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56" r:id="rId2"/>
    <p:sldId id="265" r:id="rId3"/>
    <p:sldId id="259" r:id="rId4"/>
    <p:sldId id="257" r:id="rId5"/>
    <p:sldId id="258" r:id="rId6"/>
    <p:sldId id="260" r:id="rId7"/>
    <p:sldId id="267" r:id="rId8"/>
    <p:sldId id="261" r:id="rId9"/>
    <p:sldId id="262" r:id="rId10"/>
    <p:sldId id="263" r:id="rId11"/>
    <p:sldId id="264" r:id="rId12"/>
    <p:sldId id="266"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3" d="100"/>
          <a:sy n="63" d="100"/>
        </p:scale>
        <p:origin x="-139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Wednesday, March 5,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Wednesday, March 5,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Wednesday, March 5,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Wednesday, March 5,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Wednesday, March 5,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Wednesday, March 5, 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Wednesday, March 5, 14</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Wednesday, March 5, 14</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Wednesday, March 5, 14</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Wednesday, March 5, 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Wednesday, March 5, 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Wednesday, March 5, 14</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05131"/>
            <a:ext cx="7848600" cy="966469"/>
          </a:xfrm>
        </p:spPr>
        <p:txBody>
          <a:bodyPr/>
          <a:lstStyle/>
          <a:p>
            <a:r>
              <a:rPr lang="en-US" dirty="0" smtClean="0"/>
              <a:t>AP STATS: </a:t>
            </a:r>
            <a:r>
              <a:rPr lang="en-US" dirty="0" err="1" smtClean="0"/>
              <a:t>Warm-UP</a:t>
            </a:r>
            <a:endParaRPr lang="en-US" dirty="0"/>
          </a:p>
        </p:txBody>
      </p:sp>
      <p:sp>
        <p:nvSpPr>
          <p:cNvPr id="3" name="Subtitle 2"/>
          <p:cNvSpPr>
            <a:spLocks noGrp="1"/>
          </p:cNvSpPr>
          <p:nvPr>
            <p:ph type="subTitle" idx="1"/>
          </p:nvPr>
        </p:nvSpPr>
        <p:spPr>
          <a:xfrm>
            <a:off x="0" y="1371600"/>
            <a:ext cx="8902109" cy="5486400"/>
          </a:xfrm>
        </p:spPr>
        <p:txBody>
          <a:bodyPr>
            <a:normAutofit fontScale="92500" lnSpcReduction="20000"/>
          </a:bodyPr>
          <a:lstStyle/>
          <a:p>
            <a:r>
              <a:rPr lang="en-US" dirty="0" smtClean="0"/>
              <a:t>In groups of 4, </a:t>
            </a:r>
            <a:r>
              <a:rPr lang="en-US" b="1" u="sng" dirty="0" smtClean="0"/>
              <a:t>share your project proposal </a:t>
            </a:r>
            <a:r>
              <a:rPr lang="en-US" dirty="0" smtClean="0"/>
              <a:t>with the people at your table one by one. Explain what you are researching, what you will ask of your participants, how you will collect your data, etc.  Present your proposal to your group. Including the actual survey you plan to give.</a:t>
            </a:r>
          </a:p>
          <a:p>
            <a:endParaRPr lang="en-US" dirty="0"/>
          </a:p>
          <a:p>
            <a:r>
              <a:rPr lang="en-US" dirty="0" smtClean="0"/>
              <a:t>Give feedback to the person explaining their project.  Are there any suggestions that you have? Questions you might add to their survey? Rewording of a question? Experimental design suggestion? 2.5 minutes per person.</a:t>
            </a:r>
          </a:p>
          <a:p>
            <a:endParaRPr lang="en-US" dirty="0" smtClean="0"/>
          </a:p>
          <a:p>
            <a:r>
              <a:rPr lang="en-US" b="1" u="sng" dirty="0" smtClean="0"/>
              <a:t>Another Option:</a:t>
            </a:r>
          </a:p>
          <a:p>
            <a:r>
              <a:rPr lang="en-US" dirty="0" smtClean="0"/>
              <a:t>By the way, you could also do a science experiment as your final project. You could see if feeding plants fertilizer actually helps their growth and whether the result is statistically significant.</a:t>
            </a:r>
          </a:p>
          <a:p>
            <a:endParaRPr lang="en-US" dirty="0"/>
          </a:p>
          <a:p>
            <a:endParaRPr lang="en-US" dirty="0" smtClean="0"/>
          </a:p>
          <a:p>
            <a:r>
              <a:rPr lang="en-US" dirty="0" smtClean="0"/>
              <a:t>Test Comments: Don’t forget context in your interpretation. What is the null hypothesis?</a:t>
            </a:r>
            <a:endParaRPr lang="en-US" dirty="0"/>
          </a:p>
          <a:p>
            <a:endParaRPr lang="en-US" dirty="0"/>
          </a:p>
        </p:txBody>
      </p:sp>
    </p:spTree>
    <p:extLst>
      <p:ext uri="{BB962C8B-B14F-4D97-AF65-F5344CB8AC3E}">
        <p14:creationId xmlns:p14="http://schemas.microsoft.com/office/powerpoint/2010/main" val="25452116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96385"/>
            <a:ext cx="9144000" cy="6461615"/>
          </a:xfrm>
          <a:prstGeom prst="rect">
            <a:avLst/>
          </a:prstGeom>
        </p:spPr>
      </p:pic>
      <p:sp>
        <p:nvSpPr>
          <p:cNvPr id="5" name="TextBox 4"/>
          <p:cNvSpPr txBox="1"/>
          <p:nvPr/>
        </p:nvSpPr>
        <p:spPr>
          <a:xfrm>
            <a:off x="866778" y="396385"/>
            <a:ext cx="4323469" cy="769441"/>
          </a:xfrm>
          <a:prstGeom prst="rect">
            <a:avLst/>
          </a:prstGeom>
          <a:noFill/>
        </p:spPr>
        <p:txBody>
          <a:bodyPr wrap="none" rtlCol="0">
            <a:spAutoFit/>
          </a:bodyPr>
          <a:lstStyle/>
          <a:p>
            <a:r>
              <a:rPr lang="en-US" sz="4400" dirty="0" smtClean="0"/>
              <a:t>PAIRED T-TEST</a:t>
            </a:r>
            <a:endParaRPr lang="en-US" sz="4400" dirty="0"/>
          </a:p>
        </p:txBody>
      </p:sp>
    </p:spTree>
    <p:extLst>
      <p:ext uri="{BB962C8B-B14F-4D97-AF65-F5344CB8AC3E}">
        <p14:creationId xmlns:p14="http://schemas.microsoft.com/office/powerpoint/2010/main" val="2443054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0500"/>
            <a:ext cx="9144000" cy="6461615"/>
          </a:xfrm>
          <a:prstGeom prst="rect">
            <a:avLst/>
          </a:prstGeom>
        </p:spPr>
      </p:pic>
    </p:spTree>
    <p:extLst>
      <p:ext uri="{BB962C8B-B14F-4D97-AF65-F5344CB8AC3E}">
        <p14:creationId xmlns:p14="http://schemas.microsoft.com/office/powerpoint/2010/main" val="744408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a:t>
            </a:r>
            <a:endParaRPr lang="en-US" dirty="0"/>
          </a:p>
        </p:txBody>
      </p:sp>
      <p:sp>
        <p:nvSpPr>
          <p:cNvPr id="3" name="Content Placeholder 2"/>
          <p:cNvSpPr>
            <a:spLocks noGrp="1"/>
          </p:cNvSpPr>
          <p:nvPr>
            <p:ph idx="1"/>
          </p:nvPr>
        </p:nvSpPr>
        <p:spPr/>
        <p:txBody>
          <a:bodyPr/>
          <a:lstStyle/>
          <a:p>
            <a:r>
              <a:rPr lang="en-US" dirty="0" smtClean="0"/>
              <a:t>Read section 12.1 (actually do it!!!)</a:t>
            </a:r>
          </a:p>
          <a:p>
            <a:r>
              <a:rPr lang="en-US" dirty="0" smtClean="0"/>
              <a:t>Exercises 12.15, 12.18, 12.21</a:t>
            </a:r>
            <a:endParaRPr lang="en-US" dirty="0"/>
          </a:p>
        </p:txBody>
      </p:sp>
    </p:spTree>
    <p:extLst>
      <p:ext uri="{BB962C8B-B14F-4D97-AF65-F5344CB8AC3E}">
        <p14:creationId xmlns:p14="http://schemas.microsoft.com/office/powerpoint/2010/main" val="1088037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b="1" u="sng" dirty="0" smtClean="0"/>
              <a:t>Thursday: </a:t>
            </a:r>
            <a:r>
              <a:rPr lang="en-US" dirty="0" smtClean="0"/>
              <a:t>12.1 – Sig Tests about a Population Mean</a:t>
            </a:r>
          </a:p>
          <a:p>
            <a:r>
              <a:rPr lang="en-US" b="1" u="sng" dirty="0" smtClean="0"/>
              <a:t>Friday: </a:t>
            </a:r>
            <a:r>
              <a:rPr lang="en-US" dirty="0" smtClean="0"/>
              <a:t>Drop</a:t>
            </a:r>
          </a:p>
          <a:p>
            <a:r>
              <a:rPr lang="en-US" b="1" u="sng" dirty="0" smtClean="0"/>
              <a:t>Monday: </a:t>
            </a:r>
            <a:r>
              <a:rPr lang="en-US" dirty="0" smtClean="0"/>
              <a:t>12.2 – Sig Tests about a Population Proportion</a:t>
            </a:r>
          </a:p>
          <a:p>
            <a:r>
              <a:rPr lang="en-US" b="1" u="sng" dirty="0" smtClean="0"/>
              <a:t>Tuesday: </a:t>
            </a:r>
            <a:r>
              <a:rPr lang="en-US" dirty="0" smtClean="0"/>
              <a:t>12.1/12.2 Review/Hands-on examples</a:t>
            </a:r>
          </a:p>
          <a:p>
            <a:r>
              <a:rPr lang="en-US" b="1" u="sng" dirty="0" smtClean="0"/>
              <a:t>Wednesday: </a:t>
            </a:r>
            <a:r>
              <a:rPr lang="en-US" dirty="0" smtClean="0"/>
              <a:t>Review for the Ch. 12 Test</a:t>
            </a:r>
          </a:p>
          <a:p>
            <a:r>
              <a:rPr lang="en-US" b="1" u="sng" dirty="0" smtClean="0"/>
              <a:t>Thursday: </a:t>
            </a:r>
            <a:r>
              <a:rPr lang="en-US" dirty="0" smtClean="0"/>
              <a:t>Ch. 12 Test</a:t>
            </a:r>
          </a:p>
          <a:p>
            <a:r>
              <a:rPr lang="en-US" b="1" u="sng" dirty="0" smtClean="0"/>
              <a:t>Friday: </a:t>
            </a:r>
            <a:r>
              <a:rPr lang="en-US" dirty="0" smtClean="0"/>
              <a:t>Project work day</a:t>
            </a:r>
            <a:endParaRPr lang="en-US" dirty="0"/>
          </a:p>
        </p:txBody>
      </p:sp>
    </p:spTree>
    <p:extLst>
      <p:ext uri="{BB962C8B-B14F-4D97-AF65-F5344CB8AC3E}">
        <p14:creationId xmlns:p14="http://schemas.microsoft.com/office/powerpoint/2010/main" val="7360779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6300" y="0"/>
            <a:ext cx="4846211" cy="6858000"/>
          </a:xfrm>
          <a:prstGeom prst="rect">
            <a:avLst/>
          </a:prstGeom>
        </p:spPr>
      </p:pic>
    </p:spTree>
    <p:extLst>
      <p:ext uri="{BB962C8B-B14F-4D97-AF65-F5344CB8AC3E}">
        <p14:creationId xmlns:p14="http://schemas.microsoft.com/office/powerpoint/2010/main" val="24247140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629"/>
            <a:ext cx="8229600" cy="990600"/>
          </a:xfrm>
        </p:spPr>
        <p:txBody>
          <a:bodyPr/>
          <a:lstStyle/>
          <a:p>
            <a:r>
              <a:rPr lang="en-US" dirty="0" smtClean="0"/>
              <a:t>Hypothesis Tests in Practice</a:t>
            </a:r>
            <a:endParaRPr lang="en-US" dirty="0"/>
          </a:p>
        </p:txBody>
      </p:sp>
      <p:sp>
        <p:nvSpPr>
          <p:cNvPr id="3" name="Content Placeholder 2"/>
          <p:cNvSpPr>
            <a:spLocks noGrp="1"/>
          </p:cNvSpPr>
          <p:nvPr>
            <p:ph idx="1"/>
          </p:nvPr>
        </p:nvSpPr>
        <p:spPr>
          <a:xfrm>
            <a:off x="0" y="1043229"/>
            <a:ext cx="8686800" cy="5433771"/>
          </a:xfrm>
        </p:spPr>
        <p:txBody>
          <a:bodyPr/>
          <a:lstStyle/>
          <a:p>
            <a:r>
              <a:rPr lang="en-US" dirty="0" smtClean="0"/>
              <a:t>We started with the unrealistic assumption that we knew </a:t>
            </a:r>
            <a:r>
              <a:rPr lang="en-US" dirty="0" err="1" smtClean="0"/>
              <a:t>σ</a:t>
            </a:r>
            <a:r>
              <a:rPr lang="en-US" dirty="0" smtClean="0"/>
              <a:t>.</a:t>
            </a:r>
          </a:p>
          <a:p>
            <a:r>
              <a:rPr lang="en-US" dirty="0" smtClean="0"/>
              <a:t>In practice, we almost never know </a:t>
            </a:r>
            <a:r>
              <a:rPr lang="en-US" dirty="0" err="1" smtClean="0"/>
              <a:t>σ</a:t>
            </a:r>
            <a:r>
              <a:rPr lang="en-US" dirty="0" smtClean="0"/>
              <a:t>.</a:t>
            </a:r>
          </a:p>
          <a:p>
            <a:r>
              <a:rPr lang="en-US" dirty="0" smtClean="0"/>
              <a:t>But, just like confidence intervals, we simply replace the z-distribution with the t-distribution.</a:t>
            </a:r>
            <a:endParaRPr lang="en-US" dirty="0"/>
          </a:p>
          <a:p>
            <a:endParaRPr lang="en-US" dirty="0"/>
          </a:p>
        </p:txBody>
      </p:sp>
      <p:pic>
        <p:nvPicPr>
          <p:cNvPr id="4" name="Picture 3"/>
          <p:cNvPicPr>
            <a:picLocks noChangeAspect="1"/>
          </p:cNvPicPr>
          <p:nvPr/>
        </p:nvPicPr>
        <p:blipFill>
          <a:blip r:embed="rId2"/>
          <a:stretch>
            <a:fillRect/>
          </a:stretch>
        </p:blipFill>
        <p:spPr>
          <a:xfrm>
            <a:off x="3588056" y="2689733"/>
            <a:ext cx="5898624" cy="4168267"/>
          </a:xfrm>
          <a:prstGeom prst="rect">
            <a:avLst/>
          </a:prstGeom>
        </p:spPr>
      </p:pic>
      <p:sp>
        <p:nvSpPr>
          <p:cNvPr id="5" name="TextBox 4"/>
          <p:cNvSpPr txBox="1"/>
          <p:nvPr/>
        </p:nvSpPr>
        <p:spPr>
          <a:xfrm>
            <a:off x="0" y="3122799"/>
            <a:ext cx="4091997" cy="923330"/>
          </a:xfrm>
          <a:prstGeom prst="rect">
            <a:avLst/>
          </a:prstGeom>
          <a:noFill/>
        </p:spPr>
        <p:txBody>
          <a:bodyPr wrap="square" rtlCol="0">
            <a:spAutoFit/>
          </a:bodyPr>
          <a:lstStyle/>
          <a:p>
            <a:r>
              <a:rPr lang="en-US" dirty="0" smtClean="0"/>
              <a:t>Remember that t-procedures are</a:t>
            </a:r>
          </a:p>
          <a:p>
            <a:r>
              <a:rPr lang="en-US" dirty="0"/>
              <a:t>r</a:t>
            </a:r>
            <a:r>
              <a:rPr lang="en-US" dirty="0" smtClean="0"/>
              <a:t>obust against non-</a:t>
            </a:r>
            <a:r>
              <a:rPr lang="en-US" dirty="0" err="1" smtClean="0"/>
              <a:t>normaility</a:t>
            </a:r>
            <a:r>
              <a:rPr lang="en-US" dirty="0" smtClean="0"/>
              <a:t>, unless there is strong skew and/or outliers</a:t>
            </a:r>
            <a:endParaRPr lang="en-US" dirty="0"/>
          </a:p>
        </p:txBody>
      </p:sp>
    </p:spTree>
    <p:extLst>
      <p:ext uri="{BB962C8B-B14F-4D97-AF65-F5344CB8AC3E}">
        <p14:creationId xmlns:p14="http://schemas.microsoft.com/office/powerpoint/2010/main" val="28377920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Student’s t-distribution</a:t>
            </a:r>
            <a:endParaRPr lang="en-US" dirty="0"/>
          </a:p>
        </p:txBody>
      </p:sp>
      <p:pic>
        <p:nvPicPr>
          <p:cNvPr id="4" name="Picture 3"/>
          <p:cNvPicPr>
            <a:picLocks noChangeAspect="1"/>
          </p:cNvPicPr>
          <p:nvPr/>
        </p:nvPicPr>
        <p:blipFill>
          <a:blip r:embed="rId2"/>
          <a:stretch>
            <a:fillRect/>
          </a:stretch>
        </p:blipFill>
        <p:spPr>
          <a:xfrm>
            <a:off x="0" y="1524000"/>
            <a:ext cx="1511300" cy="2032000"/>
          </a:xfrm>
          <a:prstGeom prst="rect">
            <a:avLst/>
          </a:prstGeom>
        </p:spPr>
      </p:pic>
      <p:sp>
        <p:nvSpPr>
          <p:cNvPr id="5" name="Rectangle 4"/>
          <p:cNvSpPr/>
          <p:nvPr/>
        </p:nvSpPr>
        <p:spPr>
          <a:xfrm>
            <a:off x="2084424" y="1709340"/>
            <a:ext cx="6858000" cy="3693319"/>
          </a:xfrm>
          <a:prstGeom prst="rect">
            <a:avLst/>
          </a:prstGeom>
        </p:spPr>
        <p:txBody>
          <a:bodyPr wrap="square">
            <a:spAutoFit/>
          </a:bodyPr>
          <a:lstStyle/>
          <a:p>
            <a:r>
              <a:rPr lang="en-US" dirty="0"/>
              <a:t>While working with Guinness, </a:t>
            </a:r>
            <a:r>
              <a:rPr lang="en-US" dirty="0" err="1"/>
              <a:t>Gosset</a:t>
            </a:r>
            <a:r>
              <a:rPr lang="en-US" dirty="0"/>
              <a:t> realized that this brewery needed a more accurate statistical analysis for a variety of processes including: barley productions, yeast fermentation, selection of best yielding barley varieties, etc. So in the three papers he published after working with Pearson, he came to the conclusion of inventing the t-test and t-distribution. These two tests are highly valued in the world of mathematics. The t-distribution is a continuous probability distribution that emerges when the mean of a normally distributed population and when the sample size is very small. The t-distribution is a symmetric bell-shaped, like a normal distributions, but has heavier tails. These tails mean that they are more prone to producing values that fall far from its mean. </a:t>
            </a:r>
          </a:p>
        </p:txBody>
      </p:sp>
    </p:spTree>
    <p:extLst>
      <p:ext uri="{BB962C8B-B14F-4D97-AF65-F5344CB8AC3E}">
        <p14:creationId xmlns:p14="http://schemas.microsoft.com/office/powerpoint/2010/main" val="1042180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0500"/>
            <a:ext cx="9144000" cy="6461615"/>
          </a:xfrm>
          <a:prstGeom prst="rect">
            <a:avLst/>
          </a:prstGeom>
        </p:spPr>
      </p:pic>
    </p:spTree>
    <p:extLst>
      <p:ext uri="{BB962C8B-B14F-4D97-AF65-F5344CB8AC3E}">
        <p14:creationId xmlns:p14="http://schemas.microsoft.com/office/powerpoint/2010/main" val="42527705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Hyp</a:t>
            </a:r>
            <a:r>
              <a:rPr lang="en-US" dirty="0" smtClean="0"/>
              <a:t>/Cond/</a:t>
            </a:r>
            <a:r>
              <a:rPr lang="en-US" dirty="0" err="1" smtClean="0"/>
              <a:t>Calcs</a:t>
            </a:r>
            <a:r>
              <a:rPr lang="en-US" dirty="0" smtClean="0"/>
              <a:t>/Interpretation</a:t>
            </a:r>
            <a:endParaRPr lang="en-US" dirty="0"/>
          </a:p>
        </p:txBody>
      </p:sp>
    </p:spTree>
    <p:extLst>
      <p:ext uri="{BB962C8B-B14F-4D97-AF65-F5344CB8AC3E}">
        <p14:creationId xmlns:p14="http://schemas.microsoft.com/office/powerpoint/2010/main" val="4067546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0500"/>
            <a:ext cx="9144000" cy="6461615"/>
          </a:xfrm>
          <a:prstGeom prst="rect">
            <a:avLst/>
          </a:prstGeom>
        </p:spPr>
      </p:pic>
    </p:spTree>
    <p:extLst>
      <p:ext uri="{BB962C8B-B14F-4D97-AF65-F5344CB8AC3E}">
        <p14:creationId xmlns:p14="http://schemas.microsoft.com/office/powerpoint/2010/main" val="1933211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1, Type 2 errors, and Power</a:t>
            </a:r>
            <a:endParaRPr lang="en-US" dirty="0"/>
          </a:p>
        </p:txBody>
      </p:sp>
      <p:sp>
        <p:nvSpPr>
          <p:cNvPr id="3" name="Content Placeholder 2"/>
          <p:cNvSpPr>
            <a:spLocks noGrp="1"/>
          </p:cNvSpPr>
          <p:nvPr>
            <p:ph idx="1"/>
          </p:nvPr>
        </p:nvSpPr>
        <p:spPr/>
        <p:txBody>
          <a:bodyPr/>
          <a:lstStyle/>
          <a:p>
            <a:r>
              <a:rPr lang="en-US" dirty="0" smtClean="0"/>
              <a:t>Think of the previous example:</a:t>
            </a:r>
          </a:p>
          <a:p>
            <a:endParaRPr lang="en-US" dirty="0"/>
          </a:p>
        </p:txBody>
      </p:sp>
    </p:spTree>
    <p:extLst>
      <p:ext uri="{BB962C8B-B14F-4D97-AF65-F5344CB8AC3E}">
        <p14:creationId xmlns:p14="http://schemas.microsoft.com/office/powerpoint/2010/main" val="367470935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56</TotalTime>
  <Words>472</Words>
  <Application>Microsoft Macintosh PowerPoint</Application>
  <PresentationFormat>On-screen Show (4:3)</PresentationFormat>
  <Paragraphs>33</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Clarity</vt:lpstr>
      <vt:lpstr>AP STATS: Warm-UP</vt:lpstr>
      <vt:lpstr>Agenda:</vt:lpstr>
      <vt:lpstr>PowerPoint Presentation</vt:lpstr>
      <vt:lpstr>Hypothesis Tests in Practice</vt:lpstr>
      <vt:lpstr>Student’s t-distribution</vt:lpstr>
      <vt:lpstr>PowerPoint Presentation</vt:lpstr>
      <vt:lpstr>Hyp/Cond/Calcs/Interpretation</vt:lpstr>
      <vt:lpstr>PowerPoint Presentation</vt:lpstr>
      <vt:lpstr>Type 1, Type 2 errors, and Power</vt:lpstr>
      <vt:lpstr>PowerPoint Presentation</vt:lpstr>
      <vt:lpstr>PowerPoint Presentation</vt:lpstr>
      <vt:lpstr>Homework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STATS: Warm-UP</dc:title>
  <dc:creator>Ben Young</dc:creator>
  <cp:lastModifiedBy>Ben Young</cp:lastModifiedBy>
  <cp:revision>7</cp:revision>
  <dcterms:created xsi:type="dcterms:W3CDTF">2014-03-05T20:45:34Z</dcterms:created>
  <dcterms:modified xsi:type="dcterms:W3CDTF">2014-03-06T00:56:13Z</dcterms:modified>
</cp:coreProperties>
</file>