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sldIdLst>
    <p:sldId id="256" r:id="rId2"/>
    <p:sldId id="263" r:id="rId3"/>
    <p:sldId id="264" r:id="rId4"/>
    <p:sldId id="258" r:id="rId5"/>
    <p:sldId id="261" r:id="rId6"/>
    <p:sldId id="257" r:id="rId7"/>
    <p:sldId id="259" r:id="rId8"/>
    <p:sldId id="260" r:id="rId9"/>
    <p:sldId id="262" r:id="rId10"/>
    <p:sldId id="265"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4" d="100"/>
          <a:sy n="94" d="100"/>
        </p:scale>
        <p:origin x="-96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11/12/13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11/12/13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11/12/13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11/12/13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11/12/13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11/12/13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11/12/13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11/12/13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11/12/13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11/12/13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11/12/13</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11/12/13</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0625"/>
            <a:ext cx="8404238" cy="918584"/>
          </a:xfrm>
        </p:spPr>
        <p:txBody>
          <a:bodyPr/>
          <a:lstStyle/>
          <a:p>
            <a:r>
              <a:rPr lang="en-US" dirty="0" smtClean="0"/>
              <a:t>AP STATS: DO NOW</a:t>
            </a:r>
            <a:endParaRPr lang="en-US" dirty="0"/>
          </a:p>
        </p:txBody>
      </p:sp>
      <p:sp>
        <p:nvSpPr>
          <p:cNvPr id="3" name="Subtitle 2"/>
          <p:cNvSpPr>
            <a:spLocks noGrp="1"/>
          </p:cNvSpPr>
          <p:nvPr>
            <p:ph type="subTitle" idx="1"/>
          </p:nvPr>
        </p:nvSpPr>
        <p:spPr>
          <a:xfrm>
            <a:off x="1" y="959209"/>
            <a:ext cx="8404238" cy="5525578"/>
          </a:xfrm>
        </p:spPr>
        <p:txBody>
          <a:bodyPr/>
          <a:lstStyle/>
          <a:p>
            <a:r>
              <a:rPr lang="en-US" dirty="0" smtClean="0"/>
              <a:t>We will be doing an abridged version of 4.1 in the textbook and cruising through Chapter 4. I would highly suggest reading 4.1 to make sure that you understand the general idea. I will also post a handout from an AP prep book that covers the idea in a more succinct way. </a:t>
            </a:r>
          </a:p>
          <a:p>
            <a:endParaRPr lang="en-US" dirty="0"/>
          </a:p>
          <a:p>
            <a:r>
              <a:rPr lang="en-US" dirty="0" smtClean="0"/>
              <a:t>TAKE ABOUT 5 MINUTES TO READ AND DISCUSS YOUR CLASSMATE’S PROJECT. </a:t>
            </a:r>
          </a:p>
          <a:p>
            <a:endParaRPr lang="en-US" dirty="0"/>
          </a:p>
          <a:p>
            <a:r>
              <a:rPr lang="en-US" dirty="0" smtClean="0"/>
              <a:t>DISCUSS THE FOLLOWING: What are some strengths of the paper?  What information would have helped you understand the paper better?</a:t>
            </a:r>
            <a:endParaRPr lang="en-US" dirty="0"/>
          </a:p>
        </p:txBody>
      </p:sp>
    </p:spTree>
    <p:extLst>
      <p:ext uri="{BB962C8B-B14F-4D97-AF65-F5344CB8AC3E}">
        <p14:creationId xmlns:p14="http://schemas.microsoft.com/office/powerpoint/2010/main" val="117370630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HW #27</a:t>
            </a:r>
            <a:endParaRPr lang="en-US" dirty="0"/>
          </a:p>
        </p:txBody>
      </p:sp>
      <p:sp>
        <p:nvSpPr>
          <p:cNvPr id="3" name="Content Placeholder 2"/>
          <p:cNvSpPr>
            <a:spLocks noGrp="1"/>
          </p:cNvSpPr>
          <p:nvPr>
            <p:ph idx="1"/>
          </p:nvPr>
        </p:nvSpPr>
        <p:spPr/>
        <p:txBody>
          <a:bodyPr/>
          <a:lstStyle/>
          <a:p>
            <a:r>
              <a:rPr lang="en-US" dirty="0" smtClean="0"/>
              <a:t>Complete Multiple Choice Questions #</a:t>
            </a:r>
            <a:endParaRPr lang="en-US" dirty="0"/>
          </a:p>
        </p:txBody>
      </p:sp>
    </p:spTree>
    <p:extLst>
      <p:ext uri="{BB962C8B-B14F-4D97-AF65-F5344CB8AC3E}">
        <p14:creationId xmlns:p14="http://schemas.microsoft.com/office/powerpoint/2010/main" val="361419041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2675" y="279558"/>
            <a:ext cx="7772400" cy="585080"/>
          </a:xfrm>
        </p:spPr>
        <p:txBody>
          <a:bodyPr>
            <a:normAutofit fontScale="90000"/>
          </a:bodyPr>
          <a:lstStyle/>
          <a:p>
            <a:r>
              <a:rPr lang="en-US" dirty="0" smtClean="0"/>
              <a:t>Writing your Method:</a:t>
            </a:r>
            <a:endParaRPr lang="en-US" dirty="0"/>
          </a:p>
        </p:txBody>
      </p:sp>
      <p:sp>
        <p:nvSpPr>
          <p:cNvPr id="3" name="Subtitle 2"/>
          <p:cNvSpPr>
            <a:spLocks noGrp="1"/>
          </p:cNvSpPr>
          <p:nvPr>
            <p:ph type="subTitle" idx="1"/>
          </p:nvPr>
        </p:nvSpPr>
        <p:spPr>
          <a:xfrm>
            <a:off x="202675" y="864638"/>
            <a:ext cx="8025912" cy="4774162"/>
          </a:xfrm>
        </p:spPr>
        <p:txBody>
          <a:bodyPr>
            <a:normAutofit/>
          </a:bodyPr>
          <a:lstStyle/>
          <a:p>
            <a:r>
              <a:rPr lang="en-US" dirty="0" smtClean="0"/>
              <a:t>Assume the reader does not know…. Be specific.</a:t>
            </a:r>
          </a:p>
          <a:p>
            <a:endParaRPr lang="en-US" dirty="0"/>
          </a:p>
          <a:p>
            <a:r>
              <a:rPr lang="en-US" sz="2400" dirty="0" smtClean="0"/>
              <a:t>“Researchers collected data from sample of 27 participants who were asked their age, gender, and how many hours they spend reading per week on average. Participants indicated the answers to these three questions on a survey. Participants were randomly selected to participate in the survey from the researcher’s classes at Moses Brown School, an elite, private high school in Providence, Rhode Island.  Subjects ranged in age from 14 to 45 years old and approximately half of the subjects were male and half were female (47% male and 53% female).”</a:t>
            </a:r>
            <a:endParaRPr lang="en-US" sz="2400" dirty="0"/>
          </a:p>
        </p:txBody>
      </p:sp>
    </p:spTree>
    <p:extLst>
      <p:ext uri="{BB962C8B-B14F-4D97-AF65-F5344CB8AC3E}">
        <p14:creationId xmlns:p14="http://schemas.microsoft.com/office/powerpoint/2010/main" val="232807630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Define Important Terms</a:t>
            </a:r>
            <a:endParaRPr lang="en-US" dirty="0"/>
          </a:p>
        </p:txBody>
      </p:sp>
      <p:sp>
        <p:nvSpPr>
          <p:cNvPr id="3" name="Content Placeholder 2"/>
          <p:cNvSpPr>
            <a:spLocks noGrp="1"/>
          </p:cNvSpPr>
          <p:nvPr>
            <p:ph idx="1"/>
          </p:nvPr>
        </p:nvSpPr>
        <p:spPr/>
        <p:txBody>
          <a:bodyPr/>
          <a:lstStyle/>
          <a:p>
            <a:r>
              <a:rPr lang="en-US" dirty="0" smtClean="0"/>
              <a:t>What is “pole position”? What is “Driving Accuracy” or “Greens in Regulation”? What does it mean to read for “fun” (i.e. what constitutes it)?</a:t>
            </a:r>
            <a:endParaRPr lang="en-US" dirty="0"/>
          </a:p>
        </p:txBody>
      </p:sp>
    </p:spTree>
    <p:extLst>
      <p:ext uri="{BB962C8B-B14F-4D97-AF65-F5344CB8AC3E}">
        <p14:creationId xmlns:p14="http://schemas.microsoft.com/office/powerpoint/2010/main" val="410905484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4439"/>
            <a:ext cx="8890656" cy="1143000"/>
          </a:xfrm>
        </p:spPr>
        <p:txBody>
          <a:bodyPr/>
          <a:lstStyle/>
          <a:p>
            <a:r>
              <a:rPr lang="en-US" dirty="0" smtClean="0"/>
              <a:t>Transformations to Achieve Linearity.</a:t>
            </a:r>
            <a:endParaRPr lang="en-US" dirty="0"/>
          </a:p>
        </p:txBody>
      </p:sp>
      <p:sp>
        <p:nvSpPr>
          <p:cNvPr id="3" name="Content Placeholder 2"/>
          <p:cNvSpPr>
            <a:spLocks noGrp="1"/>
          </p:cNvSpPr>
          <p:nvPr>
            <p:ph idx="1"/>
          </p:nvPr>
        </p:nvSpPr>
        <p:spPr>
          <a:xfrm>
            <a:off x="0" y="1418547"/>
            <a:ext cx="8715005" cy="4982253"/>
          </a:xfrm>
        </p:spPr>
        <p:txBody>
          <a:bodyPr/>
          <a:lstStyle/>
          <a:p>
            <a:pPr marL="114300" indent="0">
              <a:buNone/>
            </a:pPr>
            <a:r>
              <a:rPr lang="en-US" dirty="0" smtClean="0"/>
              <a:t>Often a linear model is NOT the best model for depicting a relationship between two variables. </a:t>
            </a:r>
          </a:p>
          <a:p>
            <a:endParaRPr lang="en-US" dirty="0"/>
          </a:p>
          <a:p>
            <a:pPr marL="114300" indent="0">
              <a:buNone/>
            </a:pPr>
            <a:r>
              <a:rPr lang="en-US" b="1" u="sng" dirty="0" smtClean="0"/>
              <a:t>Two clear ways to identify this:</a:t>
            </a:r>
          </a:p>
          <a:p>
            <a:pPr marL="114300" indent="0">
              <a:buNone/>
            </a:pPr>
            <a:r>
              <a:rPr lang="en-US" dirty="0" smtClean="0"/>
              <a:t>1.) The scatterplot shows a distinctive curved pattern</a:t>
            </a:r>
          </a:p>
          <a:p>
            <a:pPr marL="114300" indent="0">
              <a:buNone/>
            </a:pPr>
            <a:r>
              <a:rPr lang="en-US" dirty="0" smtClean="0"/>
              <a:t>2.) The residuals show a distinctive pattern rather than a random scattering.</a:t>
            </a:r>
          </a:p>
          <a:p>
            <a:pPr marL="114300" indent="0">
              <a:buNone/>
            </a:pPr>
            <a:endParaRPr lang="en-US" dirty="0"/>
          </a:p>
          <a:p>
            <a:pPr marL="114300" indent="0">
              <a:buNone/>
            </a:pPr>
            <a:r>
              <a:rPr lang="en-US" dirty="0" smtClean="0"/>
              <a:t>Sometimes the nonlinear model can be revealed by transforming one or both of the variables and noting the linear relationship. These transformations can often be done by taking the log (or natural log) of one or both of the variables.</a:t>
            </a:r>
            <a:endParaRPr lang="en-US" dirty="0"/>
          </a:p>
        </p:txBody>
      </p:sp>
    </p:spTree>
    <p:extLst>
      <p:ext uri="{BB962C8B-B14F-4D97-AF65-F5344CB8AC3E}">
        <p14:creationId xmlns:p14="http://schemas.microsoft.com/office/powerpoint/2010/main" val="375131817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a log again?</a:t>
            </a:r>
            <a:endParaRPr lang="en-US" dirty="0"/>
          </a:p>
        </p:txBody>
      </p:sp>
      <p:sp>
        <p:nvSpPr>
          <p:cNvPr id="3" name="Content Placeholder 2"/>
          <p:cNvSpPr>
            <a:spLocks noGrp="1"/>
          </p:cNvSpPr>
          <p:nvPr>
            <p:ph idx="1"/>
          </p:nvPr>
        </p:nvSpPr>
        <p:spPr/>
        <p:txBody>
          <a:bodyPr/>
          <a:lstStyle/>
          <a:p>
            <a:pPr marL="114300" indent="0">
              <a:buNone/>
            </a:pPr>
            <a:r>
              <a:rPr lang="en-US" dirty="0" smtClean="0"/>
              <a:t>5</a:t>
            </a:r>
            <a:r>
              <a:rPr lang="en-US" baseline="30000" dirty="0" smtClean="0"/>
              <a:t>2</a:t>
            </a:r>
            <a:r>
              <a:rPr lang="en-US" dirty="0" smtClean="0"/>
              <a:t> = 25</a:t>
            </a:r>
          </a:p>
          <a:p>
            <a:pPr marL="114300" indent="0">
              <a:buNone/>
            </a:pPr>
            <a:r>
              <a:rPr lang="en-US" dirty="0" smtClean="0"/>
              <a:t>4</a:t>
            </a:r>
            <a:r>
              <a:rPr lang="en-US" baseline="30000" dirty="0" smtClean="0"/>
              <a:t>x </a:t>
            </a:r>
            <a:r>
              <a:rPr lang="en-US" dirty="0" smtClean="0"/>
              <a:t>= 64</a:t>
            </a:r>
          </a:p>
          <a:p>
            <a:pPr marL="114300" indent="0">
              <a:buNone/>
            </a:pPr>
            <a:r>
              <a:rPr lang="en-US" dirty="0" smtClean="0"/>
              <a:t>Log 100 = 2</a:t>
            </a:r>
          </a:p>
          <a:p>
            <a:pPr marL="114300" indent="0">
              <a:buNone/>
            </a:pPr>
            <a:endParaRPr lang="en-US" dirty="0"/>
          </a:p>
          <a:p>
            <a:pPr marL="114300" indent="0">
              <a:buNone/>
            </a:pPr>
            <a:r>
              <a:rPr lang="en-US" dirty="0" smtClean="0"/>
              <a:t>Some helpful reminders:</a:t>
            </a:r>
          </a:p>
          <a:p>
            <a:pPr marL="114300" indent="0">
              <a:buNone/>
            </a:pPr>
            <a:r>
              <a:rPr lang="en-US" dirty="0" smtClean="0"/>
              <a:t>10</a:t>
            </a:r>
            <a:r>
              <a:rPr lang="en-US" baseline="30000" dirty="0" smtClean="0"/>
              <a:t>a</a:t>
            </a:r>
            <a:r>
              <a:rPr lang="en-US" dirty="0" smtClean="0"/>
              <a:t>10</a:t>
            </a:r>
            <a:r>
              <a:rPr lang="en-US" baseline="30000" dirty="0" smtClean="0"/>
              <a:t>b = ???</a:t>
            </a:r>
          </a:p>
          <a:p>
            <a:pPr marL="114300" indent="0">
              <a:buNone/>
            </a:pPr>
            <a:r>
              <a:rPr lang="en-US" dirty="0" smtClean="0"/>
              <a:t>10</a:t>
            </a:r>
            <a:r>
              <a:rPr lang="en-US" baseline="30000" dirty="0" smtClean="0"/>
              <a:t>log x</a:t>
            </a:r>
            <a:r>
              <a:rPr lang="en-US" dirty="0" smtClean="0"/>
              <a:t> = x</a:t>
            </a:r>
            <a:endParaRPr lang="en-US" baseline="30000" dirty="0"/>
          </a:p>
        </p:txBody>
      </p:sp>
    </p:spTree>
    <p:extLst>
      <p:ext uri="{BB962C8B-B14F-4D97-AF65-F5344CB8AC3E}">
        <p14:creationId xmlns:p14="http://schemas.microsoft.com/office/powerpoint/2010/main" val="285129478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55057" y="0"/>
            <a:ext cx="4960296" cy="6858000"/>
          </a:xfrm>
          <a:prstGeom prst="rect">
            <a:avLst/>
          </a:prstGeom>
        </p:spPr>
      </p:pic>
    </p:spTree>
    <p:extLst>
      <p:ext uri="{BB962C8B-B14F-4D97-AF65-F5344CB8AC3E}">
        <p14:creationId xmlns:p14="http://schemas.microsoft.com/office/powerpoint/2010/main" val="11825992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20605" y="536703"/>
            <a:ext cx="7228819" cy="5042916"/>
          </a:xfrm>
          <a:prstGeom prst="rect">
            <a:avLst/>
          </a:prstGeom>
        </p:spPr>
      </p:pic>
      <p:pic>
        <p:nvPicPr>
          <p:cNvPr id="2" name="Picture 1"/>
          <p:cNvPicPr>
            <a:picLocks noChangeAspect="1"/>
          </p:cNvPicPr>
          <p:nvPr/>
        </p:nvPicPr>
        <p:blipFill>
          <a:blip r:embed="rId3"/>
          <a:stretch>
            <a:fillRect/>
          </a:stretch>
        </p:blipFill>
        <p:spPr>
          <a:xfrm>
            <a:off x="0" y="101600"/>
            <a:ext cx="9144000" cy="6641034"/>
          </a:xfrm>
          <a:prstGeom prst="rect">
            <a:avLst/>
          </a:prstGeom>
        </p:spPr>
      </p:pic>
    </p:spTree>
    <p:extLst>
      <p:ext uri="{BB962C8B-B14F-4D97-AF65-F5344CB8AC3E}">
        <p14:creationId xmlns:p14="http://schemas.microsoft.com/office/powerpoint/2010/main" val="165087827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53999" y="265434"/>
            <a:ext cx="5947841" cy="3988552"/>
          </a:xfrm>
          <a:prstGeom prst="rect">
            <a:avLst/>
          </a:prstGeom>
        </p:spPr>
      </p:pic>
      <p:pic>
        <p:nvPicPr>
          <p:cNvPr id="5" name="Picture 4"/>
          <p:cNvPicPr>
            <a:picLocks noChangeAspect="1"/>
          </p:cNvPicPr>
          <p:nvPr/>
        </p:nvPicPr>
        <p:blipFill>
          <a:blip r:embed="rId3"/>
          <a:stretch>
            <a:fillRect/>
          </a:stretch>
        </p:blipFill>
        <p:spPr>
          <a:xfrm>
            <a:off x="571358" y="4253986"/>
            <a:ext cx="5630481" cy="2559310"/>
          </a:xfrm>
          <a:prstGeom prst="rect">
            <a:avLst/>
          </a:prstGeom>
        </p:spPr>
      </p:pic>
    </p:spTree>
    <p:extLst>
      <p:ext uri="{BB962C8B-B14F-4D97-AF65-F5344CB8AC3E}">
        <p14:creationId xmlns:p14="http://schemas.microsoft.com/office/powerpoint/2010/main" val="71534086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your Multiple Choice Questions from Last Week Out.</a:t>
            </a:r>
            <a:endParaRPr lang="en-US" dirty="0"/>
          </a:p>
        </p:txBody>
      </p:sp>
      <p:sp>
        <p:nvSpPr>
          <p:cNvPr id="3" name="Content Placeholder 2"/>
          <p:cNvSpPr>
            <a:spLocks noGrp="1"/>
          </p:cNvSpPr>
          <p:nvPr>
            <p:ph idx="1"/>
          </p:nvPr>
        </p:nvSpPr>
        <p:spPr/>
        <p:txBody>
          <a:bodyPr/>
          <a:lstStyle/>
          <a:p>
            <a:r>
              <a:rPr lang="en-US" dirty="0" smtClean="0"/>
              <a:t>Work in your groups.</a:t>
            </a:r>
          </a:p>
          <a:p>
            <a:endParaRPr lang="en-US" dirty="0"/>
          </a:p>
          <a:p>
            <a:r>
              <a:rPr lang="en-US" dirty="0" smtClean="0"/>
              <a:t>#6, 29, </a:t>
            </a:r>
            <a:endParaRPr lang="en-US" dirty="0"/>
          </a:p>
        </p:txBody>
      </p:sp>
    </p:spTree>
    <p:extLst>
      <p:ext uri="{BB962C8B-B14F-4D97-AF65-F5344CB8AC3E}">
        <p14:creationId xmlns:p14="http://schemas.microsoft.com/office/powerpoint/2010/main" val="294236562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918</TotalTime>
  <Words>409</Words>
  <Application>Microsoft Macintosh PowerPoint</Application>
  <PresentationFormat>On-screen Show (4:3)</PresentationFormat>
  <Paragraphs>34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Adjacency</vt:lpstr>
      <vt:lpstr>AP STATS: DO NOW</vt:lpstr>
      <vt:lpstr>Writing your Method:</vt:lpstr>
      <vt:lpstr>Define Important Terms</vt:lpstr>
      <vt:lpstr>Transformations to Achieve Linearity.</vt:lpstr>
      <vt:lpstr>What’s a log again?</vt:lpstr>
      <vt:lpstr>PowerPoint Presentation</vt:lpstr>
      <vt:lpstr>PowerPoint Presentation</vt:lpstr>
      <vt:lpstr>PowerPoint Presentation</vt:lpstr>
      <vt:lpstr>Take your Multiple Choice Questions from Last Week Out.</vt:lpstr>
      <vt:lpstr>HW #27</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STATS: DO NOW</dc:title>
  <dc:creator>Ben Young</dc:creator>
  <cp:lastModifiedBy>Ben Young</cp:lastModifiedBy>
  <cp:revision>17</cp:revision>
  <dcterms:created xsi:type="dcterms:W3CDTF">2013-11-11T23:23:47Z</dcterms:created>
  <dcterms:modified xsi:type="dcterms:W3CDTF">2013-11-12T18:03:20Z</dcterms:modified>
</cp:coreProperties>
</file>