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4" r:id="rId4"/>
    <p:sldId id="265" r:id="rId5"/>
    <p:sldId id="263" r:id="rId6"/>
    <p:sldId id="257" r:id="rId7"/>
    <p:sldId id="269" r:id="rId8"/>
    <p:sldId id="259" r:id="rId9"/>
    <p:sldId id="258" r:id="rId10"/>
    <p:sldId id="260" r:id="rId11"/>
    <p:sldId id="261" r:id="rId12"/>
    <p:sldId id="262" r:id="rId13"/>
    <p:sldId id="266" r:id="rId14"/>
    <p:sldId id="271" r:id="rId15"/>
    <p:sldId id="272" r:id="rId16"/>
    <p:sldId id="267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2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7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8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1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7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6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3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4B63C-79C6-7844-AEAF-929682FC8491}" type="datetimeFigureOut">
              <a:rPr lang="en-US" smtClean="0"/>
              <a:t>11/13/13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DFD0E-9D44-914F-870E-A557FAB07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2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9"/>
            <a:ext cx="7772400" cy="625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 STATS: Do Now-4.19 Textbook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9038"/>
            <a:ext cx="9144000" cy="337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8349" y="1472587"/>
            <a:ext cx="12484752" cy="54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0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087" b="11087"/>
          <a:stretch>
            <a:fillRect/>
          </a:stretch>
        </p:blipFill>
        <p:spPr>
          <a:xfrm>
            <a:off x="457200" y="11949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1216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possible for the standard deviation of a set of data to be negative? Zero? Explain.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2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False. The area under the normal curve between z=0.1 and z=0.5 is the same as the area between z=0.3 and z=0.7.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3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681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 Quick Lesson on 4.2 </a:t>
            </a:r>
            <a:br>
              <a:rPr lang="en-US" sz="3600" dirty="0" smtClean="0"/>
            </a:br>
            <a:r>
              <a:rPr lang="en-US" sz="3600" dirty="0" smtClean="0"/>
              <a:t>Relationships Between Categorical Variables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6495"/>
            <a:ext cx="9144000" cy="5233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13" y="1024940"/>
            <a:ext cx="8660959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Way Table:</a:t>
            </a:r>
          </a:p>
          <a:p>
            <a:r>
              <a:rPr lang="en-US" dirty="0" smtClean="0"/>
              <a:t>Row Variable:</a:t>
            </a:r>
          </a:p>
          <a:p>
            <a:r>
              <a:rPr lang="en-US" dirty="0" smtClean="0"/>
              <a:t>Column Variable:</a:t>
            </a:r>
          </a:p>
          <a:p>
            <a:r>
              <a:rPr lang="en-US" dirty="0" smtClean="0"/>
              <a:t>Calculate Totals if Missing</a:t>
            </a:r>
          </a:p>
          <a:p>
            <a:r>
              <a:rPr lang="en-US" dirty="0" smtClean="0"/>
              <a:t>Marginal Distribution: data in the margins (row and column totals)</a:t>
            </a:r>
          </a:p>
          <a:p>
            <a:r>
              <a:rPr lang="en-US" dirty="0" smtClean="0"/>
              <a:t>Conditional Distribution: When we compare percent of women in two age groups for example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could make bar charts, circle graphs etc. of the </a:t>
            </a:r>
            <a:r>
              <a:rPr lang="en-US" dirty="0" err="1" smtClean="0"/>
              <a:t>percents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1838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7256" y="2931664"/>
            <a:ext cx="8389544" cy="21886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171"/>
            <a:ext cx="8229600" cy="1143000"/>
          </a:xfrm>
        </p:spPr>
        <p:txBody>
          <a:bodyPr/>
          <a:lstStyle/>
          <a:p>
            <a:r>
              <a:rPr lang="en-US" dirty="0" smtClean="0"/>
              <a:t>Simpson’s Paradox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5898"/>
            <a:ext cx="8686800" cy="4910265"/>
          </a:xfrm>
        </p:spPr>
        <p:txBody>
          <a:bodyPr/>
          <a:lstStyle/>
          <a:p>
            <a:r>
              <a:rPr lang="en-US" dirty="0" smtClean="0"/>
              <a:t>Lurking variables can be present for categorical variables too!!!</a:t>
            </a:r>
          </a:p>
          <a:p>
            <a:endParaRPr lang="en-US" dirty="0"/>
          </a:p>
          <a:p>
            <a:r>
              <a:rPr lang="en-US" dirty="0" smtClean="0"/>
              <a:t>An association or comparison that holds for all of several groups can </a:t>
            </a:r>
            <a:r>
              <a:rPr lang="en-US" b="1" u="sng" dirty="0" smtClean="0"/>
              <a:t>reverse direction </a:t>
            </a:r>
            <a:r>
              <a:rPr lang="en-US" dirty="0" smtClean="0"/>
              <a:t>when the data are </a:t>
            </a:r>
            <a:r>
              <a:rPr lang="en-US" b="1" u="sng" dirty="0" smtClean="0"/>
              <a:t>combined to form a single group</a:t>
            </a:r>
            <a:r>
              <a:rPr lang="en-US" dirty="0" smtClean="0"/>
              <a:t>. This Reversal is called </a:t>
            </a:r>
            <a:r>
              <a:rPr lang="en-US" b="1" u="sng" dirty="0" smtClean="0"/>
              <a:t>Simpson’s paradox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5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9444"/>
            <a:ext cx="9144000" cy="4497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605" y="1821922"/>
            <a:ext cx="9144000" cy="6461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832941" y="2589352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BUT…..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907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Note: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in mind that we are talking about categorical variables here and we are looking at counts and </a:t>
            </a:r>
            <a:r>
              <a:rPr lang="en-US" dirty="0" err="1" smtClean="0"/>
              <a:t>percents</a:t>
            </a:r>
            <a:r>
              <a:rPr lang="en-US" dirty="0" smtClean="0"/>
              <a:t>. So we can’t determine a correlation for example between the variables.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70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28: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all of section 4.2. We will have an open notes quiz tomorrow. </a:t>
            </a:r>
          </a:p>
          <a:p>
            <a:r>
              <a:rPr lang="en-US" dirty="0" smtClean="0"/>
              <a:t>Complete exercises 4.23, 4.36, 4.39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5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of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308"/>
            <a:ext cx="8229600" cy="5031855"/>
          </a:xfrm>
        </p:spPr>
        <p:txBody>
          <a:bodyPr/>
          <a:lstStyle/>
          <a:p>
            <a:r>
              <a:rPr lang="en-US" dirty="0" smtClean="0"/>
              <a:t>Stats from </a:t>
            </a:r>
            <a:r>
              <a:rPr lang="en-US" dirty="0" err="1" smtClean="0"/>
              <a:t>Nanigans</a:t>
            </a:r>
            <a:r>
              <a:rPr lang="en-US" dirty="0" smtClean="0"/>
              <a:t>, a Facebook advertising company.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14235"/>
            <a:ext cx="4051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78035"/>
            <a:ext cx="7861300" cy="180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74" y="2363435"/>
            <a:ext cx="3810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0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Reminder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base for the natural log (</a:t>
            </a:r>
            <a:r>
              <a:rPr lang="en-US" dirty="0" err="1" smtClean="0"/>
              <a:t>ln</a:t>
            </a:r>
            <a:r>
              <a:rPr lang="en-US" dirty="0" smtClean="0"/>
              <a:t>) is e.</a:t>
            </a:r>
          </a:p>
          <a:p>
            <a:r>
              <a:rPr lang="en-US" dirty="0"/>
              <a:t>e</a:t>
            </a:r>
            <a:r>
              <a:rPr lang="en-US" dirty="0" smtClean="0"/>
              <a:t> is approximately  2.71828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89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Choice Question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0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Test and Quiz on 4.2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5368"/>
            <a:ext cx="9144000" cy="495079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Our next test will be cumulative and cover questions from Chapters 1-4.  It will focus on Chapter 4 for a decent part of the test </a:t>
            </a:r>
            <a:r>
              <a:rPr lang="en-US" dirty="0" smtClean="0"/>
              <a:t>however (but not by much…)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will be doing some review of previous content as we go about… You will also get a nice multiple choice review set.</a:t>
            </a:r>
          </a:p>
          <a:p>
            <a:endParaRPr lang="en-US" dirty="0"/>
          </a:p>
          <a:p>
            <a:r>
              <a:rPr lang="en-US" dirty="0" smtClean="0"/>
              <a:t>Group </a:t>
            </a:r>
            <a:r>
              <a:rPr lang="en-US" dirty="0" smtClean="0"/>
              <a:t>Quiz/Take Home Quiz </a:t>
            </a:r>
            <a:r>
              <a:rPr lang="en-US" dirty="0" smtClean="0"/>
              <a:t>on 4.1/4.2 </a:t>
            </a:r>
            <a:r>
              <a:rPr lang="en-US" dirty="0" smtClean="0"/>
              <a:t>Thursday</a:t>
            </a:r>
            <a:r>
              <a:rPr lang="en-US" dirty="0" smtClean="0"/>
              <a:t>. Open Notes/Textbook. Be sure to read section 4.2 tonight</a:t>
            </a:r>
            <a:r>
              <a:rPr lang="en-US" dirty="0" smtClean="0"/>
              <a:t>. You will be assigned a partner for 15-20 minutes of class and than it will be take home to complete.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3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 Stat: Exam Tip… </a:t>
            </a:r>
            <a:br>
              <a:rPr lang="en-US" dirty="0" smtClean="0"/>
            </a:br>
            <a:r>
              <a:rPr lang="en-US" dirty="0" smtClean="0"/>
              <a:t>No CALCULATORSPEAK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Readers of your exam don’t want to see something like… “I did </a:t>
            </a:r>
            <a:r>
              <a:rPr lang="en-US" dirty="0" err="1" smtClean="0"/>
              <a:t>lin</a:t>
            </a:r>
            <a:r>
              <a:rPr lang="en-US" dirty="0" smtClean="0"/>
              <a:t> </a:t>
            </a:r>
            <a:r>
              <a:rPr lang="en-US" dirty="0" err="1" smtClean="0"/>
              <a:t>reg</a:t>
            </a:r>
            <a:r>
              <a:rPr lang="en-US" dirty="0" smtClean="0"/>
              <a:t> ax + b L1, L2, Y1”.  They will assume that this is what you did. Simply report the result!!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4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17" y="1718062"/>
            <a:ext cx="6286387" cy="292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5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told that the correlation between two variables x and y is 0.85. What can you infer from this information?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9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Time!!!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difference between a statistic and a parameter?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63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479</Words>
  <Application>Microsoft Macintosh PowerPoint</Application>
  <PresentationFormat>On-screen Show (4:3)</PresentationFormat>
  <Paragraphs>56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AP STATS: Do Now-4.19 Textbook</vt:lpstr>
      <vt:lpstr>Idea of the Day</vt:lpstr>
      <vt:lpstr>Quick Reminder </vt:lpstr>
      <vt:lpstr>Multiple Choice Question</vt:lpstr>
      <vt:lpstr>Next Test and Quiz on 4.2</vt:lpstr>
      <vt:lpstr>AP Stat: Exam Tip…  No CALCULATORSPEAK</vt:lpstr>
      <vt:lpstr>QUESTION TIME</vt:lpstr>
      <vt:lpstr>Question Time</vt:lpstr>
      <vt:lpstr>Question Time!!!</vt:lpstr>
      <vt:lpstr>Question Time!</vt:lpstr>
      <vt:lpstr>Question Time!</vt:lpstr>
      <vt:lpstr>Question Time!</vt:lpstr>
      <vt:lpstr>A Quick Lesson on 4.2  Relationships Between Categorical Variables</vt:lpstr>
      <vt:lpstr>Simpson’s Paradox</vt:lpstr>
      <vt:lpstr>PowerPoint Presentation</vt:lpstr>
      <vt:lpstr>Important Note:</vt:lpstr>
      <vt:lpstr>HW 28: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 Do Now-4.19 Textbook</dc:title>
  <dc:creator>Ben Young</dc:creator>
  <cp:lastModifiedBy>Ben Young</cp:lastModifiedBy>
  <cp:revision>16</cp:revision>
  <dcterms:created xsi:type="dcterms:W3CDTF">2013-11-12T23:20:19Z</dcterms:created>
  <dcterms:modified xsi:type="dcterms:W3CDTF">2013-11-13T14:59:55Z</dcterms:modified>
</cp:coreProperties>
</file>