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7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092E-AAFE-4F45-B88C-4AEEF4B30D1D}" type="datetimeFigureOut">
              <a:rPr lang="en-US" smtClean="0"/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762E-8AF6-004B-AAB9-3720FF43E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092E-AAFE-4F45-B88C-4AEEF4B30D1D}" type="datetimeFigureOut">
              <a:rPr lang="en-US" smtClean="0"/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762E-8AF6-004B-AAB9-3720FF43E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9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092E-AAFE-4F45-B88C-4AEEF4B30D1D}" type="datetimeFigureOut">
              <a:rPr lang="en-US" smtClean="0"/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762E-8AF6-004B-AAB9-3720FF43E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5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092E-AAFE-4F45-B88C-4AEEF4B30D1D}" type="datetimeFigureOut">
              <a:rPr lang="en-US" smtClean="0"/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762E-8AF6-004B-AAB9-3720FF43E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6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092E-AAFE-4F45-B88C-4AEEF4B30D1D}" type="datetimeFigureOut">
              <a:rPr lang="en-US" smtClean="0"/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762E-8AF6-004B-AAB9-3720FF43E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0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092E-AAFE-4F45-B88C-4AEEF4B30D1D}" type="datetimeFigureOut">
              <a:rPr lang="en-US" smtClean="0"/>
              <a:t>2/26/14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762E-8AF6-004B-AAB9-3720FF43E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9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092E-AAFE-4F45-B88C-4AEEF4B30D1D}" type="datetimeFigureOut">
              <a:rPr lang="en-US" smtClean="0"/>
              <a:t>2/26/14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762E-8AF6-004B-AAB9-3720FF43E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3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092E-AAFE-4F45-B88C-4AEEF4B30D1D}" type="datetimeFigureOut">
              <a:rPr lang="en-US" smtClean="0"/>
              <a:t>2/26/14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762E-8AF6-004B-AAB9-3720FF43E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092E-AAFE-4F45-B88C-4AEEF4B30D1D}" type="datetimeFigureOut">
              <a:rPr lang="en-US" smtClean="0"/>
              <a:t>2/26/14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762E-8AF6-004B-AAB9-3720FF43E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2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092E-AAFE-4F45-B88C-4AEEF4B30D1D}" type="datetimeFigureOut">
              <a:rPr lang="en-US" smtClean="0"/>
              <a:t>2/26/14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762E-8AF6-004B-AAB9-3720FF43E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2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092E-AAFE-4F45-B88C-4AEEF4B30D1D}" type="datetimeFigureOut">
              <a:rPr lang="en-US" smtClean="0"/>
              <a:t>2/26/14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762E-8AF6-004B-AAB9-3720FF43E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2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F092E-AAFE-4F45-B88C-4AEEF4B30D1D}" type="datetimeFigureOut">
              <a:rPr lang="en-US" smtClean="0"/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C762E-8AF6-004B-AAB9-3720FF43E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6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dreads.com/author/show/41758.Jerry_Ric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5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517" y="89185"/>
            <a:ext cx="7772400" cy="942775"/>
          </a:xfrm>
        </p:spPr>
        <p:txBody>
          <a:bodyPr/>
          <a:lstStyle/>
          <a:p>
            <a:r>
              <a:rPr lang="en-US" dirty="0" smtClean="0"/>
              <a:t>Honors </a:t>
            </a:r>
            <a:r>
              <a:rPr lang="en-US" dirty="0" err="1" smtClean="0"/>
              <a:t>Precalculus</a:t>
            </a:r>
            <a:r>
              <a:rPr lang="en-US" dirty="0" smtClean="0"/>
              <a:t>: Do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07217"/>
            <a:ext cx="9144000" cy="568523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1.) You </a:t>
            </a:r>
            <a:r>
              <a:rPr lang="en-US" sz="1800" dirty="0"/>
              <a:t>are standing at a distance from </a:t>
            </a:r>
            <a:r>
              <a:rPr lang="en-US" sz="1800" dirty="0" smtClean="0"/>
              <a:t>the tallest </a:t>
            </a:r>
            <a:r>
              <a:rPr lang="en-US" sz="1800" dirty="0" err="1" smtClean="0"/>
              <a:t>skyrise</a:t>
            </a:r>
            <a:r>
              <a:rPr lang="en-US" sz="1800" dirty="0" smtClean="0"/>
              <a:t> in China (The Shanghai Tower). </a:t>
            </a:r>
            <a:r>
              <a:rPr lang="en-US" sz="1800" dirty="0"/>
              <a:t>Rather than count the number of steps to the base of </a:t>
            </a:r>
            <a:r>
              <a:rPr lang="en-US" sz="1800" dirty="0" smtClean="0"/>
              <a:t>the building, </a:t>
            </a:r>
            <a:r>
              <a:rPr lang="en-US" sz="1800" dirty="0"/>
              <a:t>you take the angle of elevation (from the ground) from where you are standing and find it to be 7</a:t>
            </a:r>
            <a:r>
              <a:rPr lang="en-US" sz="1800" dirty="0" smtClean="0"/>
              <a:t>4°</a:t>
            </a:r>
            <a:r>
              <a:rPr lang="en-US" sz="1800" dirty="0"/>
              <a:t>. You then walk </a:t>
            </a:r>
            <a:r>
              <a:rPr lang="en-US" sz="1800" dirty="0" smtClean="0"/>
              <a:t>1000 </a:t>
            </a:r>
            <a:r>
              <a:rPr lang="en-US" sz="1800" dirty="0"/>
              <a:t>feet further away from the </a:t>
            </a:r>
            <a:r>
              <a:rPr lang="en-US" sz="1800" dirty="0" smtClean="0"/>
              <a:t>building </a:t>
            </a:r>
            <a:r>
              <a:rPr lang="en-US" sz="1800" dirty="0"/>
              <a:t>and take the angle of elevation (from the ground) and find it to be </a:t>
            </a:r>
            <a:r>
              <a:rPr lang="en-US" sz="1800" dirty="0" smtClean="0"/>
              <a:t>52</a:t>
            </a:r>
            <a:r>
              <a:rPr lang="en-US" sz="1800" dirty="0" smtClean="0"/>
              <a:t>°</a:t>
            </a:r>
            <a:r>
              <a:rPr lang="en-US" sz="1800" dirty="0"/>
              <a:t>. Determine the height of the </a:t>
            </a:r>
            <a:r>
              <a:rPr lang="en-US" sz="1800" dirty="0" smtClean="0"/>
              <a:t>building (ignore the angle of </a:t>
            </a:r>
            <a:r>
              <a:rPr lang="en-US" sz="1800" dirty="0" smtClean="0"/>
              <a:t>depression)</a:t>
            </a: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264539"/>
            <a:ext cx="916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Quiz on 6.1-6.3 will be on Friday. HW checked that day (please have it ORGANIZED and in order.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022" y="4293583"/>
            <a:ext cx="2922978" cy="177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8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Whiteboards: HW Reductions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6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40"/>
            <a:ext cx="8229600" cy="7607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HW #12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2230"/>
            <a:ext cx="8686800" cy="5573934"/>
          </a:xfrm>
        </p:spPr>
        <p:txBody>
          <a:bodyPr/>
          <a:lstStyle/>
          <a:p>
            <a:r>
              <a:rPr lang="en-US" dirty="0" smtClean="0"/>
              <a:t>Section 6.3 (page 459-460)</a:t>
            </a:r>
          </a:p>
          <a:p>
            <a:r>
              <a:rPr lang="en-US" dirty="0" smtClean="0"/>
              <a:t>#3, </a:t>
            </a:r>
            <a:r>
              <a:rPr lang="en-US" dirty="0"/>
              <a:t>5</a:t>
            </a:r>
            <a:r>
              <a:rPr lang="en-US" dirty="0" smtClean="0"/>
              <a:t>, </a:t>
            </a:r>
            <a:r>
              <a:rPr lang="en-US" dirty="0"/>
              <a:t>7</a:t>
            </a:r>
            <a:r>
              <a:rPr lang="en-US" dirty="0" smtClean="0"/>
              <a:t>, 11, 13, 17, </a:t>
            </a:r>
            <a:r>
              <a:rPr lang="en-US" dirty="0"/>
              <a:t>2</a:t>
            </a:r>
            <a:r>
              <a:rPr lang="en-US" dirty="0" smtClean="0"/>
              <a:t>3, 27, 35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24" y="1714530"/>
            <a:ext cx="7568605" cy="502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4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79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Quote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7958"/>
            <a:ext cx="6530199" cy="4890799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dirty="0"/>
              <a:t>“Today I will do what others won't, so tomorrow I can accomplish what others can't”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― </a:t>
            </a:r>
            <a:r>
              <a:rPr lang="en-US" dirty="0">
                <a:hlinkClick r:id="rId2"/>
              </a:rPr>
              <a:t>Jerry Rice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Yesterday </a:t>
            </a:r>
            <a:r>
              <a:rPr lang="en-US" dirty="0"/>
              <a:t>we will measure the height of Hope High so </a:t>
            </a:r>
            <a:r>
              <a:rPr lang="en-US" dirty="0" smtClean="0"/>
              <a:t>today we </a:t>
            </a:r>
            <a:r>
              <a:rPr lang="en-US" dirty="0"/>
              <a:t>can measure the height of anything</a:t>
            </a:r>
            <a:r>
              <a:rPr lang="en-US" dirty="0" smtClean="0"/>
              <a:t>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u="sng" dirty="0" smtClean="0"/>
              <a:t>Congrats to our new students of the Quarter:</a:t>
            </a:r>
          </a:p>
          <a:p>
            <a:pPr marL="114300" indent="0">
              <a:buNone/>
            </a:pPr>
            <a:r>
              <a:rPr lang="en-US" dirty="0" smtClean="0"/>
              <a:t>Claudia </a:t>
            </a:r>
            <a:r>
              <a:rPr lang="en-US" dirty="0" err="1" smtClean="0"/>
              <a:t>Marzec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Alden Taylor</a:t>
            </a:r>
          </a:p>
          <a:p>
            <a:pPr marL="114300" indent="0">
              <a:buNone/>
            </a:pPr>
            <a:r>
              <a:rPr lang="en-US" dirty="0" smtClean="0"/>
              <a:t>David </a:t>
            </a:r>
            <a:r>
              <a:rPr lang="en-US" dirty="0" err="1" smtClean="0"/>
              <a:t>Eides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662" y="4017470"/>
            <a:ext cx="2053338" cy="2840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587" y="484677"/>
            <a:ext cx="1883811" cy="27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3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0"/>
            <a:ext cx="8229600" cy="7067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 Functions of Angles: Unit Circle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83050" y="1566510"/>
            <a:ext cx="46182" cy="46412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16364" y="4110182"/>
            <a:ext cx="6419272" cy="346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63506" y="1566510"/>
            <a:ext cx="28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89455" y="4329545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7067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Trig functions of angles will allow us to solve problems that involve angles which are</a:t>
            </a:r>
          </a:p>
          <a:p>
            <a:r>
              <a:rPr lang="en-US" dirty="0"/>
              <a:t>n</a:t>
            </a:r>
            <a:r>
              <a:rPr lang="en-US" dirty="0" smtClean="0"/>
              <a:t>ot necessarily acute. (ASTC – QUADRANTS)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6439" y="6392056"/>
            <a:ext cx="724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why is it called sine, cosine, tangent, cosecant, secant, and cotangent.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89989" y="2605478"/>
            <a:ext cx="3078486" cy="307867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0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Find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a.)    </a:t>
            </a:r>
            <a:r>
              <a:rPr lang="en-US" dirty="0" err="1" smtClean="0"/>
              <a:t>cos</a:t>
            </a:r>
            <a:r>
              <a:rPr lang="en-US" dirty="0" smtClean="0"/>
              <a:t> 135°   and b.) tan 390°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168" y="5190334"/>
            <a:ext cx="4698832" cy="166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5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acute angle formed by the terminal side of </a:t>
            </a:r>
            <a:r>
              <a:rPr lang="en-US" dirty="0" err="1" smtClean="0"/>
              <a:t>θ</a:t>
            </a:r>
            <a:r>
              <a:rPr lang="en-US" dirty="0" smtClean="0"/>
              <a:t> and the x-axis</a:t>
            </a:r>
            <a:r>
              <a:rPr lang="en-US" dirty="0" smtClean="0"/>
              <a:t>. Signified with theta-bar.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9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5"/>
            <a:ext cx="8229600" cy="6503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2: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482"/>
            <a:ext cx="8229600" cy="5449682"/>
          </a:xfrm>
        </p:spPr>
        <p:txBody>
          <a:bodyPr/>
          <a:lstStyle/>
          <a:p>
            <a:r>
              <a:rPr lang="en-US" dirty="0" smtClean="0"/>
              <a:t>Find the reference angle for the following.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999438"/>
              </p:ext>
            </p:extLst>
          </p:nvPr>
        </p:nvGraphicFramePr>
        <p:xfrm>
          <a:off x="363103" y="1530470"/>
          <a:ext cx="1351973" cy="1512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3" imgW="533400" imgH="596900" progId="Equation.3">
                  <p:embed/>
                </p:oleObj>
              </mc:Choice>
              <mc:Fallback>
                <p:oleObj name="Equation" r:id="rId3" imgW="533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103" y="1530470"/>
                        <a:ext cx="1351973" cy="1512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3424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for determining the values of trig functions for any angle </a:t>
            </a:r>
            <a:r>
              <a:rPr lang="en-US" dirty="0" err="1" smtClean="0"/>
              <a:t>θ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1.) find the </a:t>
            </a:r>
            <a:r>
              <a:rPr lang="en-US" b="1" u="sng" dirty="0" smtClean="0"/>
              <a:t>reference angle </a:t>
            </a:r>
            <a:r>
              <a:rPr lang="en-US" dirty="0" smtClean="0"/>
              <a:t>of </a:t>
            </a:r>
            <a:r>
              <a:rPr lang="en-US" dirty="0" err="1"/>
              <a:t>θ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2.) determine the sign of the trig function of </a:t>
            </a:r>
            <a:r>
              <a:rPr lang="en-US" dirty="0" err="1" smtClean="0"/>
              <a:t>θ</a:t>
            </a:r>
            <a:r>
              <a:rPr lang="en-US" dirty="0" smtClean="0"/>
              <a:t> by noting the quadrant </a:t>
            </a:r>
            <a:r>
              <a:rPr lang="en-US" b="1" u="sng" dirty="0" smtClean="0"/>
              <a:t>(ASTC)</a:t>
            </a:r>
          </a:p>
          <a:p>
            <a:pPr marL="0" indent="0">
              <a:buNone/>
            </a:pPr>
            <a:r>
              <a:rPr lang="en-US" dirty="0" smtClean="0"/>
              <a:t>3.) The value of the trig function of </a:t>
            </a:r>
            <a:r>
              <a:rPr lang="en-US" dirty="0" err="1" smtClean="0"/>
              <a:t>θ</a:t>
            </a:r>
            <a:r>
              <a:rPr lang="en-US" dirty="0" smtClean="0"/>
              <a:t> is the same, except possibly the sign, as the value of the reference angle.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6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5"/>
            <a:ext cx="8229600" cy="967878"/>
          </a:xfrm>
        </p:spPr>
        <p:txBody>
          <a:bodyPr/>
          <a:lstStyle/>
          <a:p>
            <a:r>
              <a:rPr lang="en-US" dirty="0" smtClean="0"/>
              <a:t>Example 3: Using Reference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2150"/>
            <a:ext cx="8229600" cy="52840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sin 240°   and       cot 495°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168" y="5190334"/>
            <a:ext cx="4698832" cy="166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49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46"/>
            <a:ext cx="8229600" cy="6503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4: Using Reference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854" y="704092"/>
            <a:ext cx="8534946" cy="542207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Find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917325"/>
              </p:ext>
            </p:extLst>
          </p:nvPr>
        </p:nvGraphicFramePr>
        <p:xfrm>
          <a:off x="1247405" y="704092"/>
          <a:ext cx="1603086" cy="2251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3" imgW="596900" imgH="838200" progId="Equation.3">
                  <p:embed/>
                </p:oleObj>
              </mc:Choice>
              <mc:Fallback>
                <p:oleObj name="Equation" r:id="rId3" imgW="5969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7405" y="704092"/>
                        <a:ext cx="1603086" cy="2251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168" y="5190334"/>
            <a:ext cx="4698832" cy="166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04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414</Words>
  <Application>Microsoft Macintosh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Honors Precalculus: Do Now</vt:lpstr>
      <vt:lpstr>Quote of the Day</vt:lpstr>
      <vt:lpstr>Trig Functions of Angles: Unit Circle</vt:lpstr>
      <vt:lpstr>Example 1: Find</vt:lpstr>
      <vt:lpstr>Reference Angle</vt:lpstr>
      <vt:lpstr>Example 2: </vt:lpstr>
      <vt:lpstr>Steps for determining the values of trig functions for any angle θ </vt:lpstr>
      <vt:lpstr>Example 3: Using Reference Angles</vt:lpstr>
      <vt:lpstr>Example 4: Using Reference Angles</vt:lpstr>
      <vt:lpstr>Whiteboards: HW Reductions</vt:lpstr>
      <vt:lpstr>HW #12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Precalculus: Do Now</dc:title>
  <dc:creator>Ben Young</dc:creator>
  <cp:lastModifiedBy>Ben Young</cp:lastModifiedBy>
  <cp:revision>29</cp:revision>
  <dcterms:created xsi:type="dcterms:W3CDTF">2013-02-28T02:49:45Z</dcterms:created>
  <dcterms:modified xsi:type="dcterms:W3CDTF">2014-02-26T14:46:42Z</dcterms:modified>
</cp:coreProperties>
</file>