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5" r:id="rId11"/>
    <p:sldId id="266" r:id="rId12"/>
    <p:sldId id="267" r:id="rId13"/>
    <p:sldId id="270" r:id="rId14"/>
    <p:sldId id="268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2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1/6/14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1/6/14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603" y="124211"/>
            <a:ext cx="7543800" cy="910217"/>
          </a:xfrm>
        </p:spPr>
        <p:txBody>
          <a:bodyPr/>
          <a:lstStyle/>
          <a:p>
            <a:r>
              <a:rPr lang="en-US" dirty="0" smtClean="0"/>
              <a:t>AP STATS: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603" y="1034428"/>
            <a:ext cx="8374731" cy="4604372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WLECOME BACK FROM BREAK!!!</a:t>
            </a:r>
          </a:p>
          <a:p>
            <a:r>
              <a:rPr lang="en-US" dirty="0" smtClean="0"/>
              <a:t>Grab your HW journal which has your unit test in it. Look it over independently. We will be going over some of the free response questions today in class.</a:t>
            </a:r>
          </a:p>
          <a:p>
            <a:endParaRPr lang="en-US" dirty="0"/>
          </a:p>
          <a:p>
            <a:r>
              <a:rPr lang="en-US" dirty="0" smtClean="0"/>
              <a:t>The average was a 77 (with a 9 point curve) with a standard deviation of 16.5!! </a:t>
            </a:r>
          </a:p>
          <a:p>
            <a:endParaRPr lang="en-US" dirty="0"/>
          </a:p>
          <a:p>
            <a:r>
              <a:rPr lang="en-US" dirty="0" smtClean="0"/>
              <a:t>Multiple Choice questions (60% of the grade) were worth 4.3 points each and I added 2 extra questions to your score which constituted the curve.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Corrections to </a:t>
            </a:r>
            <a:r>
              <a:rPr lang="en-US" b="1" u="sng" dirty="0" smtClean="0"/>
              <a:t>ALL</a:t>
            </a:r>
            <a:r>
              <a:rPr lang="en-US" dirty="0" smtClean="0"/>
              <a:t> of your Free Response Questions can get you an additional </a:t>
            </a:r>
          </a:p>
          <a:p>
            <a:r>
              <a:rPr lang="en-US" dirty="0" smtClean="0"/>
              <a:t>3 points on your test tomorrow. Your answers must show ALL your work though.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556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8.1 The Binomial Distribution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10105"/>
            <a:ext cx="8462211" cy="5319295"/>
          </a:xfrm>
        </p:spPr>
        <p:txBody>
          <a:bodyPr/>
          <a:lstStyle/>
          <a:p>
            <a:pPr marL="609600" indent="-609600" eaLnBrk="1" hangingPunct="1"/>
            <a:r>
              <a:rPr lang="en-US" sz="2800" dirty="0">
                <a:latin typeface="Garamond" charset="0"/>
              </a:rPr>
              <a:t>Definition: </a:t>
            </a:r>
            <a:r>
              <a:rPr lang="ja-JP" altLang="en-US" sz="2800" dirty="0">
                <a:latin typeface="Garamond" charset="0"/>
              </a:rPr>
              <a:t>“</a:t>
            </a:r>
            <a:r>
              <a:rPr lang="en-US" sz="2800" dirty="0">
                <a:latin typeface="Garamond" charset="0"/>
              </a:rPr>
              <a:t>The Binomial Setting</a:t>
            </a:r>
            <a:r>
              <a:rPr lang="ja-JP" altLang="en-US" sz="2800" dirty="0">
                <a:latin typeface="Garamond" charset="0"/>
              </a:rPr>
              <a:t>”</a:t>
            </a:r>
            <a:r>
              <a:rPr lang="en-US" sz="2800" dirty="0">
                <a:latin typeface="Garamond" charset="0"/>
              </a:rPr>
              <a:t> :</a:t>
            </a:r>
          </a:p>
          <a:p>
            <a:pPr marL="609600" indent="-609600" eaLnBrk="1" hangingPunct="1">
              <a:buFont typeface="Wingdings" charset="0"/>
              <a:buNone/>
            </a:pPr>
            <a:r>
              <a:rPr lang="en-US" sz="2800" dirty="0">
                <a:latin typeface="Garamond" charset="0"/>
              </a:rPr>
              <a:t>A situation is said to be a </a:t>
            </a:r>
            <a:r>
              <a:rPr lang="ja-JP" altLang="en-US" sz="2800" b="1" i="1" u="sng" dirty="0">
                <a:latin typeface="Garamond" charset="0"/>
              </a:rPr>
              <a:t>“</a:t>
            </a:r>
            <a:r>
              <a:rPr lang="en-US" sz="2800" b="1" i="1" u="sng" dirty="0">
                <a:latin typeface="Garamond" charset="0"/>
              </a:rPr>
              <a:t>BINOMIAL SETTING</a:t>
            </a:r>
            <a:r>
              <a:rPr lang="ja-JP" altLang="en-US" sz="2800" b="1" i="1" u="sng" dirty="0">
                <a:latin typeface="Garamond" charset="0"/>
              </a:rPr>
              <a:t>”</a:t>
            </a:r>
            <a:r>
              <a:rPr lang="en-US" sz="2800" dirty="0">
                <a:latin typeface="Garamond" charset="0"/>
              </a:rPr>
              <a:t>, if the following four conditions are met:</a:t>
            </a:r>
          </a:p>
          <a:p>
            <a:pPr marL="990600" lvl="1" indent="-533400" eaLnBrk="1" hangingPunct="1">
              <a:buFont typeface="Wingdings" charset="0"/>
              <a:buAutoNum type="arabicPeriod"/>
            </a:pPr>
            <a:r>
              <a:rPr lang="en-US" dirty="0">
                <a:latin typeface="Garamond" charset="0"/>
              </a:rPr>
              <a:t>Each observation is one of </a:t>
            </a:r>
            <a:r>
              <a:rPr lang="en-US" b="1" u="sng" dirty="0">
                <a:latin typeface="Garamond" charset="0"/>
              </a:rPr>
              <a:t>TWO</a:t>
            </a:r>
            <a:r>
              <a:rPr lang="en-US" dirty="0">
                <a:latin typeface="Garamond" charset="0"/>
              </a:rPr>
              <a:t> possibilities - either a </a:t>
            </a:r>
            <a:r>
              <a:rPr lang="en-US" i="1" dirty="0">
                <a:latin typeface="Garamond" charset="0"/>
              </a:rPr>
              <a:t>success</a:t>
            </a:r>
            <a:r>
              <a:rPr lang="en-US" dirty="0">
                <a:latin typeface="Garamond" charset="0"/>
              </a:rPr>
              <a:t> or </a:t>
            </a:r>
            <a:r>
              <a:rPr lang="en-US" i="1" dirty="0">
                <a:latin typeface="Garamond" charset="0"/>
              </a:rPr>
              <a:t>failure</a:t>
            </a:r>
            <a:r>
              <a:rPr lang="en-US" dirty="0">
                <a:latin typeface="Garamond" charset="0"/>
              </a:rPr>
              <a:t>.</a:t>
            </a:r>
          </a:p>
          <a:p>
            <a:pPr marL="990600" lvl="1" indent="-533400" eaLnBrk="1" hangingPunct="1">
              <a:buFont typeface="Wingdings" charset="0"/>
              <a:buAutoNum type="arabicPeriod"/>
            </a:pPr>
            <a:r>
              <a:rPr lang="en-US" dirty="0">
                <a:latin typeface="Garamond" charset="0"/>
              </a:rPr>
              <a:t>There is a </a:t>
            </a:r>
            <a:r>
              <a:rPr lang="en-US" b="1" u="sng" dirty="0">
                <a:latin typeface="Garamond" charset="0"/>
              </a:rPr>
              <a:t>FIXED</a:t>
            </a:r>
            <a:r>
              <a:rPr lang="en-US" dirty="0">
                <a:latin typeface="Garamond" charset="0"/>
              </a:rPr>
              <a:t> number (</a:t>
            </a:r>
            <a:r>
              <a:rPr lang="en-US" i="1" dirty="0">
                <a:latin typeface="Garamond" charset="0"/>
              </a:rPr>
              <a:t>n</a:t>
            </a:r>
            <a:r>
              <a:rPr lang="en-US" dirty="0">
                <a:latin typeface="Garamond" charset="0"/>
              </a:rPr>
              <a:t>) of observations.</a:t>
            </a:r>
          </a:p>
          <a:p>
            <a:pPr marL="990600" lvl="1" indent="-533400" eaLnBrk="1" hangingPunct="1">
              <a:buFont typeface="Wingdings" charset="0"/>
              <a:buAutoNum type="arabicPeriod"/>
            </a:pPr>
            <a:r>
              <a:rPr lang="en-US" dirty="0">
                <a:latin typeface="Garamond" charset="0"/>
              </a:rPr>
              <a:t>All observations are </a:t>
            </a:r>
            <a:r>
              <a:rPr lang="en-US" b="1" u="sng" dirty="0">
                <a:latin typeface="Garamond" charset="0"/>
              </a:rPr>
              <a:t>INDEPENDENT</a:t>
            </a:r>
            <a:r>
              <a:rPr lang="en-US" dirty="0">
                <a:latin typeface="Garamond" charset="0"/>
              </a:rPr>
              <a:t>.</a:t>
            </a:r>
          </a:p>
          <a:p>
            <a:pPr marL="990600" lvl="1" indent="-533400" eaLnBrk="1" hangingPunct="1">
              <a:buFont typeface="Wingdings" charset="0"/>
              <a:buAutoNum type="arabicPeriod"/>
            </a:pPr>
            <a:r>
              <a:rPr lang="en-US" dirty="0">
                <a:latin typeface="Garamond" charset="0"/>
              </a:rPr>
              <a:t>The probability of success </a:t>
            </a:r>
            <a:r>
              <a:rPr lang="en-US" i="1" dirty="0">
                <a:latin typeface="Garamond" charset="0"/>
              </a:rPr>
              <a:t>(p)</a:t>
            </a:r>
            <a:r>
              <a:rPr lang="en-US" dirty="0">
                <a:latin typeface="Garamond" charset="0"/>
              </a:rPr>
              <a:t>, is the </a:t>
            </a:r>
            <a:r>
              <a:rPr lang="en-US" b="1" u="sng" dirty="0">
                <a:latin typeface="Garamond" charset="0"/>
              </a:rPr>
              <a:t>SAME</a:t>
            </a:r>
            <a:r>
              <a:rPr lang="en-US" dirty="0">
                <a:latin typeface="Garamond" charset="0"/>
              </a:rPr>
              <a:t> for each observation</a:t>
            </a:r>
            <a:r>
              <a:rPr lang="en-US" dirty="0" smtClean="0">
                <a:latin typeface="Garamond" charset="0"/>
              </a:rPr>
              <a:t>.</a:t>
            </a:r>
          </a:p>
          <a:p>
            <a:pPr marL="990600" lvl="1" indent="-533400" eaLnBrk="1" hangingPunct="1">
              <a:buFont typeface="Wingdings" charset="0"/>
              <a:buAutoNum type="arabicPeriod"/>
            </a:pPr>
            <a:endParaRPr lang="en-US" dirty="0">
              <a:latin typeface="Garamond" charset="0"/>
            </a:endParaRPr>
          </a:p>
          <a:p>
            <a:pPr marL="990600" lvl="1" indent="-533400" eaLnBrk="1" hangingPunct="1">
              <a:buFont typeface="Wingdings" charset="0"/>
              <a:buAutoNum type="arabicPeriod"/>
            </a:pPr>
            <a:endParaRPr lang="en-US" dirty="0" smtClean="0">
              <a:latin typeface="Garamond" charset="0"/>
            </a:endParaRPr>
          </a:p>
          <a:p>
            <a:pPr marL="457200" lvl="1" indent="0" eaLnBrk="1" hangingPunct="1">
              <a:buNone/>
            </a:pPr>
            <a:r>
              <a:rPr lang="en-US" dirty="0" smtClean="0">
                <a:latin typeface="Garamond" charset="0"/>
              </a:rPr>
              <a:t>NOTE: </a:t>
            </a:r>
            <a:r>
              <a:rPr lang="en-US" b="1" u="sng" dirty="0" smtClean="0">
                <a:latin typeface="Garamond" charset="0"/>
              </a:rPr>
              <a:t>Sampling Distribution of a Count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Garamond" charset="0"/>
              </a:rPr>
              <a:t>	</a:t>
            </a:r>
            <a:r>
              <a:rPr lang="en-US" dirty="0" smtClean="0">
                <a:latin typeface="Garamond" charset="0"/>
              </a:rPr>
              <a:t>** When the population is much larger than the sample, the count X of successes in the sample has approximately the binomial distribution with parameters </a:t>
            </a:r>
            <a:r>
              <a:rPr lang="en-US" i="1" dirty="0" smtClean="0">
                <a:latin typeface="Garamond" charset="0"/>
              </a:rPr>
              <a:t>n </a:t>
            </a:r>
            <a:r>
              <a:rPr lang="en-US" dirty="0" smtClean="0">
                <a:latin typeface="Garamond" charset="0"/>
              </a:rPr>
              <a:t>and </a:t>
            </a:r>
            <a:r>
              <a:rPr lang="en-US" i="1" dirty="0" smtClean="0">
                <a:latin typeface="Garamond" charset="0"/>
              </a:rPr>
              <a:t>p.</a:t>
            </a:r>
            <a:endParaRPr lang="en-US" dirty="0" smtClean="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592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8.1 The Binomial Distribution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Definition: </a:t>
            </a:r>
            <a:r>
              <a:rPr lang="ja-JP" altLang="en-US">
                <a:latin typeface="Garamond" charset="0"/>
              </a:rPr>
              <a:t>“</a:t>
            </a:r>
            <a:r>
              <a:rPr lang="en-US">
                <a:latin typeface="Garamond" charset="0"/>
              </a:rPr>
              <a:t>Binomial Distribution</a:t>
            </a:r>
            <a:r>
              <a:rPr lang="ja-JP" altLang="en-US">
                <a:latin typeface="Garamond" charset="0"/>
              </a:rPr>
              <a:t>”</a:t>
            </a:r>
            <a:endParaRPr lang="en-US">
              <a:latin typeface="Garamond" charset="0"/>
            </a:endParaRPr>
          </a:p>
          <a:p>
            <a:pPr lvl="1" eaLnBrk="1" hangingPunct="1"/>
            <a:r>
              <a:rPr lang="en-US">
                <a:latin typeface="Garamond" charset="0"/>
              </a:rPr>
              <a:t>The distribution of the count X of successes in the binomial setting is the BINOMIAL DISTRIBUTION with parameters </a:t>
            </a:r>
            <a:r>
              <a:rPr lang="en-US" i="1">
                <a:latin typeface="Garamond" charset="0"/>
              </a:rPr>
              <a:t>n</a:t>
            </a:r>
            <a:r>
              <a:rPr lang="en-US">
                <a:latin typeface="Garamond" charset="0"/>
              </a:rPr>
              <a:t> and </a:t>
            </a:r>
            <a:r>
              <a:rPr lang="en-US" i="1">
                <a:latin typeface="Garamond" charset="0"/>
              </a:rPr>
              <a:t>p</a:t>
            </a:r>
            <a:r>
              <a:rPr lang="en-US">
                <a:latin typeface="Garamond" charset="0"/>
              </a:rPr>
              <a:t>.</a:t>
            </a:r>
          </a:p>
          <a:p>
            <a:pPr lvl="1" eaLnBrk="1" hangingPunct="1"/>
            <a:r>
              <a:rPr lang="en-US" i="1">
                <a:latin typeface="Garamond" charset="0"/>
              </a:rPr>
              <a:t>n</a:t>
            </a:r>
            <a:r>
              <a:rPr lang="en-US">
                <a:latin typeface="Garamond" charset="0"/>
              </a:rPr>
              <a:t> = the number of observations</a:t>
            </a:r>
          </a:p>
          <a:p>
            <a:pPr lvl="1" eaLnBrk="1" hangingPunct="1"/>
            <a:r>
              <a:rPr lang="en-US" i="1">
                <a:latin typeface="Garamond" charset="0"/>
              </a:rPr>
              <a:t>p</a:t>
            </a:r>
            <a:r>
              <a:rPr lang="en-US">
                <a:latin typeface="Garamond" charset="0"/>
              </a:rPr>
              <a:t> = the probability of success on any one observation</a:t>
            </a:r>
          </a:p>
          <a:p>
            <a:pPr lvl="1" eaLnBrk="1" hangingPunct="1"/>
            <a:r>
              <a:rPr lang="en-US">
                <a:latin typeface="Garamond" charset="0"/>
              </a:rPr>
              <a:t>A way to symbolically say this: </a:t>
            </a:r>
            <a:r>
              <a:rPr lang="en-US" i="1">
                <a:latin typeface="Garamond" charset="0"/>
              </a:rPr>
              <a:t>B</a:t>
            </a:r>
            <a:r>
              <a:rPr lang="en-US">
                <a:latin typeface="Garamond" charset="0"/>
              </a:rPr>
              <a:t>(</a:t>
            </a:r>
            <a:r>
              <a:rPr lang="en-US" i="1">
                <a:latin typeface="Garamond" charset="0"/>
              </a:rPr>
              <a:t>n</a:t>
            </a:r>
            <a:r>
              <a:rPr lang="en-US">
                <a:latin typeface="Garamond" charset="0"/>
              </a:rPr>
              <a:t>, </a:t>
            </a:r>
            <a:r>
              <a:rPr lang="en-US" i="1">
                <a:latin typeface="Garamond" charset="0"/>
              </a:rPr>
              <a:t>p</a:t>
            </a:r>
            <a:r>
              <a:rPr lang="en-US">
                <a:latin typeface="Garamond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05128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over example 8.1-8.4 with your group – these are from your book.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7052" y="2134300"/>
            <a:ext cx="76995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 to each example write if the scenario satisfies the 4 conditions for a </a:t>
            </a:r>
          </a:p>
          <a:p>
            <a:r>
              <a:rPr lang="en-US" dirty="0" smtClean="0"/>
              <a:t>BINOMIAL SETTING. Also, write which condition is NOT met it is not a BINOMIAL</a:t>
            </a:r>
          </a:p>
          <a:p>
            <a:r>
              <a:rPr lang="en-US" dirty="0" smtClean="0"/>
              <a:t>SETTING.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184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the Probability by Hand without a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8316"/>
            <a:ext cx="7620000" cy="4502484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Each child born to a particular set of parents has probability 0.25 of having Blood Type O.  If these parents have 5 children, what is the probability that exactly 2 of them have Type O blood.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52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40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Chapter 8 through example </a:t>
            </a:r>
            <a:r>
              <a:rPr lang="en-US" dirty="0" smtClean="0"/>
              <a:t>8.6 (</a:t>
            </a:r>
            <a:r>
              <a:rPr lang="en-US" dirty="0" err="1" smtClean="0"/>
              <a:t>prereading</a:t>
            </a:r>
            <a:r>
              <a:rPr lang="en-US" dirty="0" smtClean="0"/>
              <a:t> for tomorrow’s class).</a:t>
            </a:r>
            <a:endParaRPr lang="en-US" dirty="0" smtClean="0"/>
          </a:p>
          <a:p>
            <a:r>
              <a:rPr lang="en-US" dirty="0" smtClean="0"/>
              <a:t>Complete exercises 8.1-</a:t>
            </a:r>
            <a:r>
              <a:rPr lang="en-US" dirty="0" smtClean="0"/>
              <a:t>8.5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Complete </a:t>
            </a:r>
            <a:r>
              <a:rPr lang="en-US" dirty="0" smtClean="0"/>
              <a:t>your make-up problems.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462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be completing Chapter 8 this week.</a:t>
            </a:r>
          </a:p>
          <a:p>
            <a:r>
              <a:rPr lang="en-US" dirty="0" smtClean="0"/>
              <a:t>We will have a test on Monday, January 13</a:t>
            </a:r>
            <a:r>
              <a:rPr lang="en-US" baseline="30000" dirty="0" smtClean="0"/>
              <a:t>th</a:t>
            </a:r>
            <a:r>
              <a:rPr lang="en-US" dirty="0" smtClean="0"/>
              <a:t> on Chapter 8.</a:t>
            </a:r>
          </a:p>
          <a:p>
            <a:r>
              <a:rPr lang="en-US" dirty="0" smtClean="0"/>
              <a:t>Tuesday Jan 14</a:t>
            </a:r>
            <a:r>
              <a:rPr lang="en-US" baseline="30000" dirty="0" smtClean="0"/>
              <a:t>th</a:t>
            </a:r>
            <a:r>
              <a:rPr lang="en-US" dirty="0" smtClean="0"/>
              <a:t> is a drop.</a:t>
            </a:r>
          </a:p>
          <a:p>
            <a:r>
              <a:rPr lang="en-US" dirty="0" smtClean="0"/>
              <a:t>Wednesday, Thursday and Friday will be review days.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33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4552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103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8305"/>
            <a:ext cx="9144000" cy="2267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735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8643"/>
            <a:ext cx="9144000" cy="1138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924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1268"/>
            <a:ext cx="9144000" cy="1435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590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Happy Holidays:</a:t>
            </a:r>
            <a:br>
              <a:rPr lang="en-US" dirty="0" smtClean="0"/>
            </a:br>
            <a:r>
              <a:rPr lang="en-US" dirty="0" smtClean="0"/>
              <a:t>It’s POP QUIZ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Label your paper 1-10. This quiz will be all multiple choice (a-e just like an AP test).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262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Happy Holidays:</a:t>
            </a:r>
            <a:br>
              <a:rPr lang="en-US" dirty="0" smtClean="0"/>
            </a:br>
            <a:r>
              <a:rPr lang="en-US" dirty="0" smtClean="0"/>
              <a:t>It’s POP QUIZ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Label your paper 1-10. This quiz will be all multiple choice (a-e just like an AP test).</a:t>
            </a:r>
          </a:p>
          <a:p>
            <a:r>
              <a:rPr lang="en-US" dirty="0" smtClean="0"/>
              <a:t>1.) D</a:t>
            </a:r>
          </a:p>
          <a:p>
            <a:r>
              <a:rPr lang="en-US" dirty="0" smtClean="0"/>
              <a:t>2.) D</a:t>
            </a:r>
          </a:p>
          <a:p>
            <a:r>
              <a:rPr lang="en-US" dirty="0" smtClean="0"/>
              <a:t>3.)  D</a:t>
            </a:r>
          </a:p>
          <a:p>
            <a:r>
              <a:rPr lang="en-US" dirty="0" smtClean="0"/>
              <a:t>4.)  C</a:t>
            </a:r>
          </a:p>
          <a:p>
            <a:r>
              <a:rPr lang="en-US" dirty="0" smtClean="0"/>
              <a:t>5.) B</a:t>
            </a:r>
          </a:p>
          <a:p>
            <a:r>
              <a:rPr lang="en-US" dirty="0" smtClean="0"/>
              <a:t>6.) D</a:t>
            </a:r>
          </a:p>
          <a:p>
            <a:r>
              <a:rPr lang="en-US" dirty="0" smtClean="0"/>
              <a:t>7.)  A</a:t>
            </a:r>
          </a:p>
          <a:p>
            <a:r>
              <a:rPr lang="en-US" dirty="0" smtClean="0"/>
              <a:t>8.) D</a:t>
            </a:r>
          </a:p>
          <a:p>
            <a:r>
              <a:rPr lang="en-US" dirty="0" smtClean="0"/>
              <a:t>9.) C</a:t>
            </a:r>
          </a:p>
          <a:p>
            <a:r>
              <a:rPr lang="en-US" dirty="0" smtClean="0"/>
              <a:t>10.) 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799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some questions you’ll be able to answer at the end of this chapter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7198"/>
            <a:ext cx="7620000" cy="4423601"/>
          </a:xfrm>
        </p:spPr>
        <p:txBody>
          <a:bodyPr/>
          <a:lstStyle/>
          <a:p>
            <a:r>
              <a:rPr lang="en-US" dirty="0" smtClean="0"/>
              <a:t>Mr. Young shoots 65% from the free throw line. </a:t>
            </a:r>
          </a:p>
          <a:p>
            <a:r>
              <a:rPr lang="en-US" dirty="0" smtClean="0"/>
              <a:t>He’s going to shoot 75 free throws this afternoon. What is the probability that he makes exactly 50? More than 50? No more than 40? Between 45 and 55 free throws?</a:t>
            </a:r>
          </a:p>
          <a:p>
            <a:endParaRPr lang="en-US" dirty="0"/>
          </a:p>
          <a:p>
            <a:r>
              <a:rPr lang="en-US" dirty="0" smtClean="0"/>
              <a:t>Or… What’s the probability that a baseball player who bats </a:t>
            </a:r>
          </a:p>
          <a:p>
            <a:r>
              <a:rPr lang="en-US" dirty="0" smtClean="0"/>
              <a:t>.260 will bat .300 in a given season.  (about 2.5% by the way).</a:t>
            </a:r>
          </a:p>
        </p:txBody>
      </p:sp>
    </p:spTree>
    <p:extLst>
      <p:ext uri="{BB962C8B-B14F-4D97-AF65-F5344CB8AC3E}">
        <p14:creationId xmlns:p14="http://schemas.microsoft.com/office/powerpoint/2010/main" val="16486026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77</TotalTime>
  <Words>618</Words>
  <Application>Microsoft Macintosh PowerPoint</Application>
  <PresentationFormat>On-screen Show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AP STATS:</vt:lpstr>
      <vt:lpstr>Agenda: </vt:lpstr>
      <vt:lpstr>PowerPoint Presentation</vt:lpstr>
      <vt:lpstr>PowerPoint Presentation</vt:lpstr>
      <vt:lpstr>PowerPoint Presentation</vt:lpstr>
      <vt:lpstr>PowerPoint Presentation</vt:lpstr>
      <vt:lpstr>Happy Holidays: It’s POP QUIZ TIME</vt:lpstr>
      <vt:lpstr>Happy Holidays: It’s POP QUIZ TIME</vt:lpstr>
      <vt:lpstr>Here’s some questions you’ll be able to answer at the end of this chapter</vt:lpstr>
      <vt:lpstr>8.1 The Binomial Distribution</vt:lpstr>
      <vt:lpstr>8.1 The Binomial Distribution</vt:lpstr>
      <vt:lpstr>Look over example 8.1-8.4 with your group – these are from your book.</vt:lpstr>
      <vt:lpstr>Calculating the Probability by Hand without a Formula</vt:lpstr>
      <vt:lpstr>HW 40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STATS:</dc:title>
  <dc:creator>Ben Young</dc:creator>
  <cp:lastModifiedBy>Ben Young</cp:lastModifiedBy>
  <cp:revision>13</cp:revision>
  <dcterms:created xsi:type="dcterms:W3CDTF">2014-01-06T03:14:44Z</dcterms:created>
  <dcterms:modified xsi:type="dcterms:W3CDTF">2014-01-06T18:44:48Z</dcterms:modified>
</cp:coreProperties>
</file>