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1.bin" ContentType="application/vnd.openxmlformats-officedocument.oleObject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05250-E50E-B243-8AE9-54EF0CB767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366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64724-5F11-EF4A-9E90-AD6FE2C4B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935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5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5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25EE-4906-F543-873B-E8FBA03AE35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B83BA-BACE-6749-9D11-E7196701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14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 STATISTICS: HW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71501"/>
            <a:ext cx="9032875" cy="50673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Start by reviewing your homework with the person sitting next to you. Make sure to particularly pay attention to the two problems below.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2750"/>
            <a:ext cx="9144001" cy="5413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53" y="3035170"/>
            <a:ext cx="8642988" cy="39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>
                <a:latin typeface="Arial" charset="0"/>
              </a:rPr>
              <a:t>Example:</a:t>
            </a:r>
            <a:br>
              <a:rPr lang="en-US" sz="3200">
                <a:latin typeface="Arial" charset="0"/>
              </a:rPr>
            </a:br>
            <a:r>
              <a:rPr lang="en-US" sz="3200">
                <a:latin typeface="Arial" charset="0"/>
              </a:rPr>
              <a:t>The Future of High School Athletes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Five percent of male H.S. athletes play in college.</a:t>
            </a:r>
          </a:p>
          <a:p>
            <a:pPr eaLnBrk="1" hangingPunct="1"/>
            <a:r>
              <a:rPr lang="en-US">
                <a:latin typeface="Verdana" charset="0"/>
              </a:rPr>
              <a:t>Of these, 1.7% enter the pro</a:t>
            </a:r>
            <a:r>
              <a:rPr lang="ja-JP" altLang="en-US">
                <a:latin typeface="Verdana" charset="0"/>
              </a:rPr>
              <a:t>’</a:t>
            </a:r>
            <a:r>
              <a:rPr lang="en-US">
                <a:latin typeface="Verdana" charset="0"/>
              </a:rPr>
              <a:t>s, and </a:t>
            </a:r>
          </a:p>
          <a:p>
            <a:pPr eaLnBrk="1" hangingPunct="1"/>
            <a:r>
              <a:rPr lang="en-US">
                <a:latin typeface="Verdana" charset="0"/>
              </a:rPr>
              <a:t>Only 40% of those last more than 3 years.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6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Define the events: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  <a:p>
            <a:pPr eaLnBrk="1" hangingPunct="1"/>
            <a:r>
              <a:rPr lang="en-US">
                <a:latin typeface="Verdana" charset="0"/>
              </a:rPr>
              <a:t>A = {competes in college}</a:t>
            </a:r>
          </a:p>
          <a:p>
            <a:pPr eaLnBrk="1" hangingPunct="1"/>
            <a:r>
              <a:rPr lang="en-US">
                <a:latin typeface="Verdana" charset="0"/>
              </a:rPr>
              <a:t>B = {competes professionally}</a:t>
            </a:r>
          </a:p>
          <a:p>
            <a:pPr eaLnBrk="1" hangingPunct="1"/>
            <a:r>
              <a:rPr lang="en-US">
                <a:latin typeface="Verdana" charset="0"/>
              </a:rPr>
              <a:t>C = {In the pros</a:t>
            </a:r>
            <a:r>
              <a:rPr lang="ja-JP" altLang="en-US">
                <a:latin typeface="Verdana" charset="0"/>
              </a:rPr>
              <a:t>’</a:t>
            </a:r>
            <a:r>
              <a:rPr lang="en-US">
                <a:latin typeface="Verdana" charset="0"/>
              </a:rPr>
              <a:t>s 3+ years}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7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>
                <a:latin typeface="Arial" charset="0"/>
              </a:rPr>
              <a:t>Find the probability that the athlete will compete in college and then have a Pro career of 3+ years.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7213"/>
            <a:ext cx="7769225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>
                <a:latin typeface="Verdana" charset="0"/>
              </a:rPr>
              <a:t>P(A) = .05,  P(B/A) = .017,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Verdana" charset="0"/>
              </a:rPr>
              <a:t>P(C/(A and B)) = .40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Verdana" charset="0"/>
              </a:rPr>
              <a:t>P(A and B and C) </a:t>
            </a:r>
          </a:p>
          <a:p>
            <a:pPr eaLnBrk="1" hangingPunct="1"/>
            <a:r>
              <a:rPr lang="en-US">
                <a:latin typeface="Verdana" charset="0"/>
              </a:rPr>
              <a:t>= </a:t>
            </a:r>
            <a:r>
              <a:rPr lang="en-US" b="1">
                <a:solidFill>
                  <a:schemeClr val="hlink"/>
                </a:solidFill>
                <a:latin typeface="Verdana" charset="0"/>
              </a:rPr>
              <a:t>P(A)P(B/A)P(C/(A and B))</a:t>
            </a:r>
          </a:p>
          <a:p>
            <a:pPr eaLnBrk="1" hangingPunct="1"/>
            <a:r>
              <a:rPr lang="en-US">
                <a:latin typeface="Verdana" charset="0"/>
              </a:rPr>
              <a:t>= 0.05 ∙ 0.017 ∙ 0.40 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  <a:latin typeface="Verdana" charset="0"/>
              </a:rPr>
              <a:t>= 0.00034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3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Interpret: 0.00034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Verdana" charset="0"/>
              </a:rPr>
              <a:t>3 out of every 10,000 H.S. athletes will play in college and have a 3+ year professional life!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5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Tree Diagrams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Verdana" charset="0"/>
              </a:rPr>
              <a:t>Good for problems with several stages.</a:t>
            </a:r>
            <a:r>
              <a:rPr lang="en-US">
                <a:latin typeface="Verdana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27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>
                <a:latin typeface="Arial" charset="0"/>
              </a:rPr>
              <a:t>Example:</a:t>
            </a:r>
            <a:br>
              <a:rPr lang="en-US" sz="3200">
                <a:latin typeface="Arial" charset="0"/>
              </a:rPr>
            </a:br>
            <a:r>
              <a:rPr lang="en-US" sz="3200">
                <a:latin typeface="Arial" charset="0"/>
              </a:rPr>
              <a:t> A future in Professional Sports?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What is the probability that a male high school athlete will go on to professional sports? </a:t>
            </a:r>
          </a:p>
          <a:p>
            <a:pPr eaLnBrk="1" hangingPunct="1"/>
            <a:r>
              <a:rPr lang="en-US">
                <a:latin typeface="Verdana" charset="0"/>
              </a:rPr>
              <a:t>We want to find </a:t>
            </a:r>
            <a:r>
              <a:rPr lang="en-US">
                <a:solidFill>
                  <a:srgbClr val="0066FF"/>
                </a:solidFill>
                <a:latin typeface="Verdana" charset="0"/>
              </a:rPr>
              <a:t>P(B) = competes professionally.</a:t>
            </a:r>
          </a:p>
          <a:p>
            <a:pPr eaLnBrk="1" hangingPunct="1"/>
            <a:r>
              <a:rPr lang="en-US">
                <a:latin typeface="Verdana" charset="0"/>
              </a:rPr>
              <a:t>Use the tree diagram provided to organize your thinking. (We are given P(B/A</a:t>
            </a:r>
            <a:r>
              <a:rPr lang="en-US" baseline="30000">
                <a:latin typeface="Verdana" charset="0"/>
              </a:rPr>
              <a:t>c</a:t>
            </a:r>
            <a:r>
              <a:rPr lang="en-US">
                <a:latin typeface="Verdana" charset="0"/>
              </a:rPr>
              <a:t> = 0.0001)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9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>
                <a:latin typeface="Arial" charset="0"/>
              </a:rPr>
              <a:t>The probability of reaching B through college is: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</a:t>
            </a:r>
            <a:r>
              <a:rPr lang="en-US" sz="2500">
                <a:solidFill>
                  <a:srgbClr val="CC3399"/>
                </a:solidFill>
                <a:latin typeface="Verdana" charset="0"/>
              </a:rPr>
              <a:t>P(B and A) = P(A) P(B/A)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= 0.05 ∙ 0.017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solidFill>
                  <a:schemeClr val="hlink"/>
                </a:solidFill>
                <a:latin typeface="Verdana" charset="0"/>
              </a:rPr>
              <a:t>	= 0.00085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</a:t>
            </a:r>
            <a:r>
              <a:rPr lang="en-US" sz="2500">
                <a:solidFill>
                  <a:srgbClr val="0066FF"/>
                </a:solidFill>
                <a:latin typeface="Verdana" charset="0"/>
              </a:rPr>
              <a:t>(multiply along the branches)</a:t>
            </a:r>
          </a:p>
        </p:txBody>
      </p:sp>
      <p:pic>
        <p:nvPicPr>
          <p:cNvPr id="22535" name="Picture 7" descr="figure-06-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827213"/>
            <a:ext cx="5562600" cy="19812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6030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p"/>
      <p:bldP spid="225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>
                <a:latin typeface="Arial" charset="0"/>
              </a:rPr>
              <a:t>The probability of reaching B with out college is: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P(B and A</a:t>
            </a:r>
            <a:r>
              <a:rPr lang="en-US" sz="2500" baseline="30000">
                <a:latin typeface="Verdana" charset="0"/>
              </a:rPr>
              <a:t>C</a:t>
            </a:r>
            <a:r>
              <a:rPr lang="en-US" sz="2500">
                <a:latin typeface="Verdana" charset="0"/>
              </a:rPr>
              <a:t>) = </a:t>
            </a:r>
            <a:r>
              <a:rPr lang="en-US" sz="2500">
                <a:solidFill>
                  <a:srgbClr val="CC3399"/>
                </a:solidFill>
                <a:latin typeface="Verdana" charset="0"/>
              </a:rPr>
              <a:t>P(A</a:t>
            </a:r>
            <a:r>
              <a:rPr lang="en-US" sz="2500" baseline="30000">
                <a:solidFill>
                  <a:srgbClr val="CC3399"/>
                </a:solidFill>
                <a:latin typeface="Verdana" charset="0"/>
              </a:rPr>
              <a:t>C</a:t>
            </a:r>
            <a:r>
              <a:rPr lang="en-US" sz="2500">
                <a:solidFill>
                  <a:srgbClr val="CC3399"/>
                </a:solidFill>
                <a:latin typeface="Verdana" charset="0"/>
              </a:rPr>
              <a:t> ) P(B/ A</a:t>
            </a:r>
            <a:r>
              <a:rPr lang="en-US" sz="2500" baseline="30000">
                <a:solidFill>
                  <a:srgbClr val="CC3399"/>
                </a:solidFill>
                <a:latin typeface="Verdana" charset="0"/>
              </a:rPr>
              <a:t>C</a:t>
            </a:r>
            <a:r>
              <a:rPr lang="en-US" sz="2500">
                <a:solidFill>
                  <a:srgbClr val="CC3399"/>
                </a:solidFill>
                <a:latin typeface="Verdana" charset="0"/>
              </a:rPr>
              <a:t> )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= 0.95 ∙ 0.0001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solidFill>
                  <a:schemeClr val="hlink"/>
                </a:solidFill>
                <a:latin typeface="Verdana" charset="0"/>
              </a:rPr>
              <a:t>	= 0.000095</a:t>
            </a:r>
          </a:p>
        </p:txBody>
      </p:sp>
      <p:pic>
        <p:nvPicPr>
          <p:cNvPr id="24583" name="Picture 7" descr="figure-06-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827213"/>
            <a:ext cx="5562600" cy="19812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5099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 build="p"/>
      <p:bldP spid="245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Use the addition rule to find P(B)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313612" cy="1601787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100">
                <a:latin typeface="Verdana" charset="0"/>
              </a:rPr>
              <a:t>	P(B) = 0.00085 + 0.000095</a:t>
            </a:r>
          </a:p>
          <a:p>
            <a:pPr eaLnBrk="1" hangingPunct="1">
              <a:buFont typeface="Wingdings" charset="0"/>
              <a:buNone/>
            </a:pPr>
            <a:r>
              <a:rPr lang="en-US" sz="2100">
                <a:solidFill>
                  <a:schemeClr val="hlink"/>
                </a:solidFill>
                <a:latin typeface="Verdana" charset="0"/>
              </a:rPr>
              <a:t>	= 0.000945</a:t>
            </a:r>
            <a:r>
              <a:rPr lang="en-US" sz="2100">
                <a:latin typeface="Verdana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en-US" sz="2100">
                <a:latin typeface="Verdana" charset="0"/>
              </a:rPr>
              <a:t>	About 9 out of every 10,000 athletes will play professional sports.</a:t>
            </a:r>
          </a:p>
        </p:txBody>
      </p:sp>
      <p:pic>
        <p:nvPicPr>
          <p:cNvPr id="26630" name="Picture 6" descr="figure-06-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657600"/>
            <a:ext cx="5486400" cy="2284413"/>
          </a:xfrm>
          <a:noFill/>
        </p:spPr>
      </p:pic>
      <p:sp>
        <p:nvSpPr>
          <p:cNvPr id="26634" name="AutoShape 10"/>
          <p:cNvSpPr>
            <a:spLocks noChangeArrowheads="1"/>
          </p:cNvSpPr>
          <p:nvPr/>
        </p:nvSpPr>
        <p:spPr bwMode="auto">
          <a:xfrm rot="5671257">
            <a:off x="6703219" y="4275932"/>
            <a:ext cx="1371600" cy="912812"/>
          </a:xfrm>
          <a:prstGeom prst="curvedDownArrow">
            <a:avLst>
              <a:gd name="adj1" fmla="val 13600"/>
              <a:gd name="adj2" fmla="val 4365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5689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  <p:bldP spid="26630" grpId="0" build="p"/>
      <p:bldP spid="266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757613" y="-2776537"/>
            <a:ext cx="1716087" cy="7989887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b="1">
                <a:solidFill>
                  <a:srgbClr val="000000"/>
                </a:solidFill>
                <a:latin typeface="Verdana" charset="0"/>
              </a:rPr>
              <a:t>Example: Who Visits YouTube?</a:t>
            </a:r>
            <a:endParaRPr lang="en-US" sz="2400">
              <a:solidFill>
                <a:srgbClr val="000000"/>
              </a:solidFill>
              <a:latin typeface="Verdana" charset="0"/>
            </a:endParaRPr>
          </a:p>
          <a:p>
            <a:pPr>
              <a:buFont typeface="Wingdings" charset="0"/>
              <a:buNone/>
            </a:pPr>
            <a:r>
              <a:rPr lang="en-US" sz="1600" b="1">
                <a:solidFill>
                  <a:srgbClr val="000000"/>
                </a:solidFill>
                <a:latin typeface="Verdana" charset="0"/>
              </a:rPr>
              <a:t>What percent of all adult Internet users visit video-sharing sites?</a:t>
            </a:r>
          </a:p>
        </p:txBody>
      </p:sp>
      <p:pic>
        <p:nvPicPr>
          <p:cNvPr id="18435" name="Picture 9" descr="F5.UN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28625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1000" y="1981200"/>
            <a:ext cx="4953000" cy="6461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/>
            <a:r>
              <a:rPr lang="en-US" b="1" i="1">
                <a:solidFill>
                  <a:srgbClr val="FFFF00"/>
                </a:solidFill>
                <a:cs typeface="ＭＳ Ｐゴシック" charset="0"/>
              </a:rPr>
              <a:t>P</a:t>
            </a:r>
            <a:r>
              <a:rPr lang="en-US" b="1">
                <a:solidFill>
                  <a:srgbClr val="FFFF00"/>
                </a:solidFill>
                <a:cs typeface="ＭＳ Ｐゴシック" charset="0"/>
              </a:rPr>
              <a:t>(video yes ∩ 18 to 29) = 0.27  • 0.7</a:t>
            </a:r>
          </a:p>
          <a:p>
            <a:pPr algn="r"/>
            <a:r>
              <a:rPr lang="en-US" b="1">
                <a:solidFill>
                  <a:srgbClr val="FFFF00"/>
                </a:solidFill>
                <a:cs typeface="ＭＳ Ｐゴシック" charset="0"/>
              </a:rPr>
              <a:t>=0.1890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8913" y="3352800"/>
            <a:ext cx="5145087" cy="6461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/>
            <a:r>
              <a:rPr lang="en-US" b="1" i="1">
                <a:solidFill>
                  <a:srgbClr val="FFFF00"/>
                </a:solidFill>
                <a:cs typeface="ＭＳ Ｐゴシック" charset="0"/>
              </a:rPr>
              <a:t>P</a:t>
            </a:r>
            <a:r>
              <a:rPr lang="en-US" b="1">
                <a:solidFill>
                  <a:srgbClr val="FFFF00"/>
                </a:solidFill>
                <a:cs typeface="ＭＳ Ｐゴシック" charset="0"/>
              </a:rPr>
              <a:t>(video yes ∩ 30 to 49) = 0.45 • 0.51</a:t>
            </a:r>
          </a:p>
          <a:p>
            <a:pPr algn="r"/>
            <a:r>
              <a:rPr lang="en-US" b="1">
                <a:solidFill>
                  <a:srgbClr val="FFFF00"/>
                </a:solidFill>
                <a:cs typeface="ＭＳ Ｐゴシック" charset="0"/>
              </a:rPr>
              <a:t>=0.2295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19600" y="4876800"/>
            <a:ext cx="4724400" cy="6461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/>
            <a:r>
              <a:rPr lang="en-US" b="1" i="1">
                <a:solidFill>
                  <a:srgbClr val="FFFF00"/>
                </a:solidFill>
                <a:cs typeface="ＭＳ Ｐゴシック" charset="0"/>
              </a:rPr>
              <a:t>P</a:t>
            </a:r>
            <a:r>
              <a:rPr lang="en-US" b="1">
                <a:solidFill>
                  <a:srgbClr val="FFFF00"/>
                </a:solidFill>
                <a:cs typeface="ＭＳ Ｐゴシック" charset="0"/>
              </a:rPr>
              <a:t>(video yes ∩ 50 +) = 0.28 • 0.26</a:t>
            </a:r>
          </a:p>
          <a:p>
            <a:pPr algn="r"/>
            <a:r>
              <a:rPr lang="en-US" b="1">
                <a:solidFill>
                  <a:srgbClr val="FFFF00"/>
                </a:solidFill>
                <a:cs typeface="ＭＳ Ｐゴシック" charset="0"/>
              </a:rPr>
              <a:t>=0.0728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6248400"/>
            <a:ext cx="77724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 err="1">
                <a:solidFill>
                  <a:srgbClr val="000000"/>
                </a:solidFill>
              </a:rPr>
              <a:t>P</a:t>
            </a:r>
            <a:r>
              <a:rPr lang="en-US" sz="2000" b="1" dirty="0" err="1">
                <a:solidFill>
                  <a:srgbClr val="000000"/>
                </a:solidFill>
              </a:rPr>
              <a:t>(video</a:t>
            </a:r>
            <a:r>
              <a:rPr lang="en-US" sz="2000" b="1" dirty="0">
                <a:solidFill>
                  <a:srgbClr val="000000"/>
                </a:solidFill>
              </a:rPr>
              <a:t> yes) = 0.1890 + 0.2295 + 0.0728 = 0.4913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3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587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Independent Events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Two events A and B that both have positive probabilities are </a:t>
            </a:r>
            <a:r>
              <a:rPr lang="en-US" b="1">
                <a:solidFill>
                  <a:srgbClr val="0066FF"/>
                </a:solidFill>
                <a:latin typeface="Verdana" charset="0"/>
              </a:rPr>
              <a:t>independent</a:t>
            </a:r>
            <a:r>
              <a:rPr lang="en-US" b="1"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if</a:t>
            </a:r>
          </a:p>
          <a:p>
            <a:pPr eaLnBrk="1" hangingPunct="1"/>
            <a:endParaRPr lang="en-US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66FF"/>
                </a:solidFill>
                <a:latin typeface="Verdana" charset="0"/>
              </a:rPr>
              <a:t>	P(B/A) = P(B)</a:t>
            </a:r>
            <a:r>
              <a:rPr lang="en-US">
                <a:latin typeface="Verdana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350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7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Decision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One kind of decision making in the presence of </a:t>
            </a:r>
            <a:r>
              <a:rPr lang="en-US" b="1">
                <a:solidFill>
                  <a:schemeClr val="hlink"/>
                </a:solidFill>
                <a:latin typeface="Verdana" charset="0"/>
              </a:rPr>
              <a:t>uncertainty</a:t>
            </a:r>
            <a:r>
              <a:rPr lang="en-US">
                <a:latin typeface="Verdana" charset="0"/>
              </a:rPr>
              <a:t> seeks to </a:t>
            </a:r>
            <a:r>
              <a:rPr lang="en-US">
                <a:solidFill>
                  <a:srgbClr val="3366FF"/>
                </a:solidFill>
                <a:latin typeface="Verdana" charset="0"/>
              </a:rPr>
              <a:t>make the probability of a </a:t>
            </a:r>
            <a:r>
              <a:rPr lang="en-US" b="1">
                <a:solidFill>
                  <a:schemeClr val="hlink"/>
                </a:solidFill>
                <a:latin typeface="Verdana" charset="0"/>
              </a:rPr>
              <a:t>favorable outcome</a:t>
            </a:r>
            <a:r>
              <a:rPr lang="en-US">
                <a:solidFill>
                  <a:srgbClr val="3366FF"/>
                </a:solidFill>
                <a:latin typeface="Verdana" charset="0"/>
              </a:rPr>
              <a:t> as large as possible</a:t>
            </a:r>
            <a:r>
              <a:rPr lang="en-US">
                <a:latin typeface="Verdana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704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Example : Transplant or Dialysis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7213"/>
            <a:ext cx="8074025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Lynn has end-stage kidney disease: her kidneys have failed so that she can not survive unaided.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Her doctor gives her many options but it is too much to sort through with out a tree diagram.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Most of the percentages Lynn</a:t>
            </a:r>
            <a:r>
              <a:rPr lang="ja-JP" altLang="en-US">
                <a:latin typeface="Verdana" charset="0"/>
              </a:rPr>
              <a:t>’</a:t>
            </a:r>
            <a:r>
              <a:rPr lang="en-US">
                <a:latin typeface="Verdana" charset="0"/>
              </a:rPr>
              <a:t>s doctor gives her are conditional probabilities.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0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5335587" cy="765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Transplant or Dialysis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960813"/>
            <a:ext cx="8074025" cy="1981200"/>
          </a:xfrm>
        </p:spPr>
        <p:txBody>
          <a:bodyPr/>
          <a:lstStyle/>
          <a:p>
            <a:pPr eaLnBrk="1" hangingPunct="1"/>
            <a:r>
              <a:rPr lang="en-US" sz="2100">
                <a:latin typeface="Verdana" charset="0"/>
              </a:rPr>
              <a:t>Each path through the tree represents a possible outcome of Lynn</a:t>
            </a:r>
            <a:r>
              <a:rPr lang="ja-JP" altLang="en-US" sz="2100">
                <a:latin typeface="Verdana" charset="0"/>
              </a:rPr>
              <a:t>’</a:t>
            </a:r>
            <a:r>
              <a:rPr lang="en-US" sz="2100">
                <a:latin typeface="Verdana" charset="0"/>
              </a:rPr>
              <a:t>s case.</a:t>
            </a:r>
          </a:p>
          <a:p>
            <a:pPr eaLnBrk="1" hangingPunct="1"/>
            <a:r>
              <a:rPr lang="en-US" sz="2100">
                <a:latin typeface="Verdana" charset="0"/>
              </a:rPr>
              <a:t>The probability written besides each branch is the conditional probability of the next step given that Lynn has reached this point.</a:t>
            </a:r>
          </a:p>
        </p:txBody>
      </p:sp>
      <p:pic>
        <p:nvPicPr>
          <p:cNvPr id="22532" name="Picture 7" descr="figure-06-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7481888" cy="28194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9697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960813"/>
            <a:ext cx="8074025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>
                <a:latin typeface="Verdana" charset="0"/>
              </a:rPr>
              <a:t>For example: </a:t>
            </a:r>
            <a:r>
              <a:rPr lang="en-US" sz="2100">
                <a:solidFill>
                  <a:srgbClr val="CC3399"/>
                </a:solidFill>
                <a:latin typeface="Verdana" charset="0"/>
              </a:rPr>
              <a:t>0.82 </a:t>
            </a:r>
            <a:r>
              <a:rPr lang="en-US" sz="2100">
                <a:latin typeface="Verdana" charset="0"/>
              </a:rPr>
              <a:t>is the conditional probability that a patient whose </a:t>
            </a:r>
            <a:r>
              <a:rPr lang="en-US" sz="2100">
                <a:solidFill>
                  <a:srgbClr val="CC3399"/>
                </a:solidFill>
                <a:latin typeface="Verdana" charset="0"/>
              </a:rPr>
              <a:t>transplant succeeds survives 3 years</a:t>
            </a:r>
            <a:r>
              <a:rPr lang="en-US" sz="2100">
                <a:latin typeface="Verdana" charset="0"/>
              </a:rPr>
              <a:t> with the transplant still functioning.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Verdana" charset="0"/>
              </a:rPr>
              <a:t>The multiplication rule says that the probability of reaching the </a:t>
            </a:r>
            <a:r>
              <a:rPr lang="en-US" sz="2100" b="1">
                <a:solidFill>
                  <a:srgbClr val="3366FF"/>
                </a:solidFill>
                <a:latin typeface="Verdana" charset="0"/>
              </a:rPr>
              <a:t>end of any path</a:t>
            </a:r>
            <a:r>
              <a:rPr lang="en-US" sz="2100">
                <a:latin typeface="Verdana" charset="0"/>
              </a:rPr>
              <a:t> is the </a:t>
            </a:r>
            <a:r>
              <a:rPr lang="en-US" sz="2100">
                <a:solidFill>
                  <a:srgbClr val="3366FF"/>
                </a:solidFill>
                <a:latin typeface="Verdana" charset="0"/>
              </a:rPr>
              <a:t>product of all the probabilities along the path.</a:t>
            </a:r>
          </a:p>
        </p:txBody>
      </p:sp>
      <p:pic>
        <p:nvPicPr>
          <p:cNvPr id="33799" name="Picture 7" descr="figure-06-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685800"/>
            <a:ext cx="4876800" cy="3122613"/>
          </a:xfrm>
          <a:noFill/>
        </p:spPr>
      </p:pic>
      <p:sp>
        <p:nvSpPr>
          <p:cNvPr id="33800" name="Line 8"/>
          <p:cNvSpPr>
            <a:spLocks noChangeShapeType="1"/>
          </p:cNvSpPr>
          <p:nvPr/>
        </p:nvSpPr>
        <p:spPr bwMode="auto">
          <a:xfrm flipH="1" flipV="1">
            <a:off x="4114800" y="19812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4191000" y="1600200"/>
            <a:ext cx="45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9685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 build="p"/>
      <p:bldP spid="33799" grpId="0" build="p"/>
      <p:bldP spid="33800" grpId="0" animBg="1"/>
      <p:bldP spid="338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What is the probability that a transplant succeeds and endures 3 years?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500">
                <a:latin typeface="Verdana" charset="0"/>
              </a:rPr>
              <a:t>P(succeeds and lasts 3 years)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= P(succeeds)P(lasts 3 years/succeeds)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= </a:t>
            </a:r>
            <a:r>
              <a:rPr lang="en-US" sz="2500">
                <a:solidFill>
                  <a:srgbClr val="3366FF"/>
                </a:solidFill>
                <a:latin typeface="Verdana" charset="0"/>
              </a:rPr>
              <a:t>(0.96)(0.82)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solidFill>
                  <a:schemeClr val="hlink"/>
                </a:solidFill>
                <a:latin typeface="Verdana" charset="0"/>
              </a:rPr>
              <a:t>	= 0.787</a:t>
            </a:r>
          </a:p>
        </p:txBody>
      </p:sp>
      <p:pic>
        <p:nvPicPr>
          <p:cNvPr id="35847" name="Picture 7" descr="figure-06-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827213"/>
            <a:ext cx="4876800" cy="1981200"/>
          </a:xfrm>
          <a:noFill/>
        </p:spPr>
      </p:pic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733800" y="2743200"/>
            <a:ext cx="152400" cy="18288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800600" y="2362200"/>
            <a:ext cx="76200" cy="2133600"/>
          </a:xfrm>
          <a:prstGeom prst="upArrow">
            <a:avLst>
              <a:gd name="adj1" fmla="val 50000"/>
              <a:gd name="adj2" fmla="val 7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2213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 build="p"/>
      <p:bldP spid="35847" grpId="0" build="p"/>
      <p:bldP spid="35848" grpId="0" animBg="1"/>
      <p:bldP spid="358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What is the probability Lyn will survive for 3 years if she has a transplant?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370013" y="3581400"/>
            <a:ext cx="7313612" cy="236061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Use the addition rule and highlight surviving on the tree.</a:t>
            </a:r>
          </a:p>
          <a:p>
            <a:pPr eaLnBrk="1" hangingPunct="1"/>
            <a:r>
              <a:rPr lang="en-US" sz="2500">
                <a:latin typeface="Verdana" charset="0"/>
              </a:rPr>
              <a:t>P(survive) = P(A) + P(B) + P(C)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= 0.787 + 0.054 + 0.016</a:t>
            </a:r>
          </a:p>
          <a:p>
            <a:pPr eaLnBrk="1" hangingPunct="1">
              <a:buFont typeface="Wingdings" charset="0"/>
              <a:buNone/>
            </a:pPr>
            <a:r>
              <a:rPr lang="en-US" sz="2500">
                <a:solidFill>
                  <a:schemeClr val="hlink"/>
                </a:solidFill>
                <a:latin typeface="Verdana" charset="0"/>
              </a:rPr>
              <a:t>	= 0.857</a:t>
            </a:r>
            <a:r>
              <a:rPr lang="en-US" sz="2500">
                <a:latin typeface="Verdana" charset="0"/>
              </a:rPr>
              <a:t> </a:t>
            </a:r>
          </a:p>
        </p:txBody>
      </p:sp>
      <p:pic>
        <p:nvPicPr>
          <p:cNvPr id="37895" name="Picture 7" descr="figure-06-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00200"/>
            <a:ext cx="4724400" cy="19812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5125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 build="p"/>
      <p:bldP spid="378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Her decision is easy: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  <a:p>
            <a:pPr eaLnBrk="1" hangingPunct="1"/>
            <a:endParaRPr lang="en-US">
              <a:latin typeface="Verdana" charset="0"/>
            </a:endParaRPr>
          </a:p>
          <a:p>
            <a:pPr eaLnBrk="1" hangingPunct="1"/>
            <a:r>
              <a:rPr lang="en-US">
                <a:latin typeface="Verdana" charset="0"/>
              </a:rPr>
              <a:t>0.857 is much higher than the probability 0.52 of surviving 3 years on dialysis.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503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6.3 Review Exercises: 6.85, 6.88, 6.90, 6.93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5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More Bayes: BAGS SCREENED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8424"/>
            <a:ext cx="9144000" cy="55177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BAGS are screened at </a:t>
            </a:r>
            <a:r>
              <a:rPr lang="en-US" dirty="0" smtClean="0"/>
              <a:t>the PROVIDENCE airport. </a:t>
            </a:r>
            <a:r>
              <a:rPr lang="en-US" dirty="0"/>
              <a:t>78% of bags that contain a </a:t>
            </a:r>
            <a:r>
              <a:rPr lang="en-US" dirty="0" smtClean="0"/>
              <a:t>weapon </a:t>
            </a:r>
            <a:r>
              <a:rPr lang="en-US" dirty="0"/>
              <a:t>will trigger an alarm.  14% of bags that do not contain a </a:t>
            </a:r>
            <a:r>
              <a:rPr lang="en-US" dirty="0" smtClean="0"/>
              <a:t>weapon </a:t>
            </a:r>
            <a:r>
              <a:rPr lang="en-US" dirty="0"/>
              <a:t>will also trigger the alarm.  If 1 out of every </a:t>
            </a:r>
            <a:r>
              <a:rPr lang="en-US" dirty="0" smtClean="0"/>
              <a:t>1200 </a:t>
            </a:r>
            <a:r>
              <a:rPr lang="en-US" dirty="0"/>
              <a:t>bags contains a </a:t>
            </a:r>
            <a:r>
              <a:rPr lang="en-US" dirty="0" smtClean="0"/>
              <a:t>weapon </a:t>
            </a:r>
            <a:r>
              <a:rPr lang="en-US" dirty="0"/>
              <a:t>than what is the probability that a bag that triggers an alarm actually contains a </a:t>
            </a:r>
            <a:r>
              <a:rPr lang="en-US" dirty="0" smtClean="0"/>
              <a:t>weapon?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3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6 and 7 cumulative test </a:t>
            </a:r>
            <a:r>
              <a:rPr lang="en-US" smtClean="0"/>
              <a:t>next Thursday.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6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Union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500">
                <a:latin typeface="Verdana" charset="0"/>
              </a:rPr>
              <a:t>Recall: the </a:t>
            </a:r>
            <a:r>
              <a:rPr lang="en-US" sz="2500" b="1">
                <a:latin typeface="Verdana" charset="0"/>
              </a:rPr>
              <a:t>union</a:t>
            </a:r>
            <a:r>
              <a:rPr lang="en-US" sz="2500">
                <a:latin typeface="Verdana" charset="0"/>
              </a:rPr>
              <a:t> of two or more events is the event that </a:t>
            </a:r>
            <a:r>
              <a:rPr lang="en-US" sz="2500" b="1" i="1">
                <a:latin typeface="Verdana" charset="0"/>
              </a:rPr>
              <a:t>at least one</a:t>
            </a:r>
            <a:r>
              <a:rPr lang="en-US" sz="2500">
                <a:latin typeface="Verdana" charset="0"/>
              </a:rPr>
              <a:t> of those events occurs. </a:t>
            </a:r>
          </a:p>
        </p:txBody>
      </p:sp>
      <p:pic>
        <p:nvPicPr>
          <p:cNvPr id="5124" name="Picture 10" descr="figure-06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276600"/>
            <a:ext cx="5029200" cy="25908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5636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Union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500">
                <a:latin typeface="Verdana" charset="0"/>
              </a:rPr>
              <a:t>	Addition Rule for the Union of Two Events:</a:t>
            </a:r>
          </a:p>
          <a:p>
            <a:pPr eaLnBrk="1" hangingPunct="1"/>
            <a:r>
              <a:rPr lang="en-US" sz="2500">
                <a:solidFill>
                  <a:srgbClr val="0066FF"/>
                </a:solidFill>
                <a:latin typeface="Verdana" charset="0"/>
              </a:rPr>
              <a:t>P(A or B) = P(A) + P(B) – P(A and B)</a:t>
            </a:r>
          </a:p>
        </p:txBody>
      </p:sp>
      <p:pic>
        <p:nvPicPr>
          <p:cNvPr id="10245" name="Picture 5" descr="figure-06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3505200"/>
            <a:ext cx="3852863" cy="19812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41779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Intersection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The </a:t>
            </a:r>
            <a:r>
              <a:rPr lang="en-US" b="1">
                <a:latin typeface="Verdana" charset="0"/>
              </a:rPr>
              <a:t>intersection</a:t>
            </a:r>
            <a:r>
              <a:rPr lang="en-US">
                <a:latin typeface="Verdana" charset="0"/>
              </a:rPr>
              <a:t> of two or more events is the event that </a:t>
            </a:r>
            <a:r>
              <a:rPr lang="en-US" b="1">
                <a:latin typeface="Verdana" charset="0"/>
              </a:rPr>
              <a:t>all of those events</a:t>
            </a:r>
            <a:r>
              <a:rPr lang="en-US">
                <a:latin typeface="Verdana" charset="0"/>
              </a:rPr>
              <a:t> occur.</a:t>
            </a:r>
          </a:p>
          <a:p>
            <a:pPr eaLnBrk="1" hangingPunct="1"/>
            <a:endParaRPr lang="en-US">
              <a:latin typeface="Verdana" charset="0"/>
            </a:endParaRPr>
          </a:p>
          <a:p>
            <a:pPr eaLnBrk="1" hangingPunct="1"/>
            <a:endParaRPr lang="en-US">
              <a:latin typeface="Verdan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3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>
                <a:latin typeface="Arial" charset="0"/>
              </a:rPr>
              <a:t>The General Multiplication Rule for the Intersection of Two Events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CC3399"/>
                </a:solidFill>
                <a:latin typeface="Verdana" charset="0"/>
              </a:rPr>
              <a:t>P(A and B) = P(A) ∙ P(B/A)</a:t>
            </a:r>
          </a:p>
          <a:p>
            <a:pPr eaLnBrk="1" hangingPunct="1"/>
            <a:endParaRPr lang="en-US" sz="3200">
              <a:solidFill>
                <a:srgbClr val="CC3399"/>
              </a:solidFill>
              <a:latin typeface="Verdana" charset="0"/>
            </a:endParaRPr>
          </a:p>
          <a:p>
            <a:pPr eaLnBrk="1" hangingPunct="1"/>
            <a:endParaRPr lang="en-US" sz="3200">
              <a:solidFill>
                <a:srgbClr val="CC3399"/>
              </a:solidFill>
              <a:latin typeface="Verdana" charset="0"/>
            </a:endParaRPr>
          </a:p>
          <a:p>
            <a:pPr eaLnBrk="1" hangingPunct="1"/>
            <a:endParaRPr lang="en-US" sz="3200">
              <a:solidFill>
                <a:srgbClr val="CC3399"/>
              </a:solidFill>
              <a:latin typeface="Verdana" charset="0"/>
            </a:endParaRPr>
          </a:p>
          <a:p>
            <a:pPr eaLnBrk="1" hangingPunct="1"/>
            <a:r>
              <a:rPr lang="en-US" sz="3200">
                <a:latin typeface="Verdana" charset="0"/>
              </a:rPr>
              <a:t>is the conditional probability that event </a:t>
            </a:r>
            <a:r>
              <a:rPr lang="en-US" sz="3200" i="1">
                <a:latin typeface="Verdana" charset="0"/>
              </a:rPr>
              <a:t>B </a:t>
            </a:r>
            <a:r>
              <a:rPr lang="en-US" sz="3200">
                <a:latin typeface="Verdana" charset="0"/>
              </a:rPr>
              <a:t>occurs given that event </a:t>
            </a:r>
            <a:r>
              <a:rPr lang="en-US" sz="3200" i="1">
                <a:latin typeface="Verdana" charset="0"/>
              </a:rPr>
              <a:t>A </a:t>
            </a:r>
            <a:r>
              <a:rPr lang="en-US" sz="3200">
                <a:latin typeface="Verdana" charset="0"/>
              </a:rPr>
              <a:t>has already occurred.</a:t>
            </a:r>
            <a:endParaRPr lang="en-US" sz="3200">
              <a:solidFill>
                <a:srgbClr val="CC3399"/>
              </a:solidFill>
              <a:latin typeface="Verdana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752600" y="3048000"/>
          <a:ext cx="35052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1295280" imgH="419040" progId="Equation.3">
                  <p:embed/>
                </p:oleObj>
              </mc:Choice>
              <mc:Fallback>
                <p:oleObj name="Equation" r:id="rId4" imgW="129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35052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065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Extending the multiplication rule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Verdana" charset="0"/>
              </a:rPr>
              <a:t>	Make sure to condition each event on the occurrence of </a:t>
            </a:r>
            <a:r>
              <a:rPr lang="en-US" b="1">
                <a:latin typeface="Verdana" charset="0"/>
              </a:rPr>
              <a:t>all</a:t>
            </a:r>
            <a:r>
              <a:rPr lang="en-US">
                <a:latin typeface="Verdana" charset="0"/>
              </a:rPr>
              <a:t> of the </a:t>
            </a:r>
            <a:r>
              <a:rPr lang="en-US" b="1">
                <a:latin typeface="Verdana" charset="0"/>
              </a:rPr>
              <a:t>preceding events</a:t>
            </a:r>
            <a:r>
              <a:rPr lang="en-US">
                <a:latin typeface="Verdana" charset="0"/>
              </a:rPr>
              <a:t>.</a:t>
            </a:r>
            <a:endParaRPr lang="en-US" i="1">
              <a:latin typeface="Verdana" charset="0"/>
            </a:endParaRPr>
          </a:p>
          <a:p>
            <a:pPr eaLnBrk="1" hangingPunct="1"/>
            <a:r>
              <a:rPr lang="en-US" i="1">
                <a:latin typeface="Verdana" charset="0"/>
              </a:rPr>
              <a:t>Example: </a:t>
            </a:r>
            <a:r>
              <a:rPr lang="en-US">
                <a:latin typeface="Verdana" charset="0"/>
              </a:rPr>
              <a:t>The intersection of three events A, B, and C has the probability:</a:t>
            </a:r>
          </a:p>
          <a:p>
            <a:pPr eaLnBrk="1" hangingPunct="1"/>
            <a:r>
              <a:rPr lang="en-US" b="1">
                <a:solidFill>
                  <a:schemeClr val="hlink"/>
                </a:solidFill>
                <a:latin typeface="Verdana" charset="0"/>
              </a:rPr>
              <a:t>P(A and B and C)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Verdana" charset="0"/>
              </a:rPr>
              <a:t>= </a:t>
            </a:r>
            <a:r>
              <a:rPr lang="en-US" b="1">
                <a:solidFill>
                  <a:schemeClr val="hlink"/>
                </a:solidFill>
                <a:latin typeface="Verdana" charset="0"/>
              </a:rPr>
              <a:t>P(A) </a:t>
            </a:r>
            <a:r>
              <a:rPr lang="en-US" sz="3200" b="1">
                <a:solidFill>
                  <a:schemeClr val="hlink"/>
                </a:solidFill>
                <a:latin typeface="Verdana" charset="0"/>
              </a:rPr>
              <a:t>∙</a:t>
            </a:r>
            <a:r>
              <a:rPr lang="en-US" b="1">
                <a:solidFill>
                  <a:schemeClr val="hlink"/>
                </a:solidFill>
                <a:latin typeface="Verdana" charset="0"/>
              </a:rPr>
              <a:t> P(B/A) </a:t>
            </a:r>
            <a:r>
              <a:rPr lang="en-US" sz="3200" b="1">
                <a:solidFill>
                  <a:schemeClr val="hlink"/>
                </a:solidFill>
                <a:latin typeface="Verdana" charset="0"/>
              </a:rPr>
              <a:t>∙</a:t>
            </a:r>
            <a:r>
              <a:rPr lang="en-US" b="1">
                <a:solidFill>
                  <a:schemeClr val="hlink"/>
                </a:solidFill>
                <a:latin typeface="Verdana" charset="0"/>
              </a:rPr>
              <a:t> P(C/(A and B))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2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797</Words>
  <Application>Microsoft Macintosh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AP STATISTICS: HW Review</vt:lpstr>
      <vt:lpstr>PowerPoint Presentation</vt:lpstr>
      <vt:lpstr>More Bayes: BAGS SCREENED </vt:lpstr>
      <vt:lpstr>Chapter Review Tomorrow</vt:lpstr>
      <vt:lpstr>Union</vt:lpstr>
      <vt:lpstr>Union</vt:lpstr>
      <vt:lpstr>Intersection</vt:lpstr>
      <vt:lpstr>The General Multiplication Rule for the Intersection of Two Events</vt:lpstr>
      <vt:lpstr>Extending the multiplication rule</vt:lpstr>
      <vt:lpstr>Example: The Future of High School Athletes</vt:lpstr>
      <vt:lpstr>Define the events:</vt:lpstr>
      <vt:lpstr>Find the probability that the athlete will compete in college and then have a Pro career of 3+ years.</vt:lpstr>
      <vt:lpstr>Interpret: 0.00034</vt:lpstr>
      <vt:lpstr>Tree Diagrams</vt:lpstr>
      <vt:lpstr>Example:  A future in Professional Sports?</vt:lpstr>
      <vt:lpstr>The probability of reaching B through college is:</vt:lpstr>
      <vt:lpstr>The probability of reaching B with out college is:</vt:lpstr>
      <vt:lpstr>Use the addition rule to find P(B)</vt:lpstr>
      <vt:lpstr>PowerPoint Presentation</vt:lpstr>
      <vt:lpstr>Independent Events</vt:lpstr>
      <vt:lpstr>Extra Time?</vt:lpstr>
      <vt:lpstr>Decision Analysis</vt:lpstr>
      <vt:lpstr>Example : Transplant or Dialysis</vt:lpstr>
      <vt:lpstr>Transplant or Dialysis</vt:lpstr>
      <vt:lpstr>PowerPoint Presentation</vt:lpstr>
      <vt:lpstr>What is the probability that a transplant succeeds and endures 3 years?</vt:lpstr>
      <vt:lpstr>What is the probability Lyn will survive for 3 years if she has a transplant?</vt:lpstr>
      <vt:lpstr>Her decision is easy: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STATISTICS: HW Review</dc:title>
  <dc:creator>Ben Young</dc:creator>
  <cp:lastModifiedBy>Ben Young</cp:lastModifiedBy>
  <cp:revision>6</cp:revision>
  <dcterms:created xsi:type="dcterms:W3CDTF">2013-12-10T02:32:11Z</dcterms:created>
  <dcterms:modified xsi:type="dcterms:W3CDTF">2013-12-10T03:07:24Z</dcterms:modified>
</cp:coreProperties>
</file>