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56" r:id="rId3"/>
    <p:sldId id="260" r:id="rId4"/>
    <p:sldId id="263" r:id="rId5"/>
    <p:sldId id="264" r:id="rId6"/>
    <p:sldId id="258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6726-598A-AA4F-A83D-F5C678465FAB}" type="datetimeFigureOut">
              <a:rPr lang="en-US" smtClean="0"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6C32-AF3A-114C-A44E-AEF914A5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67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6726-598A-AA4F-A83D-F5C678465FAB}" type="datetimeFigureOut">
              <a:rPr lang="en-US" smtClean="0"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6C32-AF3A-114C-A44E-AEF914A5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64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6726-598A-AA4F-A83D-F5C678465FAB}" type="datetimeFigureOut">
              <a:rPr lang="en-US" smtClean="0"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6C32-AF3A-114C-A44E-AEF914A5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33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6726-598A-AA4F-A83D-F5C678465FAB}" type="datetimeFigureOut">
              <a:rPr lang="en-US" smtClean="0"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6C32-AF3A-114C-A44E-AEF914A5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35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6726-598A-AA4F-A83D-F5C678465FAB}" type="datetimeFigureOut">
              <a:rPr lang="en-US" smtClean="0"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6C32-AF3A-114C-A44E-AEF914A5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02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6726-598A-AA4F-A83D-F5C678465FAB}" type="datetimeFigureOut">
              <a:rPr lang="en-US" smtClean="0"/>
              <a:t>11/7/13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6C32-AF3A-114C-A44E-AEF914A5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96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6726-598A-AA4F-A83D-F5C678465FAB}" type="datetimeFigureOut">
              <a:rPr lang="en-US" smtClean="0"/>
              <a:t>11/7/13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6C32-AF3A-114C-A44E-AEF914A5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844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6726-598A-AA4F-A83D-F5C678465FAB}" type="datetimeFigureOut">
              <a:rPr lang="en-US" smtClean="0"/>
              <a:t>11/7/13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6C32-AF3A-114C-A44E-AEF914A5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35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6726-598A-AA4F-A83D-F5C678465FAB}" type="datetimeFigureOut">
              <a:rPr lang="en-US" smtClean="0"/>
              <a:t>11/7/13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6C32-AF3A-114C-A44E-AEF914A5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9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6726-598A-AA4F-A83D-F5C678465FAB}" type="datetimeFigureOut">
              <a:rPr lang="en-US" smtClean="0"/>
              <a:t>11/7/13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6C32-AF3A-114C-A44E-AEF914A5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3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6726-598A-AA4F-A83D-F5C678465FAB}" type="datetimeFigureOut">
              <a:rPr lang="en-US" smtClean="0"/>
              <a:t>11/7/13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6C32-AF3A-114C-A44E-AEF914A5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82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E6726-598A-AA4F-A83D-F5C678465FAB}" type="datetimeFigureOut">
              <a:rPr lang="en-US" smtClean="0"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6C32-AF3A-114C-A44E-AEF914A5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24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5"/>
            <a:ext cx="7543800" cy="945604"/>
          </a:xfrm>
        </p:spPr>
        <p:txBody>
          <a:bodyPr/>
          <a:lstStyle/>
          <a:p>
            <a:r>
              <a:rPr lang="en-US" dirty="0" smtClean="0"/>
              <a:t>Course 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45699"/>
            <a:ext cx="8998750" cy="469310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Take out your computer or go to </a:t>
            </a:r>
            <a:r>
              <a:rPr lang="en-US" dirty="0" err="1" smtClean="0"/>
              <a:t>Lubrano</a:t>
            </a:r>
            <a:r>
              <a:rPr lang="en-US" dirty="0" smtClean="0"/>
              <a:t> and complete your course evaluation.</a:t>
            </a:r>
          </a:p>
          <a:p>
            <a:endParaRPr lang="en-US" dirty="0"/>
          </a:p>
          <a:p>
            <a:r>
              <a:rPr lang="en-US" dirty="0" smtClean="0"/>
              <a:t>If you have already completed it for this course, than you may use the first </a:t>
            </a:r>
            <a:r>
              <a:rPr lang="en-US" dirty="0" smtClean="0"/>
              <a:t>12 </a:t>
            </a:r>
            <a:r>
              <a:rPr lang="en-US" dirty="0" smtClean="0"/>
              <a:t>minutes as you please. You might want to look at the solutions to last night’s HW on your table or start the review HW (HW 28)</a:t>
            </a:r>
          </a:p>
          <a:p>
            <a:endParaRPr lang="en-US" dirty="0"/>
          </a:p>
          <a:p>
            <a:r>
              <a:rPr lang="en-US" dirty="0" smtClean="0"/>
              <a:t>Please take the time to write thoughtful responses as I really do use these and take the feedback (both good and bad) into account.</a:t>
            </a:r>
          </a:p>
          <a:p>
            <a:endParaRPr lang="en-US" dirty="0"/>
          </a:p>
          <a:p>
            <a:r>
              <a:rPr lang="en-US" dirty="0" smtClean="0"/>
              <a:t>When you are done, sign your name. This counts as a HW credit!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704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82981"/>
            <a:ext cx="7772400" cy="1470025"/>
          </a:xfrm>
        </p:spPr>
        <p:txBody>
          <a:bodyPr/>
          <a:lstStyle/>
          <a:p>
            <a:r>
              <a:rPr lang="en-US" dirty="0" smtClean="0"/>
              <a:t>Honors </a:t>
            </a:r>
            <a:r>
              <a:rPr lang="en-US" dirty="0" err="1" smtClean="0"/>
              <a:t>Precalculus</a:t>
            </a:r>
            <a:r>
              <a:rPr lang="en-US" dirty="0" smtClean="0"/>
              <a:t>: WARM-UP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11342"/>
            <a:ext cx="9144000" cy="530722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You have just witnessed a crime in class (a hungry student stealing a  donut from Mr. Young’s desk). The witness identified the suspect as being a male (but is not sure who the male was). The class consists of 4 males and 10 females.</a:t>
            </a:r>
          </a:p>
          <a:p>
            <a:endParaRPr lang="en-US" dirty="0"/>
          </a:p>
          <a:p>
            <a:r>
              <a:rPr lang="en-US" dirty="0" smtClean="0"/>
              <a:t>Mr. Young tests your reliability as a witness under similar circumstances and finds that you correctly identify the gender of the suspect 75% of the time and fail 25% of the time.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What </a:t>
            </a:r>
            <a:r>
              <a:rPr lang="en-US" dirty="0"/>
              <a:t>is the probability that the </a:t>
            </a:r>
            <a:r>
              <a:rPr lang="en-US" dirty="0" smtClean="0"/>
              <a:t>person </a:t>
            </a:r>
            <a:r>
              <a:rPr lang="en-US" dirty="0"/>
              <a:t>involved in the </a:t>
            </a:r>
            <a:r>
              <a:rPr lang="en-US" dirty="0" smtClean="0"/>
              <a:t>crime </a:t>
            </a:r>
            <a:r>
              <a:rPr lang="en-US" dirty="0"/>
              <a:t>was </a:t>
            </a:r>
            <a:r>
              <a:rPr lang="en-US" dirty="0" smtClean="0"/>
              <a:t>male </a:t>
            </a:r>
            <a:r>
              <a:rPr lang="en-US" dirty="0"/>
              <a:t>given that the witness </a:t>
            </a:r>
            <a:r>
              <a:rPr lang="en-US" dirty="0" smtClean="0"/>
              <a:t>identified </a:t>
            </a:r>
            <a:r>
              <a:rPr lang="en-US" dirty="0"/>
              <a:t>the </a:t>
            </a:r>
            <a:r>
              <a:rPr lang="en-US" dirty="0" smtClean="0"/>
              <a:t>person </a:t>
            </a:r>
            <a:r>
              <a:rPr lang="en-US" dirty="0"/>
              <a:t>as being </a:t>
            </a:r>
            <a:r>
              <a:rPr lang="en-US" dirty="0" smtClean="0"/>
              <a:t>male? </a:t>
            </a:r>
            <a:endParaRPr lang="en-US" dirty="0" smtClean="0">
              <a:effectLst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445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 Interesting BAYESIAN </a:t>
            </a:r>
            <a:br>
              <a:rPr lang="en-US" dirty="0" smtClean="0"/>
            </a:br>
            <a:r>
              <a:rPr lang="en-US" dirty="0" smtClean="0"/>
              <a:t>Probability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i="1" dirty="0"/>
              <a:t>Nicole Brown was murdered at her home in Los Angeles on the night of June 12,1994. The Prime suspect was her husband 0.J.Simpson, at the time a well-known celebrity famous both as a TV actor and as a retired professional football star. This murder led to one of the most heavily publicized murder </a:t>
            </a:r>
            <a:r>
              <a:rPr lang="en-US" i="1" dirty="0" smtClean="0"/>
              <a:t>trials </a:t>
            </a:r>
            <a:r>
              <a:rPr lang="en-US" i="1" dirty="0"/>
              <a:t>in U.S. during the last century. The fact that the murder suspect had previously physically abused his wife played an important role in the trial. The famous defense lawyer Alan </a:t>
            </a:r>
            <a:r>
              <a:rPr lang="en-US" i="1" dirty="0" err="1"/>
              <a:t>Dershowitz</a:t>
            </a:r>
            <a:r>
              <a:rPr lang="en-US" i="1" dirty="0"/>
              <a:t>, a member of the team of lawyers defending the accused, tried to belittle the </a:t>
            </a:r>
            <a:r>
              <a:rPr lang="en-US" i="1" dirty="0" smtClean="0"/>
              <a:t>relevance </a:t>
            </a:r>
            <a:r>
              <a:rPr lang="en-US" i="1" dirty="0"/>
              <a:t>of the fact by stating that only 0.1% of the men who physically abuse their wives actually end up murdering them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Question: Was the fact that </a:t>
            </a:r>
            <a:r>
              <a:rPr lang="en-US" i="1" dirty="0" err="1"/>
              <a:t>O.J.Simpson</a:t>
            </a:r>
            <a:r>
              <a:rPr lang="en-US" i="1" dirty="0"/>
              <a:t> had previously physically abused his wife irrelevant to the case?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8540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Similar 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99.9% of the time when a person drives drunk they do NOT get into a fatal accident. Therefore, driving drunk is safe.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44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Of fatal accidents in 2009, 32 percent involved alcohol-impaired </a:t>
            </a:r>
            <a:r>
              <a:rPr lang="en-US" dirty="0" smtClean="0"/>
              <a:t>drivers.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(statistic comes from Pennsylvania).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addition…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For fatal crashes occurring from midnight to 3 a.m., 66 percent involved alcohol-impaired driving.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149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923"/>
            <a:ext cx="8229600" cy="4954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One more 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522354"/>
            <a:ext cx="9035143" cy="560381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Two identical boxes. One of them contains 10 balls numbered 1-10. The other one contains 100 balls numbered 1-100. You don't know if the box on the left contains 10 or 100. You use a coin flip to choose one of the boxes and ask a friend to pick a ball at random from it. The ball he picks has the number 9 written on it. What is the probability that the box you chose contained 10 balls?</a:t>
            </a:r>
          </a:p>
        </p:txBody>
      </p:sp>
    </p:spTree>
    <p:extLst>
      <p:ext uri="{BB962C8B-B14F-4D97-AF65-F5344CB8AC3E}">
        <p14:creationId xmlns:p14="http://schemas.microsoft.com/office/powerpoint/2010/main" val="1442110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HW 28: Review for the Quiz on Tuesday (Wed. for 1</a:t>
            </a:r>
            <a:r>
              <a:rPr lang="en-US" baseline="30000" dirty="0" smtClean="0"/>
              <a:t>st</a:t>
            </a:r>
            <a:r>
              <a:rPr lang="en-US" dirty="0" smtClean="0"/>
              <a:t> Period)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7936" y="2047358"/>
            <a:ext cx="84104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tonight, complete 4 problems from #1-8  </a:t>
            </a:r>
            <a:r>
              <a:rPr lang="en-US" b="1" u="sng" dirty="0" smtClean="0"/>
              <a:t>AND</a:t>
            </a:r>
            <a:r>
              <a:rPr lang="en-US" dirty="0" smtClean="0"/>
              <a:t> either 9 or 10.</a:t>
            </a:r>
          </a:p>
          <a:p>
            <a:endParaRPr lang="en-US" dirty="0"/>
          </a:p>
          <a:p>
            <a:r>
              <a:rPr lang="en-US" dirty="0" smtClean="0"/>
              <a:t>Of course it might be wise to complete them all or at least be comfortable with them all.</a:t>
            </a:r>
          </a:p>
          <a:p>
            <a:endParaRPr lang="en-US" dirty="0"/>
          </a:p>
          <a:p>
            <a:r>
              <a:rPr lang="en-US" dirty="0" smtClean="0"/>
              <a:t>SOLUTIONS ARE POSTED ONLINE!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927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95" y="-152974"/>
            <a:ext cx="8229600" cy="1034115"/>
          </a:xfrm>
        </p:spPr>
        <p:txBody>
          <a:bodyPr/>
          <a:lstStyle/>
          <a:p>
            <a:r>
              <a:rPr lang="en-US" dirty="0" smtClean="0"/>
              <a:t>If needed…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8604"/>
            <a:ext cx="9144000" cy="538755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 </a:t>
            </a:r>
            <a:r>
              <a:rPr lang="en-US" dirty="0" smtClean="0"/>
              <a:t>home insurance </a:t>
            </a:r>
            <a:r>
              <a:rPr lang="en-US" dirty="0"/>
              <a:t>company finds that the probability that a homeowner has a claim in any given year is 0.0725. They find that the homeowners likely to have repeated claims make up about 15% of their policy holders and have a rate of 0.2 claims per year. Calculate the probability that a homeowner will have repeated claims if there is a claim in the homeowner's first year with the company.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245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684</Words>
  <Application>Microsoft Macintosh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Course Evaluation</vt:lpstr>
      <vt:lpstr>Honors Precalculus: WARM-UP</vt:lpstr>
      <vt:lpstr>2 Interesting BAYESIAN  Probability PROBLEMS</vt:lpstr>
      <vt:lpstr>Another Similar Example:</vt:lpstr>
      <vt:lpstr>But…..</vt:lpstr>
      <vt:lpstr>One more example:</vt:lpstr>
      <vt:lpstr>HW 28: Review for the Quiz on Tuesday (Wed. for 1st Period)</vt:lpstr>
      <vt:lpstr>If needed…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Precalculus: WARM-UP</dc:title>
  <dc:creator>Ben Young</dc:creator>
  <cp:lastModifiedBy>Ben Young</cp:lastModifiedBy>
  <cp:revision>19</cp:revision>
  <dcterms:created xsi:type="dcterms:W3CDTF">2012-11-14T20:34:38Z</dcterms:created>
  <dcterms:modified xsi:type="dcterms:W3CDTF">2013-11-07T16:39:58Z</dcterms:modified>
</cp:coreProperties>
</file>