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Microsoft_Equation1.bin" ContentType="application/vnd.openxmlformats-officedocument.oleObject"/>
  <Override PartName="/ppt/embeddings/Microsoft_Equation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9" r:id="rId3"/>
    <p:sldId id="257" r:id="rId4"/>
    <p:sldId id="258" r:id="rId5"/>
    <p:sldId id="260" r:id="rId6"/>
    <p:sldId id="261" r:id="rId7"/>
    <p:sldId id="262" r:id="rId8"/>
    <p:sldId id="263" r:id="rId9"/>
    <p:sldId id="264" r:id="rId10"/>
    <p:sldId id="265" r:id="rId11"/>
    <p:sldId id="267" r:id="rId12"/>
    <p:sldId id="268" r:id="rId13"/>
    <p:sldId id="270" r:id="rId14"/>
    <p:sldId id="271"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1" d="100"/>
          <a:sy n="91" d="100"/>
        </p:scale>
        <p:origin x="-137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837BAE-33B4-0F4A-8863-09786E7BDA4C}"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6EDD6E-E0E6-B84D-835D-70ED44F83D41}" type="slidenum">
              <a:rPr lang="en-US" smtClean="0"/>
              <a:t>‹#›</a:t>
            </a:fld>
            <a:endParaRPr lang="en-US"/>
          </a:p>
        </p:txBody>
      </p:sp>
    </p:spTree>
    <p:extLst>
      <p:ext uri="{BB962C8B-B14F-4D97-AF65-F5344CB8AC3E}">
        <p14:creationId xmlns:p14="http://schemas.microsoft.com/office/powerpoint/2010/main" val="2665269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837BAE-33B4-0F4A-8863-09786E7BDA4C}"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6EDD6E-E0E6-B84D-835D-70ED44F83D41}" type="slidenum">
              <a:rPr lang="en-US" smtClean="0"/>
              <a:t>‹#›</a:t>
            </a:fld>
            <a:endParaRPr lang="en-US"/>
          </a:p>
        </p:txBody>
      </p:sp>
    </p:spTree>
    <p:extLst>
      <p:ext uri="{BB962C8B-B14F-4D97-AF65-F5344CB8AC3E}">
        <p14:creationId xmlns:p14="http://schemas.microsoft.com/office/powerpoint/2010/main" val="3964146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837BAE-33B4-0F4A-8863-09786E7BDA4C}"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6EDD6E-E0E6-B84D-835D-70ED44F83D41}" type="slidenum">
              <a:rPr lang="en-US" smtClean="0"/>
              <a:t>‹#›</a:t>
            </a:fld>
            <a:endParaRPr lang="en-US"/>
          </a:p>
        </p:txBody>
      </p:sp>
    </p:spTree>
    <p:extLst>
      <p:ext uri="{BB962C8B-B14F-4D97-AF65-F5344CB8AC3E}">
        <p14:creationId xmlns:p14="http://schemas.microsoft.com/office/powerpoint/2010/main" val="668920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837BAE-33B4-0F4A-8863-09786E7BDA4C}"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6EDD6E-E0E6-B84D-835D-70ED44F83D41}" type="slidenum">
              <a:rPr lang="en-US" smtClean="0"/>
              <a:t>‹#›</a:t>
            </a:fld>
            <a:endParaRPr lang="en-US"/>
          </a:p>
        </p:txBody>
      </p:sp>
    </p:spTree>
    <p:extLst>
      <p:ext uri="{BB962C8B-B14F-4D97-AF65-F5344CB8AC3E}">
        <p14:creationId xmlns:p14="http://schemas.microsoft.com/office/powerpoint/2010/main" val="3478732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837BAE-33B4-0F4A-8863-09786E7BDA4C}"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6EDD6E-E0E6-B84D-835D-70ED44F83D41}" type="slidenum">
              <a:rPr lang="en-US" smtClean="0"/>
              <a:t>‹#›</a:t>
            </a:fld>
            <a:endParaRPr lang="en-US"/>
          </a:p>
        </p:txBody>
      </p:sp>
    </p:spTree>
    <p:extLst>
      <p:ext uri="{BB962C8B-B14F-4D97-AF65-F5344CB8AC3E}">
        <p14:creationId xmlns:p14="http://schemas.microsoft.com/office/powerpoint/2010/main" val="3349343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837BAE-33B4-0F4A-8863-09786E7BDA4C}" type="datetimeFigureOut">
              <a:rPr lang="en-US" smtClean="0"/>
              <a:t>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6EDD6E-E0E6-B84D-835D-70ED44F83D41}" type="slidenum">
              <a:rPr lang="en-US" smtClean="0"/>
              <a:t>‹#›</a:t>
            </a:fld>
            <a:endParaRPr lang="en-US"/>
          </a:p>
        </p:txBody>
      </p:sp>
    </p:spTree>
    <p:extLst>
      <p:ext uri="{BB962C8B-B14F-4D97-AF65-F5344CB8AC3E}">
        <p14:creationId xmlns:p14="http://schemas.microsoft.com/office/powerpoint/2010/main" val="1349343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837BAE-33B4-0F4A-8863-09786E7BDA4C}" type="datetimeFigureOut">
              <a:rPr lang="en-US" smtClean="0"/>
              <a:t>1/6/14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6EDD6E-E0E6-B84D-835D-70ED44F83D41}" type="slidenum">
              <a:rPr lang="en-US" smtClean="0"/>
              <a:t>‹#›</a:t>
            </a:fld>
            <a:endParaRPr lang="en-US"/>
          </a:p>
        </p:txBody>
      </p:sp>
    </p:spTree>
    <p:extLst>
      <p:ext uri="{BB962C8B-B14F-4D97-AF65-F5344CB8AC3E}">
        <p14:creationId xmlns:p14="http://schemas.microsoft.com/office/powerpoint/2010/main" val="1555512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837BAE-33B4-0F4A-8863-09786E7BDA4C}" type="datetimeFigureOut">
              <a:rPr lang="en-US" smtClean="0"/>
              <a:t>1/6/14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6EDD6E-E0E6-B84D-835D-70ED44F83D41}" type="slidenum">
              <a:rPr lang="en-US" smtClean="0"/>
              <a:t>‹#›</a:t>
            </a:fld>
            <a:endParaRPr lang="en-US"/>
          </a:p>
        </p:txBody>
      </p:sp>
    </p:spTree>
    <p:extLst>
      <p:ext uri="{BB962C8B-B14F-4D97-AF65-F5344CB8AC3E}">
        <p14:creationId xmlns:p14="http://schemas.microsoft.com/office/powerpoint/2010/main" val="762630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837BAE-33B4-0F4A-8863-09786E7BDA4C}" type="datetimeFigureOut">
              <a:rPr lang="en-US" smtClean="0"/>
              <a:t>1/6/14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6EDD6E-E0E6-B84D-835D-70ED44F83D41}" type="slidenum">
              <a:rPr lang="en-US" smtClean="0"/>
              <a:t>‹#›</a:t>
            </a:fld>
            <a:endParaRPr lang="en-US"/>
          </a:p>
        </p:txBody>
      </p:sp>
    </p:spTree>
    <p:extLst>
      <p:ext uri="{BB962C8B-B14F-4D97-AF65-F5344CB8AC3E}">
        <p14:creationId xmlns:p14="http://schemas.microsoft.com/office/powerpoint/2010/main" val="3683540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837BAE-33B4-0F4A-8863-09786E7BDA4C}" type="datetimeFigureOut">
              <a:rPr lang="en-US" smtClean="0"/>
              <a:t>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6EDD6E-E0E6-B84D-835D-70ED44F83D41}" type="slidenum">
              <a:rPr lang="en-US" smtClean="0"/>
              <a:t>‹#›</a:t>
            </a:fld>
            <a:endParaRPr lang="en-US"/>
          </a:p>
        </p:txBody>
      </p:sp>
    </p:spTree>
    <p:extLst>
      <p:ext uri="{BB962C8B-B14F-4D97-AF65-F5344CB8AC3E}">
        <p14:creationId xmlns:p14="http://schemas.microsoft.com/office/powerpoint/2010/main" val="3439100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837BAE-33B4-0F4A-8863-09786E7BDA4C}" type="datetimeFigureOut">
              <a:rPr lang="en-US" smtClean="0"/>
              <a:t>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6EDD6E-E0E6-B84D-835D-70ED44F83D41}" type="slidenum">
              <a:rPr lang="en-US" smtClean="0"/>
              <a:t>‹#›</a:t>
            </a:fld>
            <a:endParaRPr lang="en-US"/>
          </a:p>
        </p:txBody>
      </p:sp>
    </p:spTree>
    <p:extLst>
      <p:ext uri="{BB962C8B-B14F-4D97-AF65-F5344CB8AC3E}">
        <p14:creationId xmlns:p14="http://schemas.microsoft.com/office/powerpoint/2010/main" val="10988011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837BAE-33B4-0F4A-8863-09786E7BDA4C}" type="datetimeFigureOut">
              <a:rPr lang="en-US" smtClean="0"/>
              <a:t>1/6/14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6EDD6E-E0E6-B84D-835D-70ED44F83D41}" type="slidenum">
              <a:rPr lang="en-US" smtClean="0"/>
              <a:t>‹#›</a:t>
            </a:fld>
            <a:endParaRPr lang="en-US"/>
          </a:p>
        </p:txBody>
      </p:sp>
    </p:spTree>
    <p:extLst>
      <p:ext uri="{BB962C8B-B14F-4D97-AF65-F5344CB8AC3E}">
        <p14:creationId xmlns:p14="http://schemas.microsoft.com/office/powerpoint/2010/main" val="1790060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 Id="rId3"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Microsoft_Equation1.bin"/><Relationship Id="rId4" Type="http://schemas.openxmlformats.org/officeDocument/2006/relationships/image" Target="../media/image8.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oleObject" Target="../embeddings/Microsoft_Equation2.bin"/><Relationship Id="rId5" Type="http://schemas.openxmlformats.org/officeDocument/2006/relationships/image" Target="../media/image8.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6092"/>
            <a:ext cx="7772400" cy="847019"/>
          </a:xfrm>
        </p:spPr>
        <p:txBody>
          <a:bodyPr/>
          <a:lstStyle/>
          <a:p>
            <a:r>
              <a:rPr lang="en-US" dirty="0" smtClean="0"/>
              <a:t>AP STATS: Warm-Up</a:t>
            </a:r>
            <a:endParaRPr lang="en-US" dirty="0"/>
          </a:p>
        </p:txBody>
      </p:sp>
      <p:pic>
        <p:nvPicPr>
          <p:cNvPr id="4" name="Picture 3"/>
          <p:cNvPicPr>
            <a:picLocks noChangeAspect="1"/>
          </p:cNvPicPr>
          <p:nvPr/>
        </p:nvPicPr>
        <p:blipFill>
          <a:blip r:embed="rId2"/>
          <a:stretch>
            <a:fillRect/>
          </a:stretch>
        </p:blipFill>
        <p:spPr>
          <a:xfrm>
            <a:off x="0" y="903111"/>
            <a:ext cx="9144000" cy="4783667"/>
          </a:xfrm>
          <a:prstGeom prst="rect">
            <a:avLst/>
          </a:prstGeom>
        </p:spPr>
      </p:pic>
      <p:pic>
        <p:nvPicPr>
          <p:cNvPr id="5" name="Picture 4"/>
          <p:cNvPicPr>
            <a:picLocks noChangeAspect="1"/>
          </p:cNvPicPr>
          <p:nvPr/>
        </p:nvPicPr>
        <p:blipFill>
          <a:blip r:embed="rId3"/>
          <a:stretch>
            <a:fillRect/>
          </a:stretch>
        </p:blipFill>
        <p:spPr>
          <a:xfrm>
            <a:off x="0" y="1726559"/>
            <a:ext cx="9144000" cy="6738055"/>
          </a:xfrm>
          <a:prstGeom prst="rect">
            <a:avLst/>
          </a:prstGeom>
        </p:spPr>
      </p:pic>
      <p:sp>
        <p:nvSpPr>
          <p:cNvPr id="3" name="TextBox 2"/>
          <p:cNvSpPr txBox="1"/>
          <p:nvPr/>
        </p:nvSpPr>
        <p:spPr>
          <a:xfrm>
            <a:off x="1297813" y="1178824"/>
            <a:ext cx="6468437" cy="369332"/>
          </a:xfrm>
          <a:prstGeom prst="rect">
            <a:avLst/>
          </a:prstGeom>
          <a:noFill/>
        </p:spPr>
        <p:txBody>
          <a:bodyPr wrap="none" rtlCol="0">
            <a:spAutoFit/>
          </a:bodyPr>
          <a:lstStyle/>
          <a:p>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Use the 4 Conditions for a Binomial Setting to Justify your Answer</a:t>
            </a:r>
            <a:endPar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10050291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Your Formula Sheet</a:t>
            </a:r>
            <a:endParaRPr lang="en-US" dirty="0"/>
          </a:p>
        </p:txBody>
      </p:sp>
      <p:pic>
        <p:nvPicPr>
          <p:cNvPr id="5" name="Picture 4"/>
          <p:cNvPicPr>
            <a:picLocks noChangeAspect="1"/>
          </p:cNvPicPr>
          <p:nvPr/>
        </p:nvPicPr>
        <p:blipFill>
          <a:blip r:embed="rId2"/>
          <a:stretch>
            <a:fillRect/>
          </a:stretch>
        </p:blipFill>
        <p:spPr>
          <a:xfrm>
            <a:off x="858226" y="1417638"/>
            <a:ext cx="6559602" cy="2811258"/>
          </a:xfrm>
          <a:prstGeom prst="rect">
            <a:avLst/>
          </a:prstGeom>
        </p:spPr>
      </p:pic>
    </p:spTree>
    <p:extLst>
      <p:ext uri="{BB962C8B-B14F-4D97-AF65-F5344CB8AC3E}">
        <p14:creationId xmlns:p14="http://schemas.microsoft.com/office/powerpoint/2010/main" val="4278672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1890"/>
            <a:ext cx="8229600" cy="459140"/>
          </a:xfrm>
        </p:spPr>
        <p:txBody>
          <a:bodyPr>
            <a:normAutofit fontScale="90000"/>
          </a:bodyPr>
          <a:lstStyle/>
          <a:p>
            <a:r>
              <a:rPr lang="en-US" dirty="0" smtClean="0"/>
              <a:t>Example 8.9: Pop Quiz – Mean and Standard Deviation</a:t>
            </a:r>
            <a:endParaRPr lang="en-US" dirty="0"/>
          </a:p>
        </p:txBody>
      </p:sp>
      <p:sp>
        <p:nvSpPr>
          <p:cNvPr id="3" name="Content Placeholder 2"/>
          <p:cNvSpPr>
            <a:spLocks noGrp="1"/>
          </p:cNvSpPr>
          <p:nvPr>
            <p:ph idx="1"/>
          </p:nvPr>
        </p:nvSpPr>
        <p:spPr>
          <a:xfrm>
            <a:off x="127000" y="1256108"/>
            <a:ext cx="8819444" cy="4870056"/>
          </a:xfrm>
        </p:spPr>
        <p:txBody>
          <a:bodyPr/>
          <a:lstStyle/>
          <a:p>
            <a:r>
              <a:rPr lang="en-US" dirty="0" smtClean="0"/>
              <a:t>Let’s come back to our “pop quiz” example.  The number of correct guesses has the B(10, 0.2) distribution. Say that we want to find the mean and standard deviation of the distribution?</a:t>
            </a:r>
          </a:p>
          <a:p>
            <a:endParaRPr lang="en-US" dirty="0"/>
          </a:p>
        </p:txBody>
      </p:sp>
      <p:pic>
        <p:nvPicPr>
          <p:cNvPr id="4" name="Picture 3"/>
          <p:cNvPicPr>
            <a:picLocks noChangeAspect="1"/>
          </p:cNvPicPr>
          <p:nvPr/>
        </p:nvPicPr>
        <p:blipFill>
          <a:blip r:embed="rId2"/>
          <a:stretch>
            <a:fillRect/>
          </a:stretch>
        </p:blipFill>
        <p:spPr>
          <a:xfrm>
            <a:off x="893816" y="3621317"/>
            <a:ext cx="2413514" cy="1407883"/>
          </a:xfrm>
          <a:prstGeom prst="rect">
            <a:avLst/>
          </a:prstGeom>
        </p:spPr>
      </p:pic>
    </p:spTree>
    <p:extLst>
      <p:ext uri="{BB962C8B-B14F-4D97-AF65-F5344CB8AC3E}">
        <p14:creationId xmlns:p14="http://schemas.microsoft.com/office/powerpoint/2010/main" val="3635308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11794"/>
          </a:xfrm>
        </p:spPr>
        <p:txBody>
          <a:bodyPr>
            <a:normAutofit fontScale="90000"/>
          </a:bodyPr>
          <a:lstStyle/>
          <a:p>
            <a:r>
              <a:rPr lang="en-US" dirty="0" smtClean="0"/>
              <a:t>Approximation of a Normal Distribution</a:t>
            </a:r>
            <a:endParaRPr lang="en-US" dirty="0"/>
          </a:p>
        </p:txBody>
      </p:sp>
      <p:sp>
        <p:nvSpPr>
          <p:cNvPr id="3" name="Content Placeholder 2"/>
          <p:cNvSpPr>
            <a:spLocks noGrp="1"/>
          </p:cNvSpPr>
          <p:nvPr>
            <p:ph idx="1"/>
          </p:nvPr>
        </p:nvSpPr>
        <p:spPr>
          <a:xfrm>
            <a:off x="0" y="949060"/>
            <a:ext cx="9144000" cy="5177104"/>
          </a:xfrm>
        </p:spPr>
        <p:txBody>
          <a:bodyPr/>
          <a:lstStyle/>
          <a:p>
            <a:r>
              <a:rPr lang="en-US" dirty="0" smtClean="0"/>
              <a:t>As the number of trials </a:t>
            </a:r>
            <a:r>
              <a:rPr lang="en-US" i="1" dirty="0" smtClean="0"/>
              <a:t>n </a:t>
            </a:r>
            <a:r>
              <a:rPr lang="en-US" dirty="0" smtClean="0"/>
              <a:t>gets </a:t>
            </a:r>
            <a:r>
              <a:rPr lang="en-US" b="1" u="sng" dirty="0" smtClean="0"/>
              <a:t>large</a:t>
            </a:r>
            <a:r>
              <a:rPr lang="en-US" dirty="0" smtClean="0"/>
              <a:t>, </a:t>
            </a:r>
            <a:r>
              <a:rPr lang="en-US" dirty="0"/>
              <a:t>w</a:t>
            </a:r>
            <a:r>
              <a:rPr lang="en-US" dirty="0" smtClean="0"/>
              <a:t>e can approximate the binomial distribution with a normal probability distribution!</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611162551"/>
              </p:ext>
            </p:extLst>
          </p:nvPr>
        </p:nvGraphicFramePr>
        <p:xfrm>
          <a:off x="5925033" y="1999861"/>
          <a:ext cx="2025124" cy="805447"/>
        </p:xfrm>
        <a:graphic>
          <a:graphicData uri="http://schemas.openxmlformats.org/presentationml/2006/ole">
            <mc:AlternateContent xmlns:mc="http://schemas.openxmlformats.org/markup-compatibility/2006">
              <mc:Choice xmlns:v="urn:schemas-microsoft-com:vml" Requires="v">
                <p:oleObj spid="_x0000_s1026" name="Equation" r:id="rId3" imgW="1117600" imgH="444500" progId="Equation.3">
                  <p:embed/>
                </p:oleObj>
              </mc:Choice>
              <mc:Fallback>
                <p:oleObj name="Equation" r:id="rId3" imgW="1117600" imgH="444500" progId="Equation.3">
                  <p:embed/>
                  <p:pic>
                    <p:nvPicPr>
                      <p:cNvPr id="0" name=""/>
                      <p:cNvPicPr/>
                      <p:nvPr/>
                    </p:nvPicPr>
                    <p:blipFill>
                      <a:blip r:embed="rId4"/>
                      <a:stretch>
                        <a:fillRect/>
                      </a:stretch>
                    </p:blipFill>
                    <p:spPr>
                      <a:xfrm>
                        <a:off x="5925033" y="1999861"/>
                        <a:ext cx="2025124" cy="805447"/>
                      </a:xfrm>
                      <a:prstGeom prst="rect">
                        <a:avLst/>
                      </a:prstGeom>
                    </p:spPr>
                  </p:pic>
                </p:oleObj>
              </mc:Fallback>
            </mc:AlternateContent>
          </a:graphicData>
        </a:graphic>
      </p:graphicFrame>
      <p:sp>
        <p:nvSpPr>
          <p:cNvPr id="6" name="TextBox 5"/>
          <p:cNvSpPr txBox="1"/>
          <p:nvPr/>
        </p:nvSpPr>
        <p:spPr>
          <a:xfrm>
            <a:off x="0" y="2829969"/>
            <a:ext cx="9144000" cy="2062103"/>
          </a:xfrm>
          <a:prstGeom prst="rect">
            <a:avLst/>
          </a:prstGeom>
          <a:noFill/>
        </p:spPr>
        <p:txBody>
          <a:bodyPr wrap="square" rtlCol="0">
            <a:spAutoFit/>
          </a:bodyPr>
          <a:lstStyle/>
          <a:p>
            <a:r>
              <a:rPr lang="en-US" sz="3200" dirty="0" smtClean="0"/>
              <a:t>As a rule of thumb , we will use the normal approximation when n and p satisfy:</a:t>
            </a:r>
          </a:p>
          <a:p>
            <a:endParaRPr lang="en-US" sz="3200" dirty="0"/>
          </a:p>
          <a:p>
            <a:r>
              <a:rPr lang="en-US" sz="3200" dirty="0" err="1" smtClean="0"/>
              <a:t>np</a:t>
            </a:r>
            <a:r>
              <a:rPr lang="en-US" sz="3200" dirty="0"/>
              <a:t> </a:t>
            </a:r>
            <a:r>
              <a:rPr lang="en-US" sz="3200" dirty="0" smtClean="0"/>
              <a:t>≥ 10     and     n(1-p) ≥ 10</a:t>
            </a:r>
          </a:p>
        </p:txBody>
      </p:sp>
    </p:spTree>
    <p:extLst>
      <p:ext uri="{BB962C8B-B14F-4D97-AF65-F5344CB8AC3E}">
        <p14:creationId xmlns:p14="http://schemas.microsoft.com/office/powerpoint/2010/main" val="1635543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69924"/>
          </a:xfrm>
        </p:spPr>
        <p:txBody>
          <a:bodyPr>
            <a:normAutofit fontScale="90000"/>
          </a:bodyPr>
          <a:lstStyle/>
          <a:p>
            <a:r>
              <a:rPr lang="en-US" dirty="0" smtClean="0"/>
              <a:t>Example 8.12: Attitudes Towards Shopping</a:t>
            </a:r>
            <a:endParaRPr lang="en-US" dirty="0"/>
          </a:p>
        </p:txBody>
      </p:sp>
      <p:pic>
        <p:nvPicPr>
          <p:cNvPr id="4" name="Picture 3"/>
          <p:cNvPicPr>
            <a:picLocks noChangeAspect="1"/>
          </p:cNvPicPr>
          <p:nvPr/>
        </p:nvPicPr>
        <p:blipFill>
          <a:blip r:embed="rId3"/>
          <a:stretch>
            <a:fillRect/>
          </a:stretch>
        </p:blipFill>
        <p:spPr>
          <a:xfrm>
            <a:off x="0" y="-1009781"/>
            <a:ext cx="9144000" cy="6461615"/>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606043367"/>
              </p:ext>
            </p:extLst>
          </p:nvPr>
        </p:nvGraphicFramePr>
        <p:xfrm>
          <a:off x="2916591" y="4561434"/>
          <a:ext cx="2025124" cy="805447"/>
        </p:xfrm>
        <a:graphic>
          <a:graphicData uri="http://schemas.openxmlformats.org/presentationml/2006/ole">
            <mc:AlternateContent xmlns:mc="http://schemas.openxmlformats.org/markup-compatibility/2006">
              <mc:Choice xmlns:v="urn:schemas-microsoft-com:vml" Requires="v">
                <p:oleObj spid="_x0000_s2050" name="Equation" r:id="rId4" imgW="1117600" imgH="444500" progId="Equation.3">
                  <p:embed/>
                </p:oleObj>
              </mc:Choice>
              <mc:Fallback>
                <p:oleObj name="Equation" r:id="rId4" imgW="1117600" imgH="444500" progId="Equation.3">
                  <p:embed/>
                  <p:pic>
                    <p:nvPicPr>
                      <p:cNvPr id="0" name=""/>
                      <p:cNvPicPr/>
                      <p:nvPr/>
                    </p:nvPicPr>
                    <p:blipFill>
                      <a:blip r:embed="rId5"/>
                      <a:stretch>
                        <a:fillRect/>
                      </a:stretch>
                    </p:blipFill>
                    <p:spPr>
                      <a:xfrm>
                        <a:off x="2916591" y="4561434"/>
                        <a:ext cx="2025124" cy="805447"/>
                      </a:xfrm>
                      <a:prstGeom prst="rect">
                        <a:avLst/>
                      </a:prstGeom>
                    </p:spPr>
                  </p:pic>
                </p:oleObj>
              </mc:Fallback>
            </mc:AlternateContent>
          </a:graphicData>
        </a:graphic>
      </p:graphicFrame>
      <p:sp>
        <p:nvSpPr>
          <p:cNvPr id="6" name="TextBox 5"/>
          <p:cNvSpPr txBox="1"/>
          <p:nvPr/>
        </p:nvSpPr>
        <p:spPr>
          <a:xfrm>
            <a:off x="0" y="3866021"/>
            <a:ext cx="1567632" cy="369332"/>
          </a:xfrm>
          <a:prstGeom prst="rect">
            <a:avLst/>
          </a:prstGeom>
          <a:noFill/>
        </p:spPr>
        <p:txBody>
          <a:bodyPr wrap="none" rtlCol="0">
            <a:spAutoFit/>
          </a:bodyPr>
          <a:lstStyle/>
          <a:p>
            <a:r>
              <a:rPr lang="en-US" dirty="0" smtClean="0"/>
              <a:t>By </a:t>
            </a:r>
            <a:r>
              <a:rPr lang="en-US" dirty="0" err="1" smtClean="0"/>
              <a:t>normalcdf</a:t>
            </a:r>
            <a:r>
              <a:rPr lang="en-US" dirty="0" smtClean="0"/>
              <a:t>()</a:t>
            </a:r>
            <a:endParaRPr lang="en-US" dirty="0"/>
          </a:p>
        </p:txBody>
      </p:sp>
      <p:sp>
        <p:nvSpPr>
          <p:cNvPr id="7" name="TextBox 6"/>
          <p:cNvSpPr txBox="1"/>
          <p:nvPr/>
        </p:nvSpPr>
        <p:spPr>
          <a:xfrm>
            <a:off x="0" y="4631217"/>
            <a:ext cx="2645601" cy="369332"/>
          </a:xfrm>
          <a:prstGeom prst="rect">
            <a:avLst/>
          </a:prstGeom>
          <a:noFill/>
        </p:spPr>
        <p:txBody>
          <a:bodyPr wrap="none" rtlCol="0">
            <a:spAutoFit/>
          </a:bodyPr>
          <a:lstStyle/>
          <a:p>
            <a:r>
              <a:rPr lang="en-US" dirty="0" smtClean="0"/>
              <a:t>By the normal distribution</a:t>
            </a:r>
            <a:endParaRPr lang="en-US" dirty="0"/>
          </a:p>
        </p:txBody>
      </p:sp>
    </p:spTree>
    <p:extLst>
      <p:ext uri="{BB962C8B-B14F-4D97-AF65-F5344CB8AC3E}">
        <p14:creationId xmlns:p14="http://schemas.microsoft.com/office/powerpoint/2010/main" val="1472800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#41: </a:t>
            </a:r>
            <a:endParaRPr lang="en-US" dirty="0"/>
          </a:p>
        </p:txBody>
      </p:sp>
      <p:sp>
        <p:nvSpPr>
          <p:cNvPr id="3" name="Content Placeholder 2"/>
          <p:cNvSpPr>
            <a:spLocks noGrp="1"/>
          </p:cNvSpPr>
          <p:nvPr>
            <p:ph idx="1"/>
          </p:nvPr>
        </p:nvSpPr>
        <p:spPr/>
        <p:txBody>
          <a:bodyPr/>
          <a:lstStyle/>
          <a:p>
            <a:r>
              <a:rPr lang="en-US" dirty="0" smtClean="0"/>
              <a:t>Read the rest of Section 8.1 (until the end). </a:t>
            </a:r>
          </a:p>
          <a:p>
            <a:r>
              <a:rPr lang="en-US" dirty="0" smtClean="0"/>
              <a:t>Complete exercises: 8.34, 8.35 (a-f), 8.36, 8.38</a:t>
            </a:r>
          </a:p>
          <a:p>
            <a:endParaRPr lang="en-US" dirty="0"/>
          </a:p>
          <a:p>
            <a:r>
              <a:rPr lang="en-US" dirty="0" smtClean="0"/>
              <a:t>Optional: 8.40</a:t>
            </a:r>
            <a:endParaRPr lang="en-US" dirty="0"/>
          </a:p>
        </p:txBody>
      </p:sp>
    </p:spTree>
    <p:extLst>
      <p:ext uri="{BB962C8B-B14F-4D97-AF65-F5344CB8AC3E}">
        <p14:creationId xmlns:p14="http://schemas.microsoft.com/office/powerpoint/2010/main" val="1245579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125595" y="1270066"/>
            <a:ext cx="9018405" cy="4856098"/>
          </a:xfrm>
        </p:spPr>
        <p:txBody>
          <a:bodyPr>
            <a:normAutofit/>
          </a:bodyPr>
          <a:lstStyle/>
          <a:p>
            <a:r>
              <a:rPr lang="en-US" sz="2800" b="1" u="sng" dirty="0" smtClean="0"/>
              <a:t>Today: </a:t>
            </a:r>
            <a:r>
              <a:rPr lang="en-US" sz="2800" dirty="0" smtClean="0"/>
              <a:t>Binomial Probabilities</a:t>
            </a:r>
          </a:p>
          <a:p>
            <a:r>
              <a:rPr lang="en-US" sz="2800" b="1" u="sng" dirty="0" smtClean="0"/>
              <a:t>Wednesday: </a:t>
            </a:r>
            <a:r>
              <a:rPr lang="en-US" sz="2800" dirty="0" smtClean="0"/>
              <a:t>Open Notes Quiz (8.1)/Problem Set for the Half of the Class-Intro to geometric distributions</a:t>
            </a:r>
          </a:p>
          <a:p>
            <a:r>
              <a:rPr lang="en-US" sz="2800" b="1" u="sng" dirty="0" smtClean="0"/>
              <a:t>Thursday: </a:t>
            </a:r>
            <a:r>
              <a:rPr lang="en-US" sz="2800" dirty="0" smtClean="0"/>
              <a:t>Geometric Distributions</a:t>
            </a:r>
          </a:p>
          <a:p>
            <a:r>
              <a:rPr lang="en-US" sz="2800" b="1" u="sng" dirty="0" smtClean="0"/>
              <a:t>Friday: </a:t>
            </a:r>
            <a:r>
              <a:rPr lang="en-US" sz="2800" dirty="0" smtClean="0"/>
              <a:t>More on geometric distributions and review</a:t>
            </a:r>
          </a:p>
          <a:p>
            <a:r>
              <a:rPr lang="en-US" sz="2800" b="1" u="sng" dirty="0" smtClean="0"/>
              <a:t>Monday</a:t>
            </a:r>
            <a:r>
              <a:rPr lang="en-US" sz="2800" dirty="0" smtClean="0"/>
              <a:t>: Unit Test</a:t>
            </a:r>
            <a:endParaRPr lang="en-US" sz="2800" dirty="0"/>
          </a:p>
        </p:txBody>
      </p:sp>
    </p:spTree>
    <p:extLst>
      <p:ext uri="{BB962C8B-B14F-4D97-AF65-F5344CB8AC3E}">
        <p14:creationId xmlns:p14="http://schemas.microsoft.com/office/powerpoint/2010/main" val="3693464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Binomial Coefficient</a:t>
            </a:r>
            <a:endParaRPr lang="en-US" dirty="0"/>
          </a:p>
        </p:txBody>
      </p:sp>
      <p:pic>
        <p:nvPicPr>
          <p:cNvPr id="4" name="Picture 3"/>
          <p:cNvPicPr>
            <a:picLocks noChangeAspect="1"/>
          </p:cNvPicPr>
          <p:nvPr/>
        </p:nvPicPr>
        <p:blipFill>
          <a:blip r:embed="rId2"/>
          <a:stretch>
            <a:fillRect/>
          </a:stretch>
        </p:blipFill>
        <p:spPr>
          <a:xfrm>
            <a:off x="2536472" y="1594556"/>
            <a:ext cx="4142316" cy="1744133"/>
          </a:xfrm>
          <a:prstGeom prst="rect">
            <a:avLst/>
          </a:prstGeom>
        </p:spPr>
      </p:pic>
      <p:sp>
        <p:nvSpPr>
          <p:cNvPr id="5" name="TextBox 4"/>
          <p:cNvSpPr txBox="1"/>
          <p:nvPr/>
        </p:nvSpPr>
        <p:spPr>
          <a:xfrm>
            <a:off x="1171222" y="3556000"/>
            <a:ext cx="6533798" cy="369332"/>
          </a:xfrm>
          <a:prstGeom prst="rect">
            <a:avLst/>
          </a:prstGeom>
          <a:noFill/>
        </p:spPr>
        <p:txBody>
          <a:bodyPr wrap="none" rtlCol="0">
            <a:spAutoFit/>
          </a:bodyPr>
          <a:lstStyle/>
          <a:p>
            <a:r>
              <a:rPr lang="en-US" dirty="0" smtClean="0"/>
              <a:t>The number of ways of arranging k successes among n observations.</a:t>
            </a:r>
            <a:endParaRPr lang="en-US" dirty="0"/>
          </a:p>
        </p:txBody>
      </p:sp>
      <p:sp>
        <p:nvSpPr>
          <p:cNvPr id="6" name="TextBox 5"/>
          <p:cNvSpPr txBox="1"/>
          <p:nvPr/>
        </p:nvSpPr>
        <p:spPr>
          <a:xfrm>
            <a:off x="860777" y="4332111"/>
            <a:ext cx="7588774" cy="646331"/>
          </a:xfrm>
          <a:prstGeom prst="rect">
            <a:avLst/>
          </a:prstGeom>
          <a:noFill/>
        </p:spPr>
        <p:txBody>
          <a:bodyPr wrap="none" rtlCol="0">
            <a:spAutoFit/>
          </a:bodyPr>
          <a:lstStyle/>
          <a:p>
            <a:r>
              <a:rPr lang="en-US" dirty="0" smtClean="0"/>
              <a:t>i.e. think back to our “Pop Quiz” Example. How many ways are there to get</a:t>
            </a:r>
          </a:p>
          <a:p>
            <a:r>
              <a:rPr lang="en-US" dirty="0"/>
              <a:t>e</a:t>
            </a:r>
            <a:r>
              <a:rPr lang="en-US" dirty="0" smtClean="0"/>
              <a:t>xactly two answers correct? Or for 2 people out of 5 kids to have type o blood.</a:t>
            </a:r>
            <a:endParaRPr lang="en-US" dirty="0"/>
          </a:p>
        </p:txBody>
      </p:sp>
    </p:spTree>
    <p:extLst>
      <p:ext uri="{BB962C8B-B14F-4D97-AF65-F5344CB8AC3E}">
        <p14:creationId xmlns:p14="http://schemas.microsoft.com/office/powerpoint/2010/main" val="2412342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Binomial Probability</a:t>
            </a:r>
            <a:endParaRPr lang="en-US" dirty="0"/>
          </a:p>
        </p:txBody>
      </p:sp>
      <p:pic>
        <p:nvPicPr>
          <p:cNvPr id="4" name="Picture 3"/>
          <p:cNvPicPr>
            <a:picLocks noChangeAspect="1"/>
          </p:cNvPicPr>
          <p:nvPr/>
        </p:nvPicPr>
        <p:blipFill>
          <a:blip r:embed="rId2"/>
          <a:stretch>
            <a:fillRect/>
          </a:stretch>
        </p:blipFill>
        <p:spPr>
          <a:xfrm>
            <a:off x="2510133" y="2864556"/>
            <a:ext cx="3780600" cy="907344"/>
          </a:xfrm>
          <a:prstGeom prst="rect">
            <a:avLst/>
          </a:prstGeom>
        </p:spPr>
      </p:pic>
      <p:sp>
        <p:nvSpPr>
          <p:cNvPr id="5" name="TextBox 4"/>
          <p:cNvSpPr txBox="1"/>
          <p:nvPr/>
        </p:nvSpPr>
        <p:spPr>
          <a:xfrm>
            <a:off x="1411111" y="1707444"/>
            <a:ext cx="6854573" cy="923330"/>
          </a:xfrm>
          <a:prstGeom prst="rect">
            <a:avLst/>
          </a:prstGeom>
          <a:noFill/>
        </p:spPr>
        <p:txBody>
          <a:bodyPr wrap="none" rtlCol="0">
            <a:spAutoFit/>
          </a:bodyPr>
          <a:lstStyle/>
          <a:p>
            <a:r>
              <a:rPr lang="en-US" dirty="0" smtClean="0"/>
              <a:t>If X has the binomial distribution with </a:t>
            </a:r>
            <a:r>
              <a:rPr lang="en-US" i="1" dirty="0" smtClean="0"/>
              <a:t>n</a:t>
            </a:r>
            <a:r>
              <a:rPr lang="en-US" dirty="0" smtClean="0"/>
              <a:t> observations and probability </a:t>
            </a:r>
            <a:r>
              <a:rPr lang="en-US" i="1" dirty="0" smtClean="0"/>
              <a:t>p</a:t>
            </a:r>
          </a:p>
          <a:p>
            <a:r>
              <a:rPr lang="en-US" dirty="0"/>
              <a:t>o</a:t>
            </a:r>
            <a:r>
              <a:rPr lang="en-US" dirty="0" smtClean="0"/>
              <a:t>f success on each observation, the possible values of X are 0, 1, 2…, </a:t>
            </a:r>
            <a:r>
              <a:rPr lang="en-US" i="1" dirty="0" smtClean="0"/>
              <a:t>n</a:t>
            </a:r>
            <a:r>
              <a:rPr lang="en-US" dirty="0" smtClean="0"/>
              <a:t>.</a:t>
            </a:r>
          </a:p>
          <a:p>
            <a:r>
              <a:rPr lang="en-US" dirty="0" smtClean="0"/>
              <a:t>If </a:t>
            </a:r>
            <a:r>
              <a:rPr lang="en-US" i="1" dirty="0" smtClean="0"/>
              <a:t>k </a:t>
            </a:r>
            <a:r>
              <a:rPr lang="en-US" dirty="0" smtClean="0"/>
              <a:t>is any one of these values,</a:t>
            </a:r>
            <a:endParaRPr lang="en-US" dirty="0"/>
          </a:p>
        </p:txBody>
      </p:sp>
      <p:sp>
        <p:nvSpPr>
          <p:cNvPr id="6" name="TextBox 5"/>
          <p:cNvSpPr txBox="1"/>
          <p:nvPr/>
        </p:nvSpPr>
        <p:spPr>
          <a:xfrm>
            <a:off x="281935" y="4007555"/>
            <a:ext cx="8404865" cy="646331"/>
          </a:xfrm>
          <a:prstGeom prst="rect">
            <a:avLst/>
          </a:prstGeom>
          <a:noFill/>
        </p:spPr>
        <p:txBody>
          <a:bodyPr wrap="none" rtlCol="0">
            <a:spAutoFit/>
          </a:bodyPr>
          <a:lstStyle/>
          <a:p>
            <a:r>
              <a:rPr lang="en-US" dirty="0" smtClean="0"/>
              <a:t>Example: Our “Pop Quiz”. What’s the Probability of getting EXACTLY 3 questions correct</a:t>
            </a:r>
          </a:p>
          <a:p>
            <a:r>
              <a:rPr lang="en-US" dirty="0"/>
              <a:t>o</a:t>
            </a:r>
            <a:r>
              <a:rPr lang="en-US" dirty="0" smtClean="0"/>
              <a:t>ut of the ten. Remember that the questions had answers a-e.</a:t>
            </a:r>
            <a:endParaRPr lang="en-US" dirty="0"/>
          </a:p>
        </p:txBody>
      </p:sp>
      <p:sp>
        <p:nvSpPr>
          <p:cNvPr id="7" name="TextBox 6"/>
          <p:cNvSpPr txBox="1"/>
          <p:nvPr/>
        </p:nvSpPr>
        <p:spPr>
          <a:xfrm>
            <a:off x="154988" y="3131445"/>
            <a:ext cx="2355145" cy="369332"/>
          </a:xfrm>
          <a:prstGeom prst="rect">
            <a:avLst/>
          </a:prstGeom>
          <a:noFill/>
        </p:spPr>
        <p:txBody>
          <a:bodyPr wrap="none" rtlCol="0">
            <a:spAutoFit/>
          </a:bodyPr>
          <a:lstStyle/>
          <a:p>
            <a:r>
              <a:rPr lang="en-US" dirty="0" smtClean="0"/>
              <a:t>On your Formula Sheet</a:t>
            </a:r>
            <a:endParaRPr lang="en-US" dirty="0"/>
          </a:p>
        </p:txBody>
      </p:sp>
    </p:spTree>
    <p:extLst>
      <p:ext uri="{BB962C8B-B14F-4D97-AF65-F5344CB8AC3E}">
        <p14:creationId xmlns:p14="http://schemas.microsoft.com/office/powerpoint/2010/main" val="476553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9" name="Rectangle 3"/>
          <p:cNvSpPr>
            <a:spLocks noGrp="1" noChangeArrowheads="1"/>
          </p:cNvSpPr>
          <p:nvPr>
            <p:ph type="body" idx="1"/>
          </p:nvPr>
        </p:nvSpPr>
        <p:spPr>
          <a:xfrm>
            <a:off x="457200" y="112890"/>
            <a:ext cx="8229600" cy="6013274"/>
          </a:xfrm>
        </p:spPr>
        <p:txBody>
          <a:bodyPr/>
          <a:lstStyle/>
          <a:p>
            <a:pPr eaLnBrk="1" hangingPunct="1">
              <a:lnSpc>
                <a:spcPct val="90000"/>
              </a:lnSpc>
            </a:pPr>
            <a:r>
              <a:rPr lang="en-US" b="1" u="sng" dirty="0" smtClean="0">
                <a:latin typeface="Garamond" charset="0"/>
              </a:rPr>
              <a:t>Example 8.6: </a:t>
            </a:r>
            <a:r>
              <a:rPr lang="en-US" b="1" u="sng" dirty="0">
                <a:latin typeface="Garamond" charset="0"/>
              </a:rPr>
              <a:t>INSPECTING SWITCHES</a:t>
            </a:r>
          </a:p>
          <a:p>
            <a:pPr lvl="1" eaLnBrk="1" hangingPunct="1">
              <a:lnSpc>
                <a:spcPct val="90000"/>
              </a:lnSpc>
            </a:pPr>
            <a:r>
              <a:rPr lang="en-US" dirty="0">
                <a:latin typeface="Garamond" charset="0"/>
              </a:rPr>
              <a:t>SRS of 10 switches from a LARGE shipment</a:t>
            </a:r>
          </a:p>
          <a:p>
            <a:pPr lvl="1" eaLnBrk="1" hangingPunct="1">
              <a:lnSpc>
                <a:spcPct val="90000"/>
              </a:lnSpc>
            </a:pPr>
            <a:r>
              <a:rPr lang="en-US" dirty="0">
                <a:latin typeface="Garamond" charset="0"/>
              </a:rPr>
              <a:t>10% of the switches are </a:t>
            </a:r>
            <a:r>
              <a:rPr lang="ja-JP" altLang="en-US" dirty="0">
                <a:latin typeface="Garamond" charset="0"/>
              </a:rPr>
              <a:t>“</a:t>
            </a:r>
            <a:r>
              <a:rPr lang="en-US" dirty="0">
                <a:latin typeface="Garamond" charset="0"/>
              </a:rPr>
              <a:t>bad</a:t>
            </a:r>
            <a:r>
              <a:rPr lang="ja-JP" altLang="en-US" dirty="0" smtClean="0">
                <a:latin typeface="Garamond" charset="0"/>
              </a:rPr>
              <a:t>”</a:t>
            </a:r>
            <a:endParaRPr lang="en-US" altLang="ja-JP" dirty="0" smtClean="0">
              <a:latin typeface="Garamond" charset="0"/>
            </a:endParaRPr>
          </a:p>
          <a:p>
            <a:pPr lvl="1" eaLnBrk="1" hangingPunct="1">
              <a:lnSpc>
                <a:spcPct val="90000"/>
              </a:lnSpc>
            </a:pPr>
            <a:r>
              <a:rPr lang="en-US" dirty="0" smtClean="0">
                <a:latin typeface="Garamond" charset="0"/>
              </a:rPr>
              <a:t>In other words:   </a:t>
            </a:r>
            <a:r>
              <a:rPr lang="en-US" i="1" dirty="0" smtClean="0">
                <a:latin typeface="Garamond" charset="0"/>
              </a:rPr>
              <a:t>B</a:t>
            </a:r>
            <a:r>
              <a:rPr lang="en-US" dirty="0" smtClean="0">
                <a:latin typeface="Garamond" charset="0"/>
              </a:rPr>
              <a:t>(10, 0.1)</a:t>
            </a:r>
            <a:endParaRPr lang="en-US" dirty="0">
              <a:latin typeface="Garamond" charset="0"/>
            </a:endParaRPr>
          </a:p>
          <a:p>
            <a:pPr lvl="1" eaLnBrk="1" hangingPunct="1">
              <a:lnSpc>
                <a:spcPct val="90000"/>
              </a:lnSpc>
            </a:pPr>
            <a:r>
              <a:rPr lang="en-US" i="1" dirty="0">
                <a:latin typeface="Garamond" charset="0"/>
              </a:rPr>
              <a:t>P</a:t>
            </a:r>
            <a:r>
              <a:rPr lang="en-US" dirty="0">
                <a:latin typeface="Garamond" charset="0"/>
              </a:rPr>
              <a:t>(No more than 1 of the 10 switches are </a:t>
            </a:r>
            <a:r>
              <a:rPr lang="ja-JP" altLang="en-US" dirty="0">
                <a:latin typeface="Garamond" charset="0"/>
              </a:rPr>
              <a:t>“</a:t>
            </a:r>
            <a:r>
              <a:rPr lang="en-US" dirty="0">
                <a:latin typeface="Garamond" charset="0"/>
              </a:rPr>
              <a:t>bad</a:t>
            </a:r>
            <a:r>
              <a:rPr lang="ja-JP" altLang="en-US" dirty="0">
                <a:latin typeface="Garamond" charset="0"/>
              </a:rPr>
              <a:t>”</a:t>
            </a:r>
            <a:r>
              <a:rPr lang="en-US" dirty="0">
                <a:latin typeface="Garamond" charset="0"/>
              </a:rPr>
              <a:t>)</a:t>
            </a:r>
          </a:p>
          <a:p>
            <a:pPr lvl="1" eaLnBrk="1" hangingPunct="1">
              <a:lnSpc>
                <a:spcPct val="90000"/>
              </a:lnSpc>
            </a:pPr>
            <a:r>
              <a:rPr lang="en-US" dirty="0">
                <a:latin typeface="Garamond" charset="0"/>
              </a:rPr>
              <a:t>Draw a Probability histogram </a:t>
            </a:r>
            <a:endParaRPr lang="en-US" dirty="0" smtClean="0">
              <a:latin typeface="Garamond" charset="0"/>
            </a:endParaRPr>
          </a:p>
          <a:p>
            <a:pPr lvl="1" eaLnBrk="1" hangingPunct="1">
              <a:lnSpc>
                <a:spcPct val="90000"/>
              </a:lnSpc>
            </a:pPr>
            <a:r>
              <a:rPr lang="en-US" b="1" u="sng" dirty="0" err="1" smtClean="0">
                <a:latin typeface="Garamond" charset="0"/>
              </a:rPr>
              <a:t>Binompdf</a:t>
            </a:r>
            <a:r>
              <a:rPr lang="en-US" b="1" u="sng" dirty="0">
                <a:latin typeface="Garamond" charset="0"/>
              </a:rPr>
              <a:t>(</a:t>
            </a:r>
            <a:r>
              <a:rPr lang="en-US" b="1" i="1" u="sng" dirty="0">
                <a:latin typeface="Garamond" charset="0"/>
              </a:rPr>
              <a:t>n</a:t>
            </a:r>
            <a:r>
              <a:rPr lang="en-US" b="1" u="sng" dirty="0">
                <a:latin typeface="Garamond" charset="0"/>
              </a:rPr>
              <a:t>, </a:t>
            </a:r>
            <a:r>
              <a:rPr lang="en-US" b="1" i="1" u="sng" dirty="0">
                <a:latin typeface="Garamond" charset="0"/>
              </a:rPr>
              <a:t>p</a:t>
            </a:r>
            <a:r>
              <a:rPr lang="en-US" b="1" u="sng" dirty="0">
                <a:latin typeface="Garamond" charset="0"/>
              </a:rPr>
              <a:t>, </a:t>
            </a:r>
            <a:r>
              <a:rPr lang="en-US" b="1" i="1" u="sng" dirty="0">
                <a:latin typeface="Garamond" charset="0"/>
              </a:rPr>
              <a:t>X</a:t>
            </a:r>
            <a:r>
              <a:rPr lang="en-US" b="1" u="sng" dirty="0">
                <a:latin typeface="Garamond" charset="0"/>
              </a:rPr>
              <a:t>) </a:t>
            </a:r>
            <a:r>
              <a:rPr lang="en-US" dirty="0">
                <a:latin typeface="Garamond" charset="0"/>
              </a:rPr>
              <a:t>and </a:t>
            </a:r>
            <a:r>
              <a:rPr lang="en-US" b="1" u="sng" dirty="0" err="1">
                <a:latin typeface="Garamond" charset="0"/>
              </a:rPr>
              <a:t>Binomcdf</a:t>
            </a:r>
            <a:r>
              <a:rPr lang="en-US" b="1" u="sng" dirty="0">
                <a:latin typeface="Garamond" charset="0"/>
              </a:rPr>
              <a:t>(</a:t>
            </a:r>
            <a:r>
              <a:rPr lang="en-US" b="1" i="1" u="sng" dirty="0">
                <a:latin typeface="Garamond" charset="0"/>
              </a:rPr>
              <a:t>n</a:t>
            </a:r>
            <a:r>
              <a:rPr lang="en-US" b="1" u="sng" dirty="0">
                <a:latin typeface="Garamond" charset="0"/>
              </a:rPr>
              <a:t>, </a:t>
            </a:r>
            <a:r>
              <a:rPr lang="en-US" b="1" i="1" u="sng" dirty="0">
                <a:latin typeface="Garamond" charset="0"/>
              </a:rPr>
              <a:t>p</a:t>
            </a:r>
            <a:r>
              <a:rPr lang="en-US" b="1" u="sng" dirty="0">
                <a:latin typeface="Garamond" charset="0"/>
              </a:rPr>
              <a:t>, </a:t>
            </a:r>
            <a:r>
              <a:rPr lang="en-US" b="1" i="1" u="sng" dirty="0">
                <a:latin typeface="Garamond" charset="0"/>
              </a:rPr>
              <a:t>X</a:t>
            </a:r>
            <a:r>
              <a:rPr lang="en-US" b="1" u="sng" dirty="0" smtClean="0">
                <a:latin typeface="Garamond" charset="0"/>
              </a:rPr>
              <a:t>)</a:t>
            </a:r>
          </a:p>
          <a:p>
            <a:pPr marL="457200" lvl="1" indent="0" eaLnBrk="1" hangingPunct="1">
              <a:lnSpc>
                <a:spcPct val="90000"/>
              </a:lnSpc>
              <a:buNone/>
            </a:pPr>
            <a:endParaRPr lang="en-US" dirty="0" smtClean="0">
              <a:latin typeface="Garamond" charset="0"/>
            </a:endParaRPr>
          </a:p>
          <a:p>
            <a:pPr marL="457200" lvl="1" indent="0" eaLnBrk="1" hangingPunct="1">
              <a:lnSpc>
                <a:spcPct val="90000"/>
              </a:lnSpc>
              <a:buNone/>
            </a:pPr>
            <a:r>
              <a:rPr lang="en-US" dirty="0" smtClean="0">
                <a:latin typeface="Garamond" charset="0"/>
              </a:rPr>
              <a:t>Think of PDF as “</a:t>
            </a:r>
            <a:r>
              <a:rPr lang="en-US" b="1" dirty="0">
                <a:latin typeface="Garamond" charset="0"/>
              </a:rPr>
              <a:t>P</a:t>
            </a:r>
            <a:r>
              <a:rPr lang="en-US" dirty="0" smtClean="0">
                <a:latin typeface="Garamond" charset="0"/>
              </a:rPr>
              <a:t>ointing” to a value and CDF as </a:t>
            </a:r>
            <a:r>
              <a:rPr lang="en-US" dirty="0" err="1" smtClean="0">
                <a:latin typeface="Garamond" charset="0"/>
              </a:rPr>
              <a:t>a</a:t>
            </a:r>
            <a:r>
              <a:rPr lang="en-US" b="1" dirty="0" err="1" smtClean="0">
                <a:latin typeface="Garamond" charset="0"/>
              </a:rPr>
              <a:t>C</a:t>
            </a:r>
            <a:r>
              <a:rPr lang="en-US" dirty="0" err="1" smtClean="0">
                <a:latin typeface="Garamond" charset="0"/>
              </a:rPr>
              <a:t>cumulating</a:t>
            </a:r>
            <a:r>
              <a:rPr lang="en-US" dirty="0" smtClean="0">
                <a:latin typeface="Garamond" charset="0"/>
              </a:rPr>
              <a:t> values from 0 through x.</a:t>
            </a:r>
          </a:p>
          <a:p>
            <a:pPr marL="457200" lvl="1" indent="0" eaLnBrk="1" hangingPunct="1">
              <a:lnSpc>
                <a:spcPct val="90000"/>
              </a:lnSpc>
              <a:buNone/>
            </a:pPr>
            <a:endParaRPr lang="en-US" dirty="0">
              <a:latin typeface="Garamond" charset="0"/>
            </a:endParaRPr>
          </a:p>
          <a:p>
            <a:pPr lvl="1" eaLnBrk="1" hangingPunct="1">
              <a:lnSpc>
                <a:spcPct val="90000"/>
              </a:lnSpc>
            </a:pPr>
            <a:r>
              <a:rPr lang="en-US" dirty="0" smtClean="0">
                <a:latin typeface="Garamond" charset="0"/>
              </a:rPr>
              <a:t>Remember: </a:t>
            </a:r>
            <a:r>
              <a:rPr lang="en-US" b="1" u="sng" dirty="0" smtClean="0">
                <a:latin typeface="Garamond" charset="0"/>
              </a:rPr>
              <a:t>N</a:t>
            </a:r>
            <a:r>
              <a:rPr lang="en-US" dirty="0" smtClean="0">
                <a:latin typeface="Garamond" charset="0"/>
              </a:rPr>
              <a:t>EVER </a:t>
            </a:r>
            <a:r>
              <a:rPr lang="en-US" b="1" u="sng" dirty="0" smtClean="0">
                <a:latin typeface="Garamond" charset="0"/>
              </a:rPr>
              <a:t>P</a:t>
            </a:r>
            <a:r>
              <a:rPr lang="en-US" dirty="0" smtClean="0">
                <a:latin typeface="Garamond" charset="0"/>
              </a:rPr>
              <a:t>LAY </a:t>
            </a:r>
            <a:r>
              <a:rPr lang="en-US" b="1" u="sng" dirty="0" smtClean="0">
                <a:latin typeface="Garamond" charset="0"/>
              </a:rPr>
              <a:t>X</a:t>
            </a:r>
            <a:r>
              <a:rPr lang="en-US" dirty="0" smtClean="0">
                <a:latin typeface="Garamond" charset="0"/>
              </a:rPr>
              <a:t>YLOPHONE!!</a:t>
            </a:r>
            <a:endParaRPr lang="en-US" dirty="0">
              <a:latin typeface="Garamond" charset="0"/>
            </a:endParaRPr>
          </a:p>
          <a:p>
            <a:pPr lvl="1" eaLnBrk="1" hangingPunct="1">
              <a:lnSpc>
                <a:spcPct val="90000"/>
              </a:lnSpc>
            </a:pPr>
            <a:endParaRPr lang="en-US" dirty="0">
              <a:latin typeface="Garamond" charset="0"/>
            </a:endParaRPr>
          </a:p>
        </p:txBody>
      </p:sp>
    </p:spTree>
    <p:extLst>
      <p:ext uri="{BB962C8B-B14F-4D97-AF65-F5344CB8AC3E}">
        <p14:creationId xmlns:p14="http://schemas.microsoft.com/office/powerpoint/2010/main" val="1406551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Try!</a:t>
            </a:r>
            <a:endParaRPr lang="en-US" dirty="0"/>
          </a:p>
        </p:txBody>
      </p:sp>
      <p:pic>
        <p:nvPicPr>
          <p:cNvPr id="4" name="Picture 3"/>
          <p:cNvPicPr>
            <a:picLocks noChangeAspect="1"/>
          </p:cNvPicPr>
          <p:nvPr/>
        </p:nvPicPr>
        <p:blipFill>
          <a:blip r:embed="rId2"/>
          <a:stretch>
            <a:fillRect/>
          </a:stretch>
        </p:blipFill>
        <p:spPr>
          <a:xfrm>
            <a:off x="0" y="190500"/>
            <a:ext cx="9144000" cy="6461615"/>
          </a:xfrm>
          <a:prstGeom prst="rect">
            <a:avLst/>
          </a:prstGeom>
        </p:spPr>
      </p:pic>
    </p:spTree>
    <p:extLst>
      <p:ext uri="{BB962C8B-B14F-4D97-AF65-F5344CB8AC3E}">
        <p14:creationId xmlns:p14="http://schemas.microsoft.com/office/powerpoint/2010/main" val="200096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971"/>
            <a:ext cx="8229600" cy="459140"/>
          </a:xfrm>
        </p:spPr>
        <p:txBody>
          <a:bodyPr>
            <a:normAutofit fontScale="90000"/>
          </a:bodyPr>
          <a:lstStyle/>
          <a:p>
            <a:r>
              <a:rPr lang="en-US" dirty="0" smtClean="0"/>
              <a:t>Example 8.9: Pop Quiz</a:t>
            </a:r>
            <a:endParaRPr lang="en-US" dirty="0"/>
          </a:p>
        </p:txBody>
      </p:sp>
      <p:sp>
        <p:nvSpPr>
          <p:cNvPr id="3" name="Content Placeholder 2"/>
          <p:cNvSpPr>
            <a:spLocks noGrp="1"/>
          </p:cNvSpPr>
          <p:nvPr>
            <p:ph idx="1"/>
          </p:nvPr>
        </p:nvSpPr>
        <p:spPr>
          <a:xfrm>
            <a:off x="127000" y="620890"/>
            <a:ext cx="8819444" cy="5505274"/>
          </a:xfrm>
        </p:spPr>
        <p:txBody>
          <a:bodyPr/>
          <a:lstStyle/>
          <a:p>
            <a:r>
              <a:rPr lang="en-US" dirty="0" smtClean="0"/>
              <a:t>Let’s come back to our “pop quiz” example.  The number of correct guesses has the B(10, 0.2) distribution. Say that we want to find the probability of getting exactly 4 questions correct.</a:t>
            </a:r>
          </a:p>
          <a:p>
            <a:endParaRPr lang="en-US" dirty="0"/>
          </a:p>
          <a:p>
            <a:r>
              <a:rPr lang="en-US" dirty="0" smtClean="0"/>
              <a:t>What if we want the probability that the person gets 4 or less questions correct? (now the </a:t>
            </a:r>
            <a:r>
              <a:rPr lang="en-US" dirty="0" err="1" smtClean="0"/>
              <a:t>cdf</a:t>
            </a:r>
            <a:r>
              <a:rPr lang="en-US" dirty="0" smtClean="0"/>
              <a:t> is more appropriate).</a:t>
            </a:r>
            <a:endParaRPr lang="en-US" dirty="0"/>
          </a:p>
        </p:txBody>
      </p:sp>
    </p:spTree>
    <p:extLst>
      <p:ext uri="{BB962C8B-B14F-4D97-AF65-F5344CB8AC3E}">
        <p14:creationId xmlns:p14="http://schemas.microsoft.com/office/powerpoint/2010/main" val="1292991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Try!</a:t>
            </a:r>
            <a:endParaRPr lang="en-US" dirty="0"/>
          </a:p>
        </p:txBody>
      </p:sp>
      <p:sp>
        <p:nvSpPr>
          <p:cNvPr id="3" name="Content Placeholder 2"/>
          <p:cNvSpPr>
            <a:spLocks noGrp="1"/>
          </p:cNvSpPr>
          <p:nvPr>
            <p:ph idx="1"/>
          </p:nvPr>
        </p:nvSpPr>
        <p:spPr/>
        <p:txBody>
          <a:bodyPr/>
          <a:lstStyle/>
          <a:p>
            <a:r>
              <a:rPr lang="en-US" b="1" u="sng" dirty="0" smtClean="0">
                <a:latin typeface="Garamond" charset="0"/>
              </a:rPr>
              <a:t>CORRINE</a:t>
            </a:r>
            <a:r>
              <a:rPr lang="ja-JP" altLang="en-US" b="1" u="sng" dirty="0" smtClean="0">
                <a:latin typeface="Garamond" charset="0"/>
              </a:rPr>
              <a:t>’</a:t>
            </a:r>
            <a:r>
              <a:rPr lang="en-US" b="1" u="sng" dirty="0" smtClean="0">
                <a:latin typeface="Garamond" charset="0"/>
              </a:rPr>
              <a:t>S FREE THROWS</a:t>
            </a:r>
          </a:p>
          <a:p>
            <a:pPr lvl="1"/>
            <a:r>
              <a:rPr lang="en-US" dirty="0" smtClean="0">
                <a:latin typeface="Garamond" charset="0"/>
              </a:rPr>
              <a:t>75% lifetime free-thrower</a:t>
            </a:r>
          </a:p>
          <a:p>
            <a:pPr lvl="1"/>
            <a:r>
              <a:rPr lang="en-US" dirty="0" smtClean="0">
                <a:latin typeface="Garamond" charset="0"/>
              </a:rPr>
              <a:t>12 shots in a key game were takes, and ONLY 7 made … Is this </a:t>
            </a:r>
            <a:r>
              <a:rPr lang="ja-JP" altLang="en-US" dirty="0" smtClean="0">
                <a:latin typeface="Garamond" charset="0"/>
              </a:rPr>
              <a:t>“</a:t>
            </a:r>
            <a:r>
              <a:rPr lang="en-US" dirty="0" smtClean="0">
                <a:latin typeface="Garamond" charset="0"/>
              </a:rPr>
              <a:t>unusual</a:t>
            </a:r>
            <a:r>
              <a:rPr lang="ja-JP" altLang="en-US" dirty="0" smtClean="0">
                <a:latin typeface="Garamond" charset="0"/>
              </a:rPr>
              <a:t>”</a:t>
            </a:r>
            <a:r>
              <a:rPr lang="en-US" dirty="0" smtClean="0">
                <a:latin typeface="Garamond" charset="0"/>
              </a:rPr>
              <a:t>?</a:t>
            </a:r>
          </a:p>
          <a:p>
            <a:pPr lvl="1"/>
            <a:r>
              <a:rPr lang="en-US" dirty="0" smtClean="0">
                <a:latin typeface="Garamond" charset="0"/>
              </a:rPr>
              <a:t>i.e. find the P(X≤ 7)</a:t>
            </a:r>
          </a:p>
          <a:p>
            <a:pPr marL="0" indent="0">
              <a:buNone/>
            </a:pPr>
            <a:endParaRPr lang="en-US" dirty="0"/>
          </a:p>
        </p:txBody>
      </p:sp>
    </p:spTree>
    <p:extLst>
      <p:ext uri="{BB962C8B-B14F-4D97-AF65-F5344CB8AC3E}">
        <p14:creationId xmlns:p14="http://schemas.microsoft.com/office/powerpoint/2010/main" val="2551955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Mean and Standard Deviation of a Binomial Distribution.</a:t>
            </a:r>
            <a:endParaRPr lang="en-US" dirty="0"/>
          </a:p>
        </p:txBody>
      </p:sp>
      <p:sp>
        <p:nvSpPr>
          <p:cNvPr id="3" name="Content Placeholder 2"/>
          <p:cNvSpPr>
            <a:spLocks noGrp="1"/>
          </p:cNvSpPr>
          <p:nvPr>
            <p:ph idx="1"/>
          </p:nvPr>
        </p:nvSpPr>
        <p:spPr/>
        <p:txBody>
          <a:bodyPr/>
          <a:lstStyle/>
          <a:p>
            <a:r>
              <a:rPr lang="en-US" dirty="0" smtClean="0"/>
              <a:t>If a count X has a binomial distribution based on </a:t>
            </a:r>
            <a:r>
              <a:rPr lang="en-US" i="1" dirty="0" smtClean="0"/>
              <a:t>n </a:t>
            </a:r>
            <a:r>
              <a:rPr lang="en-US" dirty="0" smtClean="0"/>
              <a:t>observations with probability </a:t>
            </a:r>
            <a:r>
              <a:rPr lang="en-US" i="1" dirty="0" smtClean="0"/>
              <a:t>p </a:t>
            </a:r>
            <a:r>
              <a:rPr lang="en-US" dirty="0" smtClean="0"/>
              <a:t>of success, what is its mean</a:t>
            </a:r>
            <a:r>
              <a:rPr lang="en-US" i="1" dirty="0" smtClean="0"/>
              <a:t> μ?</a:t>
            </a:r>
          </a:p>
          <a:p>
            <a:endParaRPr lang="en-US" i="1" dirty="0"/>
          </a:p>
          <a:p>
            <a:r>
              <a:rPr lang="en-US" i="1" dirty="0" smtClean="0"/>
              <a:t>Take for example a free throw shooter who shoots 75%. What is the mean for 12 shots?</a:t>
            </a:r>
            <a:endParaRPr lang="en-US" dirty="0"/>
          </a:p>
        </p:txBody>
      </p:sp>
    </p:spTree>
    <p:extLst>
      <p:ext uri="{BB962C8B-B14F-4D97-AF65-F5344CB8AC3E}">
        <p14:creationId xmlns:p14="http://schemas.microsoft.com/office/powerpoint/2010/main" val="13301621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146</TotalTime>
  <Words>618</Words>
  <Application>Microsoft Macintosh PowerPoint</Application>
  <PresentationFormat>On-screen Show (4:3)</PresentationFormat>
  <Paragraphs>60</Paragraphs>
  <Slides>14</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16" baseType="lpstr">
      <vt:lpstr>Office Theme</vt:lpstr>
      <vt:lpstr>Microsoft Equation</vt:lpstr>
      <vt:lpstr>AP STATS: Warm-Up</vt:lpstr>
      <vt:lpstr>Agenda</vt:lpstr>
      <vt:lpstr>The Binomial Coefficient</vt:lpstr>
      <vt:lpstr>The Binomial Probability</vt:lpstr>
      <vt:lpstr>PowerPoint Presentation</vt:lpstr>
      <vt:lpstr>You Try!</vt:lpstr>
      <vt:lpstr>Example 8.9: Pop Quiz</vt:lpstr>
      <vt:lpstr>You Try!</vt:lpstr>
      <vt:lpstr>Mean and Standard Deviation of a Binomial Distribution.</vt:lpstr>
      <vt:lpstr>From Your Formula Sheet</vt:lpstr>
      <vt:lpstr>Example 8.9: Pop Quiz – Mean and Standard Deviation</vt:lpstr>
      <vt:lpstr>Approximation of a Normal Distribution</vt:lpstr>
      <vt:lpstr>Example 8.12: Attitudes Towards Shopping</vt:lpstr>
      <vt:lpstr>HW #41: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STATS: Warm-Up</dc:title>
  <dc:creator>Ben Young</dc:creator>
  <cp:lastModifiedBy>Ben Young</cp:lastModifiedBy>
  <cp:revision>14</cp:revision>
  <dcterms:created xsi:type="dcterms:W3CDTF">2014-01-06T23:29:17Z</dcterms:created>
  <dcterms:modified xsi:type="dcterms:W3CDTF">2014-01-07T02:05:57Z</dcterms:modified>
</cp:coreProperties>
</file>