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70" r:id="rId7"/>
    <p:sldId id="271" r:id="rId8"/>
    <p:sldId id="262" r:id="rId9"/>
    <p:sldId id="263" r:id="rId10"/>
    <p:sldId id="264" r:id="rId11"/>
    <p:sldId id="276" r:id="rId12"/>
    <p:sldId id="265" r:id="rId13"/>
    <p:sldId id="282" r:id="rId14"/>
    <p:sldId id="266" r:id="rId15"/>
    <p:sldId id="283" r:id="rId16"/>
    <p:sldId id="273" r:id="rId17"/>
    <p:sldId id="277" r:id="rId18"/>
    <p:sldId id="267" r:id="rId19"/>
    <p:sldId id="268" r:id="rId20"/>
    <p:sldId id="275" r:id="rId21"/>
    <p:sldId id="278" r:id="rId22"/>
    <p:sldId id="279" r:id="rId23"/>
    <p:sldId id="269" r:id="rId24"/>
    <p:sldId id="274" r:id="rId25"/>
    <p:sldId id="280" r:id="rId26"/>
    <p:sldId id="281"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1" d="100"/>
          <a:sy n="91" d="100"/>
        </p:scale>
        <p:origin x="-101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E61B34-66EF-2740-A655-07E40F2DAD97}"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268067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61B34-66EF-2740-A655-07E40F2DAD97}"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33704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61B34-66EF-2740-A655-07E40F2DAD97}"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264344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61B34-66EF-2740-A655-07E40F2DAD97}"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591879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E61B34-66EF-2740-A655-07E40F2DAD97}" type="datetimeFigureOut">
              <a:rPr lang="en-US" smtClean="0"/>
              <a:t>11/14/13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77305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E61B34-66EF-2740-A655-07E40F2DAD97}"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301832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E61B34-66EF-2740-A655-07E40F2DAD97}" type="datetimeFigureOut">
              <a:rPr lang="en-US" smtClean="0"/>
              <a:t>11/14/13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369012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E61B34-66EF-2740-A655-07E40F2DAD97}" type="datetimeFigureOut">
              <a:rPr lang="en-US" smtClean="0"/>
              <a:t>11/14/13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143091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61B34-66EF-2740-A655-07E40F2DAD97}" type="datetimeFigureOut">
              <a:rPr lang="en-US" smtClean="0"/>
              <a:t>11/14/13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419229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E61B34-66EF-2740-A655-07E40F2DAD97}"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170518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E61B34-66EF-2740-A655-07E40F2DAD97}" type="datetimeFigureOut">
              <a:rPr lang="en-US" smtClean="0"/>
              <a:t>11/14/13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55849-0CB1-5741-A89D-76C7F20B5212}" type="slidenum">
              <a:rPr lang="en-US" smtClean="0"/>
              <a:t>‹#›</a:t>
            </a:fld>
            <a:endParaRPr lang="en-US"/>
          </a:p>
        </p:txBody>
      </p:sp>
    </p:spTree>
    <p:extLst>
      <p:ext uri="{BB962C8B-B14F-4D97-AF65-F5344CB8AC3E}">
        <p14:creationId xmlns:p14="http://schemas.microsoft.com/office/powerpoint/2010/main" val="5966820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61B34-66EF-2740-A655-07E40F2DAD97}" type="datetimeFigureOut">
              <a:rPr lang="en-US" smtClean="0"/>
              <a:t>11/14/13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55849-0CB1-5741-A89D-76C7F20B5212}" type="slidenum">
              <a:rPr lang="en-US" smtClean="0"/>
              <a:t>‹#›</a:t>
            </a:fld>
            <a:endParaRPr lang="en-US"/>
          </a:p>
        </p:txBody>
      </p:sp>
    </p:spTree>
    <p:extLst>
      <p:ext uri="{BB962C8B-B14F-4D97-AF65-F5344CB8AC3E}">
        <p14:creationId xmlns:p14="http://schemas.microsoft.com/office/powerpoint/2010/main" val="365902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3893" y="0"/>
            <a:ext cx="7772400" cy="689009"/>
          </a:xfrm>
        </p:spPr>
        <p:txBody>
          <a:bodyPr>
            <a:normAutofit fontScale="90000"/>
          </a:bodyPr>
          <a:lstStyle/>
          <a:p>
            <a:r>
              <a:rPr lang="en-US" dirty="0" smtClean="0"/>
              <a:t>AP STATS: Warm-Up</a:t>
            </a:r>
            <a:endParaRPr lang="en-US" dirty="0"/>
          </a:p>
        </p:txBody>
      </p:sp>
      <p:sp>
        <p:nvSpPr>
          <p:cNvPr id="3" name="Subtitle 2"/>
          <p:cNvSpPr>
            <a:spLocks noGrp="1"/>
          </p:cNvSpPr>
          <p:nvPr>
            <p:ph type="subTitle" idx="1"/>
          </p:nvPr>
        </p:nvSpPr>
        <p:spPr>
          <a:xfrm>
            <a:off x="162139" y="3228884"/>
            <a:ext cx="9144000" cy="4289415"/>
          </a:xfrm>
        </p:spPr>
        <p:txBody>
          <a:bodyPr>
            <a:normAutofit/>
          </a:bodyPr>
          <a:lstStyle/>
          <a:p>
            <a:r>
              <a:rPr lang="en-US" sz="2000" dirty="0" smtClean="0"/>
              <a:t>2.)  Think of the following question:</a:t>
            </a:r>
            <a:endParaRPr lang="en-US" sz="2000" dirty="0"/>
          </a:p>
          <a:p>
            <a:r>
              <a:rPr lang="en-US" sz="2000" dirty="0" smtClean="0"/>
              <a:t>Imagine you could decide between </a:t>
            </a:r>
            <a:r>
              <a:rPr lang="en-US" sz="2000" dirty="0"/>
              <a:t>3</a:t>
            </a:r>
            <a:r>
              <a:rPr lang="en-US" sz="2000" dirty="0" smtClean="0"/>
              <a:t> options for your quiz grade on the quiz you just handed in.</a:t>
            </a:r>
          </a:p>
          <a:p>
            <a:endParaRPr lang="en-US" sz="2000" dirty="0"/>
          </a:p>
          <a:p>
            <a:pPr algn="l"/>
            <a:r>
              <a:rPr lang="en-US" sz="2000" u="sng" dirty="0" smtClean="0"/>
              <a:t>Option 1: </a:t>
            </a:r>
            <a:r>
              <a:rPr lang="en-US" sz="2000" dirty="0" smtClean="0"/>
              <a:t>I grade your quiz </a:t>
            </a:r>
            <a:r>
              <a:rPr lang="en-US" sz="2000" b="1" u="sng" dirty="0" smtClean="0"/>
              <a:t>normally</a:t>
            </a:r>
            <a:r>
              <a:rPr lang="en-US" sz="2000" dirty="0" smtClean="0"/>
              <a:t> and what you receive is your grade.</a:t>
            </a:r>
          </a:p>
          <a:p>
            <a:pPr algn="l"/>
            <a:r>
              <a:rPr lang="en-US" sz="2000" u="sng" dirty="0" smtClean="0"/>
              <a:t>Option 2: </a:t>
            </a:r>
            <a:r>
              <a:rPr lang="en-US" sz="2000" dirty="0" smtClean="0"/>
              <a:t>You receive the </a:t>
            </a:r>
            <a:r>
              <a:rPr lang="en-US" sz="2000" b="1" u="sng" dirty="0" smtClean="0"/>
              <a:t>mean</a:t>
            </a:r>
            <a:r>
              <a:rPr lang="en-US" sz="2000" dirty="0" smtClean="0"/>
              <a:t> grade for the class</a:t>
            </a:r>
          </a:p>
          <a:p>
            <a:pPr algn="l"/>
            <a:r>
              <a:rPr lang="en-US" sz="2000" u="sng" dirty="0" smtClean="0"/>
              <a:t>Option 3: </a:t>
            </a:r>
            <a:r>
              <a:rPr lang="en-US" sz="2000" dirty="0" smtClean="0"/>
              <a:t>You receive the </a:t>
            </a:r>
            <a:r>
              <a:rPr lang="en-US" sz="2000" b="1" u="sng" dirty="0"/>
              <a:t>m</a:t>
            </a:r>
            <a:r>
              <a:rPr lang="en-US" sz="2000" b="1" u="sng" dirty="0" smtClean="0"/>
              <a:t>edian</a:t>
            </a:r>
            <a:r>
              <a:rPr lang="en-US" sz="2000" dirty="0" smtClean="0"/>
              <a:t> grade for the class.</a:t>
            </a:r>
          </a:p>
          <a:p>
            <a:endParaRPr lang="en-US" sz="2000" dirty="0"/>
          </a:p>
          <a:p>
            <a:r>
              <a:rPr lang="en-US" sz="2800" b="1" u="sng" dirty="0" smtClean="0"/>
              <a:t>What would help you decide what option you chose?</a:t>
            </a:r>
            <a:endParaRPr lang="en-US" sz="2800" b="1" u="sng" dirty="0"/>
          </a:p>
        </p:txBody>
      </p:sp>
      <p:pic>
        <p:nvPicPr>
          <p:cNvPr id="4" name="Picture 3"/>
          <p:cNvPicPr>
            <a:picLocks noChangeAspect="1"/>
          </p:cNvPicPr>
          <p:nvPr/>
        </p:nvPicPr>
        <p:blipFill>
          <a:blip r:embed="rId2"/>
          <a:stretch>
            <a:fillRect/>
          </a:stretch>
        </p:blipFill>
        <p:spPr>
          <a:xfrm>
            <a:off x="0" y="550976"/>
            <a:ext cx="9144000" cy="2813008"/>
          </a:xfrm>
          <a:prstGeom prst="rect">
            <a:avLst/>
          </a:prstGeom>
        </p:spPr>
      </p:pic>
    </p:spTree>
    <p:extLst>
      <p:ext uri="{BB962C8B-B14F-4D97-AF65-F5344CB8AC3E}">
        <p14:creationId xmlns:p14="http://schemas.microsoft.com/office/powerpoint/2010/main" val="11181151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smtClean="0"/>
              <a:t>5:</a:t>
            </a:r>
            <a:endParaRPr lang="en-US" dirty="0"/>
          </a:p>
        </p:txBody>
      </p:sp>
      <p:pic>
        <p:nvPicPr>
          <p:cNvPr id="3" name="Picture 2"/>
          <p:cNvPicPr>
            <a:picLocks noChangeAspect="1"/>
          </p:cNvPicPr>
          <p:nvPr/>
        </p:nvPicPr>
        <p:blipFill>
          <a:blip r:embed="rId2"/>
          <a:stretch>
            <a:fillRect/>
          </a:stretch>
        </p:blipFill>
        <p:spPr>
          <a:xfrm>
            <a:off x="254000" y="1031160"/>
            <a:ext cx="8633370" cy="5826839"/>
          </a:xfrm>
          <a:prstGeom prst="rect">
            <a:avLst/>
          </a:prstGeom>
        </p:spPr>
      </p:pic>
    </p:spTree>
    <p:extLst>
      <p:ext uri="{BB962C8B-B14F-4D97-AF65-F5344CB8AC3E}">
        <p14:creationId xmlns:p14="http://schemas.microsoft.com/office/powerpoint/2010/main" val="18404283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lstStyle/>
          <a:p>
            <a:pPr marL="0" indent="0">
              <a:buNone/>
            </a:pPr>
            <a:r>
              <a:rPr lang="en-US" dirty="0"/>
              <a:t>D</a:t>
            </a:r>
            <a:r>
              <a:rPr lang="en-US" dirty="0" smtClean="0"/>
              <a:t>, A, </a:t>
            </a:r>
            <a:r>
              <a:rPr lang="en-US" dirty="0"/>
              <a:t>D</a:t>
            </a:r>
            <a:r>
              <a:rPr lang="en-US" dirty="0" smtClean="0"/>
              <a:t>, C, B</a:t>
            </a:r>
            <a:endParaRPr lang="en-US" dirty="0"/>
          </a:p>
        </p:txBody>
      </p:sp>
    </p:spTree>
    <p:extLst>
      <p:ext uri="{BB962C8B-B14F-4D97-AF65-F5344CB8AC3E}">
        <p14:creationId xmlns:p14="http://schemas.microsoft.com/office/powerpoint/2010/main" val="35230956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smtClean="0"/>
              <a:t>6:</a:t>
            </a:r>
            <a:endParaRPr lang="en-US" dirty="0"/>
          </a:p>
        </p:txBody>
      </p:sp>
      <p:sp>
        <p:nvSpPr>
          <p:cNvPr id="5" name="TextBox 4"/>
          <p:cNvSpPr txBox="1"/>
          <p:nvPr/>
        </p:nvSpPr>
        <p:spPr>
          <a:xfrm>
            <a:off x="1013373" y="1161858"/>
            <a:ext cx="7102425" cy="923330"/>
          </a:xfrm>
          <a:prstGeom prst="rect">
            <a:avLst/>
          </a:prstGeom>
          <a:noFill/>
        </p:spPr>
        <p:txBody>
          <a:bodyPr wrap="none" rtlCol="0">
            <a:spAutoFit/>
          </a:bodyPr>
          <a:lstStyle/>
          <a:p>
            <a:r>
              <a:rPr lang="en-US" dirty="0" smtClean="0"/>
              <a:t>A new researcher has found a moderate negative association </a:t>
            </a:r>
          </a:p>
          <a:p>
            <a:r>
              <a:rPr lang="en-US" dirty="0" smtClean="0"/>
              <a:t>between alcohol consumption and lifespan. Is the association most likely </a:t>
            </a:r>
          </a:p>
          <a:p>
            <a:r>
              <a:rPr lang="en-US" dirty="0" smtClean="0"/>
              <a:t>due to causation, confounding, or common response? Justify your answer. </a:t>
            </a:r>
            <a:endParaRPr lang="en-US" dirty="0"/>
          </a:p>
        </p:txBody>
      </p:sp>
    </p:spTree>
    <p:extLst>
      <p:ext uri="{BB962C8B-B14F-4D97-AF65-F5344CB8AC3E}">
        <p14:creationId xmlns:p14="http://schemas.microsoft.com/office/powerpoint/2010/main" val="201910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smtClean="0"/>
              <a:t>6:</a:t>
            </a:r>
            <a:endParaRPr lang="en-US" dirty="0"/>
          </a:p>
        </p:txBody>
      </p:sp>
      <p:sp>
        <p:nvSpPr>
          <p:cNvPr id="5" name="TextBox 4"/>
          <p:cNvSpPr txBox="1"/>
          <p:nvPr/>
        </p:nvSpPr>
        <p:spPr>
          <a:xfrm>
            <a:off x="1013373" y="1161858"/>
            <a:ext cx="7102425" cy="923330"/>
          </a:xfrm>
          <a:prstGeom prst="rect">
            <a:avLst/>
          </a:prstGeom>
          <a:noFill/>
        </p:spPr>
        <p:txBody>
          <a:bodyPr wrap="none" rtlCol="0">
            <a:spAutoFit/>
          </a:bodyPr>
          <a:lstStyle/>
          <a:p>
            <a:r>
              <a:rPr lang="en-US" dirty="0" smtClean="0"/>
              <a:t>A new researcher has found a moderate negative association </a:t>
            </a:r>
          </a:p>
          <a:p>
            <a:r>
              <a:rPr lang="en-US" dirty="0" smtClean="0"/>
              <a:t>between alcohol consumption and lifespan. Is the association most likely </a:t>
            </a:r>
          </a:p>
          <a:p>
            <a:r>
              <a:rPr lang="en-US" dirty="0" smtClean="0"/>
              <a:t>due to causation, confounding, or common response? Justify your answer. </a:t>
            </a:r>
            <a:endParaRPr lang="en-US" dirty="0"/>
          </a:p>
        </p:txBody>
      </p:sp>
      <p:sp>
        <p:nvSpPr>
          <p:cNvPr id="3" name="TextBox 2"/>
          <p:cNvSpPr txBox="1"/>
          <p:nvPr/>
        </p:nvSpPr>
        <p:spPr>
          <a:xfrm>
            <a:off x="5372667" y="5819966"/>
            <a:ext cx="1389661" cy="369332"/>
          </a:xfrm>
          <a:prstGeom prst="rect">
            <a:avLst/>
          </a:prstGeom>
          <a:noFill/>
        </p:spPr>
        <p:txBody>
          <a:bodyPr wrap="none" rtlCol="0">
            <a:spAutoFit/>
          </a:bodyPr>
          <a:lstStyle/>
          <a:p>
            <a:r>
              <a:rPr lang="en-US" dirty="0" smtClean="0"/>
              <a:t>Confounding</a:t>
            </a:r>
            <a:endParaRPr lang="en-US" dirty="0"/>
          </a:p>
        </p:txBody>
      </p:sp>
    </p:spTree>
    <p:extLst>
      <p:ext uri="{BB962C8B-B14F-4D97-AF65-F5344CB8AC3E}">
        <p14:creationId xmlns:p14="http://schemas.microsoft.com/office/powerpoint/2010/main" val="7376373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a:t>7</a:t>
            </a:r>
            <a:r>
              <a:rPr lang="en-US" dirty="0" smtClean="0"/>
              <a:t>:</a:t>
            </a:r>
            <a:endParaRPr lang="en-US" dirty="0"/>
          </a:p>
        </p:txBody>
      </p:sp>
      <p:pic>
        <p:nvPicPr>
          <p:cNvPr id="3" name="Picture 2"/>
          <p:cNvPicPr>
            <a:picLocks noChangeAspect="1"/>
          </p:cNvPicPr>
          <p:nvPr/>
        </p:nvPicPr>
        <p:blipFill>
          <a:blip r:embed="rId2"/>
          <a:stretch>
            <a:fillRect/>
          </a:stretch>
        </p:blipFill>
        <p:spPr>
          <a:xfrm>
            <a:off x="355600" y="864638"/>
            <a:ext cx="8420100" cy="5815562"/>
          </a:xfrm>
          <a:prstGeom prst="rect">
            <a:avLst/>
          </a:prstGeom>
        </p:spPr>
      </p:pic>
    </p:spTree>
    <p:extLst>
      <p:ext uri="{BB962C8B-B14F-4D97-AF65-F5344CB8AC3E}">
        <p14:creationId xmlns:p14="http://schemas.microsoft.com/office/powerpoint/2010/main" val="4177477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a:t>7</a:t>
            </a:r>
            <a:r>
              <a:rPr lang="en-US" dirty="0" smtClean="0"/>
              <a:t>:</a:t>
            </a:r>
            <a:endParaRPr lang="en-US" dirty="0"/>
          </a:p>
        </p:txBody>
      </p:sp>
      <p:pic>
        <p:nvPicPr>
          <p:cNvPr id="3" name="Picture 2"/>
          <p:cNvPicPr>
            <a:picLocks noChangeAspect="1"/>
          </p:cNvPicPr>
          <p:nvPr/>
        </p:nvPicPr>
        <p:blipFill>
          <a:blip r:embed="rId2"/>
          <a:stretch>
            <a:fillRect/>
          </a:stretch>
        </p:blipFill>
        <p:spPr>
          <a:xfrm>
            <a:off x="355600" y="864638"/>
            <a:ext cx="8420100" cy="3210734"/>
          </a:xfrm>
          <a:prstGeom prst="rect">
            <a:avLst/>
          </a:prstGeom>
        </p:spPr>
      </p:pic>
      <p:sp>
        <p:nvSpPr>
          <p:cNvPr id="4" name="TextBox 3"/>
          <p:cNvSpPr txBox="1"/>
          <p:nvPr/>
        </p:nvSpPr>
        <p:spPr>
          <a:xfrm>
            <a:off x="725659" y="4605729"/>
            <a:ext cx="8644651" cy="1200329"/>
          </a:xfrm>
          <a:prstGeom prst="rect">
            <a:avLst/>
          </a:prstGeom>
          <a:noFill/>
        </p:spPr>
        <p:txBody>
          <a:bodyPr wrap="none" rtlCol="0">
            <a:spAutoFit/>
          </a:bodyPr>
          <a:lstStyle/>
          <a:p>
            <a:r>
              <a:rPr lang="en-US" dirty="0" smtClean="0"/>
              <a:t>E. 11 secretaries (10 women, 3 receive raises and 1 man receives a raise).</a:t>
            </a:r>
          </a:p>
          <a:p>
            <a:r>
              <a:rPr lang="en-US" dirty="0" smtClean="0"/>
              <a:t>11 Executives (10 men, 1 who receives a raise and 1 woman who does not receive a raise).</a:t>
            </a:r>
          </a:p>
          <a:p>
            <a:endParaRPr lang="en-US" dirty="0"/>
          </a:p>
          <a:p>
            <a:r>
              <a:rPr lang="en-US" dirty="0" smtClean="0"/>
              <a:t>3 out of 11 woman receive raises, while only 2 out of 11 men receive raises.</a:t>
            </a:r>
            <a:endParaRPr lang="en-US" dirty="0"/>
          </a:p>
        </p:txBody>
      </p:sp>
    </p:spTree>
    <p:extLst>
      <p:ext uri="{BB962C8B-B14F-4D97-AF65-F5344CB8AC3E}">
        <p14:creationId xmlns:p14="http://schemas.microsoft.com/office/powerpoint/2010/main" val="26016625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Typhoon </a:t>
            </a:r>
            <a:r>
              <a:rPr lang="en-US" dirty="0" err="1" smtClean="0"/>
              <a:t>Haiyan</a:t>
            </a:r>
            <a:r>
              <a:rPr lang="en-US" dirty="0" smtClean="0"/>
              <a:t> had wind gusts of up to __________ mph?</a:t>
            </a:r>
            <a:endParaRPr lang="en-US" dirty="0"/>
          </a:p>
        </p:txBody>
      </p:sp>
      <p:pic>
        <p:nvPicPr>
          <p:cNvPr id="4" name="Picture 3"/>
          <p:cNvPicPr>
            <a:picLocks noChangeAspect="1"/>
          </p:cNvPicPr>
          <p:nvPr/>
        </p:nvPicPr>
        <p:blipFill>
          <a:blip r:embed="rId2"/>
          <a:stretch>
            <a:fillRect/>
          </a:stretch>
        </p:blipFill>
        <p:spPr>
          <a:xfrm>
            <a:off x="2288387" y="3830187"/>
            <a:ext cx="3365500" cy="2413000"/>
          </a:xfrm>
          <a:prstGeom prst="rect">
            <a:avLst/>
          </a:prstGeom>
        </p:spPr>
      </p:pic>
    </p:spTree>
    <p:extLst>
      <p:ext uri="{BB962C8B-B14F-4D97-AF65-F5344CB8AC3E}">
        <p14:creationId xmlns:p14="http://schemas.microsoft.com/office/powerpoint/2010/main" val="26483984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Typhoon </a:t>
            </a:r>
            <a:r>
              <a:rPr lang="en-US" dirty="0" err="1" smtClean="0"/>
              <a:t>Haiyan</a:t>
            </a:r>
            <a:r>
              <a:rPr lang="en-US" dirty="0" smtClean="0"/>
              <a:t> had wind gusts of up to __________ mph?</a:t>
            </a:r>
            <a:endParaRPr lang="en-US" dirty="0"/>
          </a:p>
        </p:txBody>
      </p:sp>
      <p:pic>
        <p:nvPicPr>
          <p:cNvPr id="4" name="Picture 3"/>
          <p:cNvPicPr>
            <a:picLocks noChangeAspect="1"/>
          </p:cNvPicPr>
          <p:nvPr/>
        </p:nvPicPr>
        <p:blipFill>
          <a:blip r:embed="rId2"/>
          <a:stretch>
            <a:fillRect/>
          </a:stretch>
        </p:blipFill>
        <p:spPr>
          <a:xfrm>
            <a:off x="2288387" y="3830187"/>
            <a:ext cx="3365500" cy="2413000"/>
          </a:xfrm>
          <a:prstGeom prst="rect">
            <a:avLst/>
          </a:prstGeom>
        </p:spPr>
      </p:pic>
      <p:sp>
        <p:nvSpPr>
          <p:cNvPr id="5" name="TextBox 4"/>
          <p:cNvSpPr txBox="1"/>
          <p:nvPr/>
        </p:nvSpPr>
        <p:spPr>
          <a:xfrm>
            <a:off x="7701633" y="6444257"/>
            <a:ext cx="962598" cy="369332"/>
          </a:xfrm>
          <a:prstGeom prst="rect">
            <a:avLst/>
          </a:prstGeom>
          <a:noFill/>
        </p:spPr>
        <p:txBody>
          <a:bodyPr wrap="none" rtlCol="0">
            <a:spAutoFit/>
          </a:bodyPr>
          <a:lstStyle/>
          <a:p>
            <a:r>
              <a:rPr lang="en-US" dirty="0" smtClean="0"/>
              <a:t>235mph</a:t>
            </a:r>
            <a:endParaRPr lang="en-US" dirty="0"/>
          </a:p>
        </p:txBody>
      </p:sp>
    </p:spTree>
    <p:extLst>
      <p:ext uri="{BB962C8B-B14F-4D97-AF65-F5344CB8AC3E}">
        <p14:creationId xmlns:p14="http://schemas.microsoft.com/office/powerpoint/2010/main" val="3059349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a:t>7</a:t>
            </a:r>
            <a:r>
              <a:rPr lang="en-US" dirty="0" smtClean="0"/>
              <a:t>:</a:t>
            </a:r>
            <a:endParaRPr lang="en-US" dirty="0"/>
          </a:p>
        </p:txBody>
      </p:sp>
      <p:pic>
        <p:nvPicPr>
          <p:cNvPr id="4" name="Picture 3"/>
          <p:cNvPicPr>
            <a:picLocks noChangeAspect="1"/>
          </p:cNvPicPr>
          <p:nvPr/>
        </p:nvPicPr>
        <p:blipFill>
          <a:blip r:embed="rId2"/>
          <a:stretch>
            <a:fillRect/>
          </a:stretch>
        </p:blipFill>
        <p:spPr>
          <a:xfrm>
            <a:off x="0" y="810598"/>
            <a:ext cx="9144000" cy="5841517"/>
          </a:xfrm>
          <a:prstGeom prst="rect">
            <a:avLst/>
          </a:prstGeom>
        </p:spPr>
      </p:pic>
    </p:spTree>
    <p:extLst>
      <p:ext uri="{BB962C8B-B14F-4D97-AF65-F5344CB8AC3E}">
        <p14:creationId xmlns:p14="http://schemas.microsoft.com/office/powerpoint/2010/main" val="3698306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smtClean="0"/>
              <a:t>8:</a:t>
            </a:r>
            <a:endParaRPr lang="en-US" dirty="0"/>
          </a:p>
        </p:txBody>
      </p:sp>
      <p:pic>
        <p:nvPicPr>
          <p:cNvPr id="3" name="Picture 2"/>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869411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98"/>
            <a:ext cx="8229600" cy="45719"/>
          </a:xfrm>
        </p:spPr>
        <p:txBody>
          <a:bodyPr>
            <a:normAutofit fontScale="90000"/>
          </a:bodyPr>
          <a:lstStyle/>
          <a:p>
            <a:r>
              <a:rPr lang="en-US" b="1" u="sng" dirty="0" err="1" smtClean="0"/>
              <a:t>Cliffnotes</a:t>
            </a:r>
            <a:r>
              <a:rPr lang="en-US" b="1" u="sng" dirty="0" smtClean="0"/>
              <a:t> of Chapter 4</a:t>
            </a:r>
            <a:endParaRPr lang="en-US" b="1" u="sng" dirty="0"/>
          </a:p>
        </p:txBody>
      </p:sp>
      <p:sp>
        <p:nvSpPr>
          <p:cNvPr id="3" name="Content Placeholder 2"/>
          <p:cNvSpPr>
            <a:spLocks noGrp="1"/>
          </p:cNvSpPr>
          <p:nvPr>
            <p:ph idx="1"/>
          </p:nvPr>
        </p:nvSpPr>
        <p:spPr>
          <a:xfrm>
            <a:off x="0" y="499870"/>
            <a:ext cx="9144000" cy="5626294"/>
          </a:xfrm>
        </p:spPr>
        <p:txBody>
          <a:bodyPr>
            <a:normAutofit fontScale="85000" lnSpcReduction="20000"/>
          </a:bodyPr>
          <a:lstStyle/>
          <a:p>
            <a:pPr marL="0" indent="0">
              <a:buNone/>
            </a:pPr>
            <a:r>
              <a:rPr lang="en-US" b="1" u="sng" dirty="0" smtClean="0"/>
              <a:t>Transforming to Achieve Linearity:</a:t>
            </a:r>
          </a:p>
          <a:p>
            <a:pPr marL="0" indent="0">
              <a:buNone/>
            </a:pPr>
            <a:r>
              <a:rPr lang="en-US" dirty="0"/>
              <a:t>x</a:t>
            </a:r>
            <a:r>
              <a:rPr lang="en-US" dirty="0" smtClean="0"/>
              <a:t>, log (y) : Exponential</a:t>
            </a:r>
          </a:p>
          <a:p>
            <a:pPr marL="0" indent="0">
              <a:buNone/>
            </a:pPr>
            <a:r>
              <a:rPr lang="en-US" dirty="0"/>
              <a:t>l</a:t>
            </a:r>
            <a:r>
              <a:rPr lang="en-US" dirty="0" smtClean="0"/>
              <a:t>og x, log y : Power</a:t>
            </a:r>
          </a:p>
          <a:p>
            <a:pPr marL="0" indent="0">
              <a:buNone/>
            </a:pPr>
            <a:endParaRPr lang="en-US" dirty="0"/>
          </a:p>
          <a:p>
            <a:pPr marL="0" indent="0">
              <a:buNone/>
            </a:pPr>
            <a:r>
              <a:rPr lang="en-US" dirty="0" smtClean="0"/>
              <a:t>Two Way Tables</a:t>
            </a:r>
          </a:p>
          <a:p>
            <a:pPr marL="0" indent="0">
              <a:buNone/>
            </a:pPr>
            <a:r>
              <a:rPr lang="en-US" dirty="0" smtClean="0"/>
              <a:t>Simpson’s </a:t>
            </a:r>
            <a:r>
              <a:rPr lang="en-US" dirty="0" smtClean="0"/>
              <a:t>Paradox: an association or comparison that holds for several OR ALL groups REVERSES when the data are combined to form a single group…</a:t>
            </a:r>
            <a:endParaRPr lang="en-US" dirty="0" smtClean="0"/>
          </a:p>
          <a:p>
            <a:pPr marL="0" indent="0">
              <a:buNone/>
            </a:pPr>
            <a:endParaRPr lang="en-US" dirty="0"/>
          </a:p>
          <a:p>
            <a:pPr marL="0" indent="0">
              <a:buNone/>
            </a:pPr>
            <a:r>
              <a:rPr lang="en-US" b="1" u="sng" dirty="0" smtClean="0"/>
              <a:t>Correlation does NOT imply causation</a:t>
            </a:r>
          </a:p>
          <a:p>
            <a:pPr marL="0" indent="0">
              <a:buNone/>
            </a:pPr>
            <a:r>
              <a:rPr lang="en-US" dirty="0" smtClean="0"/>
              <a:t>Common Response</a:t>
            </a:r>
          </a:p>
          <a:p>
            <a:pPr marL="0" indent="0">
              <a:buNone/>
            </a:pPr>
            <a:r>
              <a:rPr lang="en-US" dirty="0" smtClean="0"/>
              <a:t>Confounding</a:t>
            </a:r>
          </a:p>
          <a:p>
            <a:pPr marL="0" indent="0">
              <a:buNone/>
            </a:pPr>
            <a:r>
              <a:rPr lang="en-US" dirty="0" smtClean="0"/>
              <a:t>Causation</a:t>
            </a:r>
          </a:p>
          <a:p>
            <a:pPr marL="0" indent="0">
              <a:buNone/>
            </a:pPr>
            <a:endParaRPr lang="en-US" dirty="0"/>
          </a:p>
        </p:txBody>
      </p:sp>
    </p:spTree>
    <p:extLst>
      <p:ext uri="{BB962C8B-B14F-4D97-AF65-F5344CB8AC3E}">
        <p14:creationId xmlns:p14="http://schemas.microsoft.com/office/powerpoint/2010/main" val="20876724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smtClean="0"/>
              <a:t>8:</a:t>
            </a:r>
            <a:endParaRPr lang="en-US" dirty="0"/>
          </a:p>
        </p:txBody>
      </p:sp>
      <p:pic>
        <p:nvPicPr>
          <p:cNvPr id="3" name="Picture 2"/>
          <p:cNvPicPr>
            <a:picLocks noChangeAspect="1"/>
          </p:cNvPicPr>
          <p:nvPr/>
        </p:nvPicPr>
        <p:blipFill>
          <a:blip r:embed="rId2"/>
          <a:stretch>
            <a:fillRect/>
          </a:stretch>
        </p:blipFill>
        <p:spPr>
          <a:xfrm>
            <a:off x="0" y="190500"/>
            <a:ext cx="9144000" cy="6461615"/>
          </a:xfrm>
          <a:prstGeom prst="rect">
            <a:avLst/>
          </a:prstGeom>
        </p:spPr>
      </p:pic>
      <p:sp>
        <p:nvSpPr>
          <p:cNvPr id="4" name="TextBox 3"/>
          <p:cNvSpPr txBox="1"/>
          <p:nvPr/>
        </p:nvSpPr>
        <p:spPr>
          <a:xfrm>
            <a:off x="8686800" y="81060"/>
            <a:ext cx="318229" cy="369332"/>
          </a:xfrm>
          <a:prstGeom prst="rect">
            <a:avLst/>
          </a:prstGeom>
          <a:noFill/>
        </p:spPr>
        <p:txBody>
          <a:bodyPr wrap="none" rtlCol="0">
            <a:spAutoFit/>
          </a:bodyPr>
          <a:lstStyle/>
          <a:p>
            <a:r>
              <a:rPr lang="en-US" dirty="0" smtClean="0"/>
              <a:t>A</a:t>
            </a:r>
            <a:endParaRPr lang="en-US" dirty="0"/>
          </a:p>
        </p:txBody>
      </p:sp>
    </p:spTree>
    <p:extLst>
      <p:ext uri="{BB962C8B-B14F-4D97-AF65-F5344CB8AC3E}">
        <p14:creationId xmlns:p14="http://schemas.microsoft.com/office/powerpoint/2010/main" val="13617734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What is the earth’s circumference in miles?</a:t>
            </a:r>
            <a:endParaRPr lang="en-US" dirty="0"/>
          </a:p>
        </p:txBody>
      </p:sp>
    </p:spTree>
    <p:extLst>
      <p:ext uri="{BB962C8B-B14F-4D97-AF65-F5344CB8AC3E}">
        <p14:creationId xmlns:p14="http://schemas.microsoft.com/office/powerpoint/2010/main" val="7840084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What is the earth’s </a:t>
            </a:r>
            <a:r>
              <a:rPr lang="en-US" smtClean="0"/>
              <a:t>circumference in miles?</a:t>
            </a:r>
            <a:endParaRPr lang="en-US"/>
          </a:p>
        </p:txBody>
      </p:sp>
      <p:sp>
        <p:nvSpPr>
          <p:cNvPr id="4" name="TextBox 3"/>
          <p:cNvSpPr txBox="1"/>
          <p:nvPr/>
        </p:nvSpPr>
        <p:spPr>
          <a:xfrm>
            <a:off x="6336958" y="6471277"/>
            <a:ext cx="827232" cy="369332"/>
          </a:xfrm>
          <a:prstGeom prst="rect">
            <a:avLst/>
          </a:prstGeom>
          <a:noFill/>
        </p:spPr>
        <p:txBody>
          <a:bodyPr wrap="none" rtlCol="0">
            <a:spAutoFit/>
          </a:bodyPr>
          <a:lstStyle/>
          <a:p>
            <a:r>
              <a:rPr lang="en-US" dirty="0" smtClean="0"/>
              <a:t>24,901</a:t>
            </a:r>
            <a:endParaRPr lang="en-US" dirty="0"/>
          </a:p>
        </p:txBody>
      </p:sp>
    </p:spTree>
    <p:extLst>
      <p:ext uri="{BB962C8B-B14F-4D97-AF65-F5344CB8AC3E}">
        <p14:creationId xmlns:p14="http://schemas.microsoft.com/office/powerpoint/2010/main" val="2499143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a:t>9</a:t>
            </a:r>
            <a:r>
              <a:rPr lang="en-US" dirty="0" smtClean="0"/>
              <a:t>:</a:t>
            </a:r>
            <a:endParaRPr lang="en-US" dirty="0"/>
          </a:p>
        </p:txBody>
      </p:sp>
      <p:pic>
        <p:nvPicPr>
          <p:cNvPr id="4" name="Picture 3"/>
          <p:cNvPicPr>
            <a:picLocks noChangeAspect="1"/>
          </p:cNvPicPr>
          <p:nvPr/>
        </p:nvPicPr>
        <p:blipFill>
          <a:blip r:embed="rId2"/>
          <a:stretch>
            <a:fillRect/>
          </a:stretch>
        </p:blipFill>
        <p:spPr>
          <a:xfrm>
            <a:off x="0" y="878149"/>
            <a:ext cx="9144000" cy="5575913"/>
          </a:xfrm>
          <a:prstGeom prst="rect">
            <a:avLst/>
          </a:prstGeom>
        </p:spPr>
      </p:pic>
    </p:spTree>
    <p:extLst>
      <p:ext uri="{BB962C8B-B14F-4D97-AF65-F5344CB8AC3E}">
        <p14:creationId xmlns:p14="http://schemas.microsoft.com/office/powerpoint/2010/main" val="41867593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a:t>
            </a:r>
            <a:r>
              <a:rPr lang="en-US" dirty="0"/>
              <a:t>9</a:t>
            </a:r>
            <a:r>
              <a:rPr lang="en-US" dirty="0" smtClean="0"/>
              <a:t>:</a:t>
            </a:r>
            <a:endParaRPr lang="en-US" dirty="0"/>
          </a:p>
        </p:txBody>
      </p:sp>
      <p:pic>
        <p:nvPicPr>
          <p:cNvPr id="4" name="Picture 3"/>
          <p:cNvPicPr>
            <a:picLocks noChangeAspect="1"/>
          </p:cNvPicPr>
          <p:nvPr/>
        </p:nvPicPr>
        <p:blipFill>
          <a:blip r:embed="rId2"/>
          <a:stretch>
            <a:fillRect/>
          </a:stretch>
        </p:blipFill>
        <p:spPr>
          <a:xfrm>
            <a:off x="0" y="878149"/>
            <a:ext cx="9144000" cy="5575913"/>
          </a:xfrm>
          <a:prstGeom prst="rect">
            <a:avLst/>
          </a:prstGeom>
        </p:spPr>
      </p:pic>
      <p:sp>
        <p:nvSpPr>
          <p:cNvPr id="3" name="TextBox 2"/>
          <p:cNvSpPr txBox="1"/>
          <p:nvPr/>
        </p:nvSpPr>
        <p:spPr>
          <a:xfrm>
            <a:off x="7404377" y="67550"/>
            <a:ext cx="551090" cy="369332"/>
          </a:xfrm>
          <a:prstGeom prst="rect">
            <a:avLst/>
          </a:prstGeom>
          <a:noFill/>
        </p:spPr>
        <p:txBody>
          <a:bodyPr wrap="none" rtlCol="0">
            <a:spAutoFit/>
          </a:bodyPr>
          <a:lstStyle/>
          <a:p>
            <a:r>
              <a:rPr lang="en-US" dirty="0" smtClean="0"/>
              <a:t>C, A</a:t>
            </a:r>
            <a:endParaRPr lang="en-US" dirty="0"/>
          </a:p>
        </p:txBody>
      </p:sp>
    </p:spTree>
    <p:extLst>
      <p:ext uri="{BB962C8B-B14F-4D97-AF65-F5344CB8AC3E}">
        <p14:creationId xmlns:p14="http://schemas.microsoft.com/office/powerpoint/2010/main" val="3518669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world’s fastest marathon time?</a:t>
            </a:r>
            <a:endParaRPr lang="en-US" dirty="0"/>
          </a:p>
        </p:txBody>
      </p:sp>
      <p:pic>
        <p:nvPicPr>
          <p:cNvPr id="4" name="Picture 3"/>
          <p:cNvPicPr>
            <a:picLocks noChangeAspect="1"/>
          </p:cNvPicPr>
          <p:nvPr/>
        </p:nvPicPr>
        <p:blipFill>
          <a:blip r:embed="rId2"/>
          <a:stretch>
            <a:fillRect/>
          </a:stretch>
        </p:blipFill>
        <p:spPr>
          <a:xfrm>
            <a:off x="3175000" y="1955800"/>
            <a:ext cx="2794000" cy="2933700"/>
          </a:xfrm>
          <a:prstGeom prst="rect">
            <a:avLst/>
          </a:prstGeom>
        </p:spPr>
      </p:pic>
    </p:spTree>
    <p:extLst>
      <p:ext uri="{BB962C8B-B14F-4D97-AF65-F5344CB8AC3E}">
        <p14:creationId xmlns:p14="http://schemas.microsoft.com/office/powerpoint/2010/main" val="1960010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world’s fastest marathon time?</a:t>
            </a:r>
            <a:endParaRPr lang="en-US" dirty="0"/>
          </a:p>
        </p:txBody>
      </p:sp>
      <p:sp>
        <p:nvSpPr>
          <p:cNvPr id="3" name="TextBox 2"/>
          <p:cNvSpPr txBox="1"/>
          <p:nvPr/>
        </p:nvSpPr>
        <p:spPr>
          <a:xfrm>
            <a:off x="2648281" y="2404775"/>
            <a:ext cx="893168" cy="369332"/>
          </a:xfrm>
          <a:prstGeom prst="rect">
            <a:avLst/>
          </a:prstGeom>
          <a:noFill/>
        </p:spPr>
        <p:txBody>
          <a:bodyPr wrap="none" rtlCol="0">
            <a:spAutoFit/>
          </a:bodyPr>
          <a:lstStyle/>
          <a:p>
            <a:r>
              <a:rPr lang="en-US" dirty="0" smtClean="0"/>
              <a:t>2:03:23</a:t>
            </a:r>
            <a:endParaRPr lang="en-US" dirty="0"/>
          </a:p>
        </p:txBody>
      </p:sp>
    </p:spTree>
    <p:extLst>
      <p:ext uri="{BB962C8B-B14F-4D97-AF65-F5344CB8AC3E}">
        <p14:creationId xmlns:p14="http://schemas.microsoft.com/office/powerpoint/2010/main" val="1173071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#29</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US" b="1" dirty="0"/>
              <a:t>HW #29: Review for the Chapter 1-4 Test (complete the exercises below)</a:t>
            </a:r>
            <a:endParaRPr lang="en-US" dirty="0"/>
          </a:p>
          <a:p>
            <a:endParaRPr lang="en-US" dirty="0"/>
          </a:p>
          <a:p>
            <a:pPr marL="0" indent="0">
              <a:buNone/>
            </a:pPr>
            <a:r>
              <a:rPr lang="en-US" dirty="0"/>
              <a:t>Chapter 4 Review Exercises: Page 316-319: #4.50, 4.52 (or 4.55 or #1.8 in the cumulative review-your choice ), 4.56</a:t>
            </a:r>
          </a:p>
          <a:p>
            <a:pPr marL="0" indent="0">
              <a:buNone/>
            </a:pPr>
            <a:r>
              <a:rPr lang="en-US" dirty="0"/>
              <a:t>Cumulative Review: Page 320-323: #1.3, 1.4, 1.10</a:t>
            </a:r>
          </a:p>
          <a:p>
            <a:endParaRPr lang="en-US" dirty="0"/>
          </a:p>
          <a:p>
            <a:pPr marL="0" indent="0">
              <a:buNone/>
            </a:pPr>
            <a:r>
              <a:rPr lang="en-US" b="1" u="sng" dirty="0"/>
              <a:t>REMINDER: </a:t>
            </a:r>
            <a:r>
              <a:rPr lang="en-US" u="sng" dirty="0"/>
              <a:t>Our CUMULATIVE Test on Chapter 1-4 will be on Wednesday (11/20).  The questions will be AP level questions and the format will be similar to our previous tests (half multiple choice and half free response).  There will probably be MORE multiple choice questions than our previous tests however (in other words, it will be a bit longer). It will have a slight focus on Chapter 4, but not by much. It will mainly be a mix of problems from Chapter 1-4. The questions will be pulled from practice AP exams on topics that we have covered.</a:t>
            </a:r>
          </a:p>
          <a:p>
            <a:endParaRPr lang="en-US" u="sng" dirty="0"/>
          </a:p>
          <a:p>
            <a:endParaRPr lang="en-US" u="sng" dirty="0"/>
          </a:p>
          <a:p>
            <a:pPr marL="0" indent="0">
              <a:buNone/>
            </a:pPr>
            <a:r>
              <a:rPr lang="en-US" u="sng" dirty="0"/>
              <a:t>I will be checking HW #26-30 the day of the test (Wednesday).</a:t>
            </a:r>
          </a:p>
          <a:p>
            <a:endParaRPr lang="en-US" u="sng" dirty="0"/>
          </a:p>
          <a:p>
            <a:endParaRPr lang="en-US" u="sng" dirty="0"/>
          </a:p>
          <a:p>
            <a:pPr marL="0" indent="0">
              <a:buNone/>
            </a:pPr>
            <a:r>
              <a:rPr lang="en-US" b="1" u="sng" dirty="0"/>
              <a:t>Study Tips: Start studying this weekend!!</a:t>
            </a:r>
            <a:endParaRPr lang="en-US" u="sng" dirty="0"/>
          </a:p>
          <a:p>
            <a:r>
              <a:rPr lang="en-US" u="sng" dirty="0"/>
              <a:t>Reread Chapter Summaries (Chapter 1-4) or chapter if necessary</a:t>
            </a:r>
          </a:p>
          <a:p>
            <a:r>
              <a:rPr lang="en-US" u="sng" dirty="0"/>
              <a:t>Look at notes/old tests/quizzes.</a:t>
            </a:r>
          </a:p>
          <a:p>
            <a:r>
              <a:rPr lang="en-US" u="sng" dirty="0"/>
              <a:t>Complete review problem sets</a:t>
            </a:r>
          </a:p>
          <a:p>
            <a:r>
              <a:rPr lang="en-US" u="sng" dirty="0" smtClean="0"/>
              <a:t>PowerPoint </a:t>
            </a:r>
            <a:r>
              <a:rPr lang="en-US" u="sng" dirty="0"/>
              <a:t>slides are also online.</a:t>
            </a:r>
          </a:p>
          <a:p>
            <a:endParaRPr lang="en-US" u="sng" dirty="0"/>
          </a:p>
          <a:p>
            <a:endParaRPr lang="en-US" u="sng" dirty="0"/>
          </a:p>
          <a:p>
            <a:pPr marL="0" indent="0">
              <a:buNone/>
            </a:pPr>
            <a:r>
              <a:rPr lang="en-US" u="sng" dirty="0"/>
              <a:t>We will be doing a more cumulative review on Tuesday.</a:t>
            </a:r>
            <a:endParaRPr lang="en-US" dirty="0"/>
          </a:p>
        </p:txBody>
      </p:sp>
    </p:spTree>
    <p:extLst>
      <p:ext uri="{BB962C8B-B14F-4D97-AF65-F5344CB8AC3E}">
        <p14:creationId xmlns:p14="http://schemas.microsoft.com/office/powerpoint/2010/main" val="136115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3510"/>
          </a:xfrm>
        </p:spPr>
        <p:txBody>
          <a:bodyPr>
            <a:normAutofit fontScale="90000"/>
          </a:bodyPr>
          <a:lstStyle/>
          <a:p>
            <a:r>
              <a:rPr lang="en-US" dirty="0" smtClean="0"/>
              <a:t>Friday Review Game:</a:t>
            </a:r>
            <a:endParaRPr lang="en-US" dirty="0"/>
          </a:p>
        </p:txBody>
      </p:sp>
      <p:sp>
        <p:nvSpPr>
          <p:cNvPr id="3" name="Content Placeholder 2"/>
          <p:cNvSpPr>
            <a:spLocks noGrp="1"/>
          </p:cNvSpPr>
          <p:nvPr>
            <p:ph idx="1"/>
          </p:nvPr>
        </p:nvSpPr>
        <p:spPr>
          <a:xfrm>
            <a:off x="0" y="702520"/>
            <a:ext cx="8686800" cy="5423644"/>
          </a:xfrm>
        </p:spPr>
        <p:txBody>
          <a:bodyPr/>
          <a:lstStyle/>
          <a:p>
            <a:pPr marL="0" indent="0">
              <a:buNone/>
            </a:pPr>
            <a:r>
              <a:rPr lang="en-US" dirty="0" smtClean="0"/>
              <a:t>Teams of 2: </a:t>
            </a:r>
            <a:endParaRPr lang="en-US" dirty="0"/>
          </a:p>
        </p:txBody>
      </p:sp>
    </p:spTree>
    <p:extLst>
      <p:ext uri="{BB962C8B-B14F-4D97-AF65-F5344CB8AC3E}">
        <p14:creationId xmlns:p14="http://schemas.microsoft.com/office/powerpoint/2010/main" val="21677181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pic>
        <p:nvPicPr>
          <p:cNvPr id="4" name="Picture 3"/>
          <p:cNvPicPr>
            <a:picLocks noChangeAspect="1"/>
          </p:cNvPicPr>
          <p:nvPr/>
        </p:nvPicPr>
        <p:blipFill>
          <a:blip r:embed="rId2"/>
          <a:stretch>
            <a:fillRect/>
          </a:stretch>
        </p:blipFill>
        <p:spPr>
          <a:xfrm>
            <a:off x="0" y="1727200"/>
            <a:ext cx="9144000" cy="3396929"/>
          </a:xfrm>
          <a:prstGeom prst="rect">
            <a:avLst/>
          </a:prstGeom>
        </p:spPr>
      </p:pic>
    </p:spTree>
    <p:extLst>
      <p:ext uri="{BB962C8B-B14F-4D97-AF65-F5344CB8AC3E}">
        <p14:creationId xmlns:p14="http://schemas.microsoft.com/office/powerpoint/2010/main" val="29572968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pic>
        <p:nvPicPr>
          <p:cNvPr id="3" name="Picture 2"/>
          <p:cNvPicPr>
            <a:picLocks noChangeAspect="1"/>
          </p:cNvPicPr>
          <p:nvPr/>
        </p:nvPicPr>
        <p:blipFill>
          <a:blip r:embed="rId2"/>
          <a:stretch>
            <a:fillRect/>
          </a:stretch>
        </p:blipFill>
        <p:spPr>
          <a:xfrm>
            <a:off x="0" y="1246802"/>
            <a:ext cx="5854700" cy="2743200"/>
          </a:xfrm>
          <a:prstGeom prst="rect">
            <a:avLst/>
          </a:prstGeom>
        </p:spPr>
      </p:pic>
      <p:pic>
        <p:nvPicPr>
          <p:cNvPr id="5" name="Picture 4"/>
          <p:cNvPicPr>
            <a:picLocks noChangeAspect="1"/>
          </p:cNvPicPr>
          <p:nvPr/>
        </p:nvPicPr>
        <p:blipFill>
          <a:blip r:embed="rId3"/>
          <a:stretch>
            <a:fillRect/>
          </a:stretch>
        </p:blipFill>
        <p:spPr>
          <a:xfrm>
            <a:off x="4970673" y="2458814"/>
            <a:ext cx="3849188" cy="3995475"/>
          </a:xfrm>
          <a:prstGeom prst="rect">
            <a:avLst/>
          </a:prstGeom>
        </p:spPr>
      </p:pic>
    </p:spTree>
    <p:extLst>
      <p:ext uri="{BB962C8B-B14F-4D97-AF65-F5344CB8AC3E}">
        <p14:creationId xmlns:p14="http://schemas.microsoft.com/office/powerpoint/2010/main" val="24778413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How many gallons of fuel can the Boeing 747 hold?</a:t>
            </a:r>
            <a:endParaRPr lang="en-US" dirty="0"/>
          </a:p>
        </p:txBody>
      </p:sp>
      <p:pic>
        <p:nvPicPr>
          <p:cNvPr id="4" name="Picture 3"/>
          <p:cNvPicPr>
            <a:picLocks noChangeAspect="1"/>
          </p:cNvPicPr>
          <p:nvPr/>
        </p:nvPicPr>
        <p:blipFill>
          <a:blip r:embed="rId2"/>
          <a:stretch>
            <a:fillRect/>
          </a:stretch>
        </p:blipFill>
        <p:spPr>
          <a:xfrm>
            <a:off x="2565400" y="3169559"/>
            <a:ext cx="4013200" cy="2032000"/>
          </a:xfrm>
          <a:prstGeom prst="rect">
            <a:avLst/>
          </a:prstGeom>
        </p:spPr>
      </p:pic>
    </p:spTree>
    <p:extLst>
      <p:ext uri="{BB962C8B-B14F-4D97-AF65-F5344CB8AC3E}">
        <p14:creationId xmlns:p14="http://schemas.microsoft.com/office/powerpoint/2010/main" val="42945305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Trivia</a:t>
            </a:r>
            <a:endParaRPr lang="en-US" dirty="0"/>
          </a:p>
        </p:txBody>
      </p:sp>
      <p:sp>
        <p:nvSpPr>
          <p:cNvPr id="3" name="Content Placeholder 2"/>
          <p:cNvSpPr>
            <a:spLocks noGrp="1"/>
          </p:cNvSpPr>
          <p:nvPr>
            <p:ph idx="1"/>
          </p:nvPr>
        </p:nvSpPr>
        <p:spPr/>
        <p:txBody>
          <a:bodyPr/>
          <a:lstStyle/>
          <a:p>
            <a:r>
              <a:rPr lang="en-US" dirty="0" smtClean="0"/>
              <a:t>How many gallons of fuel can the Boeing 747 hold?</a:t>
            </a:r>
            <a:endParaRPr lang="en-US" dirty="0"/>
          </a:p>
        </p:txBody>
      </p:sp>
      <p:sp>
        <p:nvSpPr>
          <p:cNvPr id="4" name="Rectangle 3"/>
          <p:cNvSpPr/>
          <p:nvPr/>
        </p:nvSpPr>
        <p:spPr>
          <a:xfrm>
            <a:off x="8273184" y="6488668"/>
            <a:ext cx="827232" cy="369332"/>
          </a:xfrm>
          <a:prstGeom prst="rect">
            <a:avLst/>
          </a:prstGeom>
        </p:spPr>
        <p:txBody>
          <a:bodyPr wrap="none">
            <a:spAutoFit/>
          </a:bodyPr>
          <a:lstStyle/>
          <a:p>
            <a:r>
              <a:rPr lang="en-US" dirty="0"/>
              <a:t>63,034</a:t>
            </a:r>
            <a:endParaRPr lang="en-US" dirty="0"/>
          </a:p>
        </p:txBody>
      </p:sp>
      <p:pic>
        <p:nvPicPr>
          <p:cNvPr id="5" name="Picture 4"/>
          <p:cNvPicPr>
            <a:picLocks noChangeAspect="1"/>
          </p:cNvPicPr>
          <p:nvPr/>
        </p:nvPicPr>
        <p:blipFill>
          <a:blip r:embed="rId2"/>
          <a:stretch>
            <a:fillRect/>
          </a:stretch>
        </p:blipFill>
        <p:spPr>
          <a:xfrm>
            <a:off x="1592562" y="3250618"/>
            <a:ext cx="4013200" cy="2032000"/>
          </a:xfrm>
          <a:prstGeom prst="rect">
            <a:avLst/>
          </a:prstGeom>
        </p:spPr>
      </p:pic>
    </p:spTree>
    <p:extLst>
      <p:ext uri="{BB962C8B-B14F-4D97-AF65-F5344CB8AC3E}">
        <p14:creationId xmlns:p14="http://schemas.microsoft.com/office/powerpoint/2010/main" val="11005353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3:</a:t>
            </a:r>
            <a:endParaRPr lang="en-US" dirty="0"/>
          </a:p>
        </p:txBody>
      </p:sp>
      <p:pic>
        <p:nvPicPr>
          <p:cNvPr id="5" name="Picture 4"/>
          <p:cNvPicPr>
            <a:picLocks noChangeAspect="1"/>
          </p:cNvPicPr>
          <p:nvPr/>
        </p:nvPicPr>
        <p:blipFill>
          <a:blip r:embed="rId2"/>
          <a:stretch>
            <a:fillRect/>
          </a:stretch>
        </p:blipFill>
        <p:spPr>
          <a:xfrm>
            <a:off x="5294812" y="1187969"/>
            <a:ext cx="3849188" cy="3995475"/>
          </a:xfrm>
          <a:prstGeom prst="rect">
            <a:avLst/>
          </a:prstGeom>
        </p:spPr>
      </p:pic>
      <p:pic>
        <p:nvPicPr>
          <p:cNvPr id="4" name="Picture 3"/>
          <p:cNvPicPr>
            <a:picLocks noChangeAspect="1"/>
          </p:cNvPicPr>
          <p:nvPr/>
        </p:nvPicPr>
        <p:blipFill>
          <a:blip r:embed="rId3"/>
          <a:stretch>
            <a:fillRect/>
          </a:stretch>
        </p:blipFill>
        <p:spPr>
          <a:xfrm>
            <a:off x="0" y="1031161"/>
            <a:ext cx="4970673" cy="3606800"/>
          </a:xfrm>
          <a:prstGeom prst="rect">
            <a:avLst/>
          </a:prstGeom>
        </p:spPr>
      </p:pic>
    </p:spTree>
    <p:extLst>
      <p:ext uri="{BB962C8B-B14F-4D97-AF65-F5344CB8AC3E}">
        <p14:creationId xmlns:p14="http://schemas.microsoft.com/office/powerpoint/2010/main" val="41890459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39"/>
            <a:ext cx="8229600" cy="1143000"/>
          </a:xfrm>
        </p:spPr>
        <p:txBody>
          <a:bodyPr/>
          <a:lstStyle/>
          <a:p>
            <a:r>
              <a:rPr lang="en-US" dirty="0" smtClean="0"/>
              <a:t>Question 4:</a:t>
            </a:r>
            <a:endParaRPr lang="en-US" dirty="0"/>
          </a:p>
        </p:txBody>
      </p:sp>
      <p:pic>
        <p:nvPicPr>
          <p:cNvPr id="6" name="Picture 5"/>
          <p:cNvPicPr>
            <a:picLocks noChangeAspect="1"/>
          </p:cNvPicPr>
          <p:nvPr/>
        </p:nvPicPr>
        <p:blipFill>
          <a:blip r:embed="rId2"/>
          <a:stretch>
            <a:fillRect/>
          </a:stretch>
        </p:blipFill>
        <p:spPr>
          <a:xfrm>
            <a:off x="0" y="1317331"/>
            <a:ext cx="9144000" cy="2404106"/>
          </a:xfrm>
          <a:prstGeom prst="rect">
            <a:avLst/>
          </a:prstGeom>
        </p:spPr>
      </p:pic>
    </p:spTree>
    <p:extLst>
      <p:ext uri="{BB962C8B-B14F-4D97-AF65-F5344CB8AC3E}">
        <p14:creationId xmlns:p14="http://schemas.microsoft.com/office/powerpoint/2010/main" val="36808249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885</TotalTime>
  <Words>512</Words>
  <Application>Microsoft Macintosh PowerPoint</Application>
  <PresentationFormat>On-screen Show (4:3)</PresentationFormat>
  <Paragraphs>90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AP STATS: Warm-Up</vt:lpstr>
      <vt:lpstr>Cliffnotes of Chapter 4</vt:lpstr>
      <vt:lpstr>Friday Review Game:</vt:lpstr>
      <vt:lpstr>Question 1:</vt:lpstr>
      <vt:lpstr>Question 2:</vt:lpstr>
      <vt:lpstr>Trivia</vt:lpstr>
      <vt:lpstr>Trivia</vt:lpstr>
      <vt:lpstr>Question 3:</vt:lpstr>
      <vt:lpstr>Question 4:</vt:lpstr>
      <vt:lpstr>Question 5:</vt:lpstr>
      <vt:lpstr>Answers</vt:lpstr>
      <vt:lpstr>Question 6:</vt:lpstr>
      <vt:lpstr>Question 6:</vt:lpstr>
      <vt:lpstr>Question 7:</vt:lpstr>
      <vt:lpstr>Question 7:</vt:lpstr>
      <vt:lpstr>Trivia</vt:lpstr>
      <vt:lpstr>Trivia</vt:lpstr>
      <vt:lpstr>Question 7:</vt:lpstr>
      <vt:lpstr>Question 8:</vt:lpstr>
      <vt:lpstr>Question 8:</vt:lpstr>
      <vt:lpstr>Trivia</vt:lpstr>
      <vt:lpstr>Trivia</vt:lpstr>
      <vt:lpstr>Question 9:</vt:lpstr>
      <vt:lpstr>Question 9:</vt:lpstr>
      <vt:lpstr>What is the world’s fastest marathon time?</vt:lpstr>
      <vt:lpstr>What is the world’s fastest marathon time?</vt:lpstr>
      <vt:lpstr>HOMEWORK #29</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STATS: Warm-Up</dc:title>
  <dc:creator>Ben Young</dc:creator>
  <cp:lastModifiedBy>Ben Young</cp:lastModifiedBy>
  <cp:revision>21</cp:revision>
  <dcterms:created xsi:type="dcterms:W3CDTF">2013-11-14T17:05:42Z</dcterms:created>
  <dcterms:modified xsi:type="dcterms:W3CDTF">2013-11-15T14:58:26Z</dcterms:modified>
</cp:coreProperties>
</file>