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9" r:id="rId4"/>
    <p:sldId id="274" r:id="rId5"/>
    <p:sldId id="280" r:id="rId6"/>
    <p:sldId id="266" r:id="rId7"/>
    <p:sldId id="268" r:id="rId8"/>
    <p:sldId id="267" r:id="rId9"/>
    <p:sldId id="270" r:id="rId10"/>
    <p:sldId id="271" r:id="rId11"/>
    <p:sldId id="272" r:id="rId12"/>
    <p:sldId id="277" r:id="rId13"/>
    <p:sldId id="273" r:id="rId14"/>
    <p:sldId id="275" r:id="rId15"/>
    <p:sldId id="258" r:id="rId16"/>
    <p:sldId id="259" r:id="rId17"/>
    <p:sldId id="260" r:id="rId18"/>
    <p:sldId id="261" r:id="rId19"/>
    <p:sldId id="262" r:id="rId20"/>
    <p:sldId id="276" r:id="rId21"/>
    <p:sldId id="263" r:id="rId22"/>
    <p:sldId id="264" r:id="rId23"/>
    <p:sldId id="265"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4" d="100"/>
          <a:sy n="84" d="100"/>
        </p:scale>
        <p:origin x="-2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 Id="rId2"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 Id="rId2"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3180B1-76F0-7C41-890F-17CDDA95E217}" type="datetimeFigureOut">
              <a:rPr lang="en-US" smtClean="0"/>
              <a:t>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0352A-DABD-694E-A4AD-DFE3F93A2DE5}" type="slidenum">
              <a:rPr lang="en-US" smtClean="0"/>
              <a:t>‹#›</a:t>
            </a:fld>
            <a:endParaRPr lang="en-US"/>
          </a:p>
        </p:txBody>
      </p:sp>
    </p:spTree>
    <p:extLst>
      <p:ext uri="{BB962C8B-B14F-4D97-AF65-F5344CB8AC3E}">
        <p14:creationId xmlns:p14="http://schemas.microsoft.com/office/powerpoint/2010/main" val="3170189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80B1-76F0-7C41-890F-17CDDA95E217}" type="datetimeFigureOut">
              <a:rPr lang="en-US" smtClean="0"/>
              <a:t>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0352A-DABD-694E-A4AD-DFE3F93A2DE5}" type="slidenum">
              <a:rPr lang="en-US" smtClean="0"/>
              <a:t>‹#›</a:t>
            </a:fld>
            <a:endParaRPr lang="en-US"/>
          </a:p>
        </p:txBody>
      </p:sp>
    </p:spTree>
    <p:extLst>
      <p:ext uri="{BB962C8B-B14F-4D97-AF65-F5344CB8AC3E}">
        <p14:creationId xmlns:p14="http://schemas.microsoft.com/office/powerpoint/2010/main" val="110568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80B1-76F0-7C41-890F-17CDDA95E217}" type="datetimeFigureOut">
              <a:rPr lang="en-US" smtClean="0"/>
              <a:t>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0352A-DABD-694E-A4AD-DFE3F93A2DE5}" type="slidenum">
              <a:rPr lang="en-US" smtClean="0"/>
              <a:t>‹#›</a:t>
            </a:fld>
            <a:endParaRPr lang="en-US"/>
          </a:p>
        </p:txBody>
      </p:sp>
    </p:spTree>
    <p:extLst>
      <p:ext uri="{BB962C8B-B14F-4D97-AF65-F5344CB8AC3E}">
        <p14:creationId xmlns:p14="http://schemas.microsoft.com/office/powerpoint/2010/main" val="896999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180B1-76F0-7C41-890F-17CDDA95E217}" type="datetimeFigureOut">
              <a:rPr lang="en-US" smtClean="0"/>
              <a:t>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0352A-DABD-694E-A4AD-DFE3F93A2DE5}" type="slidenum">
              <a:rPr lang="en-US" smtClean="0"/>
              <a:t>‹#›</a:t>
            </a:fld>
            <a:endParaRPr lang="en-US"/>
          </a:p>
        </p:txBody>
      </p:sp>
    </p:spTree>
    <p:extLst>
      <p:ext uri="{BB962C8B-B14F-4D97-AF65-F5344CB8AC3E}">
        <p14:creationId xmlns:p14="http://schemas.microsoft.com/office/powerpoint/2010/main" val="1251123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180B1-76F0-7C41-890F-17CDDA95E217}" type="datetimeFigureOut">
              <a:rPr lang="en-US" smtClean="0"/>
              <a:t>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0352A-DABD-694E-A4AD-DFE3F93A2DE5}" type="slidenum">
              <a:rPr lang="en-US" smtClean="0"/>
              <a:t>‹#›</a:t>
            </a:fld>
            <a:endParaRPr lang="en-US"/>
          </a:p>
        </p:txBody>
      </p:sp>
    </p:spTree>
    <p:extLst>
      <p:ext uri="{BB962C8B-B14F-4D97-AF65-F5344CB8AC3E}">
        <p14:creationId xmlns:p14="http://schemas.microsoft.com/office/powerpoint/2010/main" val="228130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3180B1-76F0-7C41-890F-17CDDA95E217}" type="datetimeFigureOut">
              <a:rPr lang="en-US" smtClean="0"/>
              <a:t>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0352A-DABD-694E-A4AD-DFE3F93A2DE5}" type="slidenum">
              <a:rPr lang="en-US" smtClean="0"/>
              <a:t>‹#›</a:t>
            </a:fld>
            <a:endParaRPr lang="en-US"/>
          </a:p>
        </p:txBody>
      </p:sp>
    </p:spTree>
    <p:extLst>
      <p:ext uri="{BB962C8B-B14F-4D97-AF65-F5344CB8AC3E}">
        <p14:creationId xmlns:p14="http://schemas.microsoft.com/office/powerpoint/2010/main" val="2132210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3180B1-76F0-7C41-890F-17CDDA95E217}" type="datetimeFigureOut">
              <a:rPr lang="en-US" smtClean="0"/>
              <a:t>2/3/14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0352A-DABD-694E-A4AD-DFE3F93A2DE5}" type="slidenum">
              <a:rPr lang="en-US" smtClean="0"/>
              <a:t>‹#›</a:t>
            </a:fld>
            <a:endParaRPr lang="en-US"/>
          </a:p>
        </p:txBody>
      </p:sp>
    </p:spTree>
    <p:extLst>
      <p:ext uri="{BB962C8B-B14F-4D97-AF65-F5344CB8AC3E}">
        <p14:creationId xmlns:p14="http://schemas.microsoft.com/office/powerpoint/2010/main" val="1770851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3180B1-76F0-7C41-890F-17CDDA95E217}" type="datetimeFigureOut">
              <a:rPr lang="en-US" smtClean="0"/>
              <a:t>2/3/14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0352A-DABD-694E-A4AD-DFE3F93A2DE5}" type="slidenum">
              <a:rPr lang="en-US" smtClean="0"/>
              <a:t>‹#›</a:t>
            </a:fld>
            <a:endParaRPr lang="en-US"/>
          </a:p>
        </p:txBody>
      </p:sp>
    </p:spTree>
    <p:extLst>
      <p:ext uri="{BB962C8B-B14F-4D97-AF65-F5344CB8AC3E}">
        <p14:creationId xmlns:p14="http://schemas.microsoft.com/office/powerpoint/2010/main" val="425962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180B1-76F0-7C41-890F-17CDDA95E217}" type="datetimeFigureOut">
              <a:rPr lang="en-US" smtClean="0"/>
              <a:t>2/3/14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0352A-DABD-694E-A4AD-DFE3F93A2DE5}" type="slidenum">
              <a:rPr lang="en-US" smtClean="0"/>
              <a:t>‹#›</a:t>
            </a:fld>
            <a:endParaRPr lang="en-US"/>
          </a:p>
        </p:txBody>
      </p:sp>
    </p:spTree>
    <p:extLst>
      <p:ext uri="{BB962C8B-B14F-4D97-AF65-F5344CB8AC3E}">
        <p14:creationId xmlns:p14="http://schemas.microsoft.com/office/powerpoint/2010/main" val="2371463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180B1-76F0-7C41-890F-17CDDA95E217}" type="datetimeFigureOut">
              <a:rPr lang="en-US" smtClean="0"/>
              <a:t>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0352A-DABD-694E-A4AD-DFE3F93A2DE5}" type="slidenum">
              <a:rPr lang="en-US" smtClean="0"/>
              <a:t>‹#›</a:t>
            </a:fld>
            <a:endParaRPr lang="en-US"/>
          </a:p>
        </p:txBody>
      </p:sp>
    </p:spTree>
    <p:extLst>
      <p:ext uri="{BB962C8B-B14F-4D97-AF65-F5344CB8AC3E}">
        <p14:creationId xmlns:p14="http://schemas.microsoft.com/office/powerpoint/2010/main" val="548940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180B1-76F0-7C41-890F-17CDDA95E217}" type="datetimeFigureOut">
              <a:rPr lang="en-US" smtClean="0"/>
              <a:t>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0352A-DABD-694E-A4AD-DFE3F93A2DE5}" type="slidenum">
              <a:rPr lang="en-US" smtClean="0"/>
              <a:t>‹#›</a:t>
            </a:fld>
            <a:endParaRPr lang="en-US"/>
          </a:p>
        </p:txBody>
      </p:sp>
    </p:spTree>
    <p:extLst>
      <p:ext uri="{BB962C8B-B14F-4D97-AF65-F5344CB8AC3E}">
        <p14:creationId xmlns:p14="http://schemas.microsoft.com/office/powerpoint/2010/main" val="25736422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180B1-76F0-7C41-890F-17CDDA95E217}" type="datetimeFigureOut">
              <a:rPr lang="en-US" smtClean="0"/>
              <a:t>2/3/14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0352A-DABD-694E-A4AD-DFE3F93A2DE5}" type="slidenum">
              <a:rPr lang="en-US" smtClean="0"/>
              <a:t>‹#›</a:t>
            </a:fld>
            <a:endParaRPr lang="en-US"/>
          </a:p>
        </p:txBody>
      </p:sp>
    </p:spTree>
    <p:extLst>
      <p:ext uri="{BB962C8B-B14F-4D97-AF65-F5344CB8AC3E}">
        <p14:creationId xmlns:p14="http://schemas.microsoft.com/office/powerpoint/2010/main" val="773177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5.emf"/><Relationship Id="rId5" Type="http://schemas.openxmlformats.org/officeDocument/2006/relationships/oleObject" Target="../embeddings/oleObject3.bin"/><Relationship Id="rId6" Type="http://schemas.openxmlformats.org/officeDocument/2006/relationships/image" Target="../media/image6.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7.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8.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9.emf"/><Relationship Id="rId5" Type="http://schemas.openxmlformats.org/officeDocument/2006/relationships/oleObject" Target="../embeddings/oleObject7.bin"/><Relationship Id="rId6" Type="http://schemas.openxmlformats.org/officeDocument/2006/relationships/image" Target="../media/image10.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05495"/>
          </a:xfrm>
        </p:spPr>
        <p:txBody>
          <a:bodyPr>
            <a:normAutofit fontScale="90000"/>
          </a:bodyPr>
          <a:lstStyle/>
          <a:p>
            <a:r>
              <a:rPr lang="en-US" dirty="0" smtClean="0"/>
              <a:t>Honors </a:t>
            </a:r>
            <a:r>
              <a:rPr lang="en-US" dirty="0" err="1" smtClean="0"/>
              <a:t>Precalculus</a:t>
            </a:r>
            <a:r>
              <a:rPr lang="en-US" dirty="0" smtClean="0"/>
              <a:t>: Do Now</a:t>
            </a:r>
            <a:endParaRPr lang="en-US" dirty="0"/>
          </a:p>
        </p:txBody>
      </p:sp>
      <p:sp>
        <p:nvSpPr>
          <p:cNvPr id="3" name="Subtitle 2"/>
          <p:cNvSpPr>
            <a:spLocks noGrp="1"/>
          </p:cNvSpPr>
          <p:nvPr>
            <p:ph type="subTitle" idx="1"/>
          </p:nvPr>
        </p:nvSpPr>
        <p:spPr>
          <a:xfrm>
            <a:off x="0" y="705495"/>
            <a:ext cx="9144000" cy="5855609"/>
          </a:xfrm>
        </p:spPr>
        <p:txBody>
          <a:bodyPr>
            <a:normAutofit/>
          </a:bodyPr>
          <a:lstStyle/>
          <a:p>
            <a:r>
              <a:rPr lang="en-US" sz="2600" dirty="0" smtClean="0"/>
              <a:t>1.)   A radio telescope in the Very Large Array at </a:t>
            </a:r>
            <a:r>
              <a:rPr lang="en-US" sz="2600" dirty="0" err="1" smtClean="0"/>
              <a:t>Socoro</a:t>
            </a:r>
            <a:r>
              <a:rPr lang="en-US" sz="2600" dirty="0" smtClean="0"/>
              <a:t>, New Mexico has a shape of a parabolic dish (i.e. the cross section through the center of the dish is a parabola).  The dish is 12 </a:t>
            </a:r>
            <a:r>
              <a:rPr lang="en-US" sz="2600" dirty="0" err="1" smtClean="0"/>
              <a:t>ft</a:t>
            </a:r>
            <a:r>
              <a:rPr lang="en-US" sz="2600" dirty="0" smtClean="0"/>
              <a:t> deep at the center and the dish has a diameter of 82 feet.  How far from the vertex of the parabolic dish should the receiver be placed in order to “catch” all the radio waves that hit the dish? i.e. find the Focus (that is where the receiver needs to be placed).</a:t>
            </a:r>
          </a:p>
          <a:p>
            <a:endParaRPr lang="en-US" sz="2600" dirty="0"/>
          </a:p>
          <a:p>
            <a:endParaRPr lang="en-US" sz="2600" dirty="0" smtClean="0"/>
          </a:p>
          <a:p>
            <a:endParaRPr lang="en-US" sz="2600" dirty="0"/>
          </a:p>
          <a:p>
            <a:pPr algn="l"/>
            <a:r>
              <a:rPr lang="en-US" sz="2600" dirty="0" smtClean="0"/>
              <a:t>2.) FIND AN EQUATION FOR THE</a:t>
            </a:r>
          </a:p>
          <a:p>
            <a:pPr algn="l"/>
            <a:r>
              <a:rPr lang="en-US" sz="2600" dirty="0" smtClean="0"/>
              <a:t> PARABOLA WITH A VERTEX AT (0,0) </a:t>
            </a:r>
          </a:p>
          <a:p>
            <a:pPr algn="l"/>
            <a:r>
              <a:rPr lang="en-US" sz="2600" dirty="0" smtClean="0"/>
              <a:t>GIVEN THE DIRECTRIX Y = 7. Sketch it.</a:t>
            </a:r>
            <a:endParaRPr lang="en-US" sz="2600" dirty="0"/>
          </a:p>
        </p:txBody>
      </p:sp>
      <p:pic>
        <p:nvPicPr>
          <p:cNvPr id="4" name="Picture 3"/>
          <p:cNvPicPr>
            <a:picLocks noChangeAspect="1"/>
          </p:cNvPicPr>
          <p:nvPr/>
        </p:nvPicPr>
        <p:blipFill>
          <a:blip r:embed="rId2"/>
          <a:stretch>
            <a:fillRect/>
          </a:stretch>
        </p:blipFill>
        <p:spPr>
          <a:xfrm>
            <a:off x="5638800" y="4533900"/>
            <a:ext cx="3505200" cy="2324100"/>
          </a:xfrm>
          <a:prstGeom prst="rect">
            <a:avLst/>
          </a:prstGeom>
        </p:spPr>
      </p:pic>
    </p:spTree>
    <p:extLst>
      <p:ext uri="{BB962C8B-B14F-4D97-AF65-F5344CB8AC3E}">
        <p14:creationId xmlns:p14="http://schemas.microsoft.com/office/powerpoint/2010/main" val="225522788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1909"/>
          </a:xfrm>
        </p:spPr>
        <p:txBody>
          <a:bodyPr>
            <a:normAutofit fontScale="90000"/>
          </a:bodyPr>
          <a:lstStyle/>
          <a:p>
            <a:r>
              <a:rPr lang="en-US" dirty="0" smtClean="0"/>
              <a:t>Example 3:</a:t>
            </a:r>
            <a:endParaRPr lang="en-US" dirty="0"/>
          </a:p>
        </p:txBody>
      </p:sp>
      <p:sp>
        <p:nvSpPr>
          <p:cNvPr id="3" name="Content Placeholder 2"/>
          <p:cNvSpPr>
            <a:spLocks noGrp="1"/>
          </p:cNvSpPr>
          <p:nvPr>
            <p:ph idx="1"/>
          </p:nvPr>
        </p:nvSpPr>
        <p:spPr>
          <a:xfrm>
            <a:off x="457200" y="761910"/>
            <a:ext cx="8229600" cy="5364254"/>
          </a:xfrm>
        </p:spPr>
        <p:txBody>
          <a:bodyPr/>
          <a:lstStyle/>
          <a:p>
            <a:pPr marL="0" indent="0">
              <a:buNone/>
            </a:pPr>
            <a:r>
              <a:rPr lang="en-US" dirty="0"/>
              <a:t>Find the length of a tangent line segment from </a:t>
            </a:r>
            <a:r>
              <a:rPr lang="en-US" i="1" dirty="0"/>
              <a:t>(10, 5) </a:t>
            </a:r>
            <a:r>
              <a:rPr lang="en-US" dirty="0"/>
              <a:t>to the circle </a:t>
            </a:r>
            <a:r>
              <a:rPr lang="en-US" i="1" dirty="0" smtClean="0"/>
              <a:t>x</a:t>
            </a:r>
            <a:r>
              <a:rPr lang="en-US" i="1" baseline="30000" dirty="0" smtClean="0"/>
              <a:t>2</a:t>
            </a:r>
            <a:r>
              <a:rPr lang="en-US" i="1" dirty="0" smtClean="0"/>
              <a:t> </a:t>
            </a:r>
            <a:r>
              <a:rPr lang="en-US" i="1" dirty="0"/>
              <a:t>+ </a:t>
            </a:r>
            <a:r>
              <a:rPr lang="en-US" i="1" dirty="0" smtClean="0"/>
              <a:t>y</a:t>
            </a:r>
            <a:r>
              <a:rPr lang="en-US" i="1" baseline="30000" dirty="0" smtClean="0"/>
              <a:t>2</a:t>
            </a:r>
            <a:r>
              <a:rPr lang="en-US" i="1" dirty="0" smtClean="0"/>
              <a:t> </a:t>
            </a:r>
            <a:r>
              <a:rPr lang="en-US" i="1" dirty="0"/>
              <a:t>= 25</a:t>
            </a:r>
            <a:r>
              <a:rPr lang="en-US" dirty="0"/>
              <a:t>. </a:t>
            </a:r>
          </a:p>
          <a:p>
            <a:pPr marL="0" indent="0">
              <a:buNone/>
            </a:pPr>
            <a:endParaRPr lang="en-US" dirty="0"/>
          </a:p>
        </p:txBody>
      </p:sp>
    </p:spTree>
    <p:extLst>
      <p:ext uri="{BB962C8B-B14F-4D97-AF65-F5344CB8AC3E}">
        <p14:creationId xmlns:p14="http://schemas.microsoft.com/office/powerpoint/2010/main" val="90072085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59714"/>
          </a:xfrm>
        </p:spPr>
        <p:txBody>
          <a:bodyPr>
            <a:normAutofit fontScale="90000"/>
          </a:bodyPr>
          <a:lstStyle/>
          <a:p>
            <a:r>
              <a:rPr lang="en-US" dirty="0" smtClean="0"/>
              <a:t>Example 4: Write the Equation</a:t>
            </a:r>
            <a:endParaRPr lang="en-US" dirty="0"/>
          </a:p>
        </p:txBody>
      </p:sp>
      <p:sp>
        <p:nvSpPr>
          <p:cNvPr id="3" name="Content Placeholder 2"/>
          <p:cNvSpPr>
            <a:spLocks noGrp="1"/>
          </p:cNvSpPr>
          <p:nvPr>
            <p:ph idx="1"/>
          </p:nvPr>
        </p:nvSpPr>
        <p:spPr>
          <a:xfrm>
            <a:off x="102188" y="540172"/>
            <a:ext cx="8934150" cy="5585991"/>
          </a:xfrm>
        </p:spPr>
        <p:txBody>
          <a:bodyPr/>
          <a:lstStyle/>
          <a:p>
            <a:pPr marL="0" indent="0">
              <a:buNone/>
            </a:pPr>
            <a:r>
              <a:rPr lang="en-US" sz="2800" dirty="0" smtClean="0"/>
              <a:t>Write an equation of the circle described below</a:t>
            </a:r>
            <a:endParaRPr lang="en-US" sz="2800" dirty="0"/>
          </a:p>
          <a:p>
            <a:pPr marL="0" indent="0">
              <a:buNone/>
            </a:pPr>
            <a:r>
              <a:rPr lang="en-US" sz="2800" dirty="0" smtClean="0"/>
              <a:t>a.) The center is (2,3) and the circle passes through (5,6).</a:t>
            </a:r>
          </a:p>
          <a:p>
            <a:pPr marL="0" indent="0">
              <a:buNone/>
            </a:pPr>
            <a:endParaRPr lang="en-US" sz="2800" dirty="0"/>
          </a:p>
          <a:p>
            <a:pPr marL="0" indent="0">
              <a:buNone/>
            </a:pPr>
            <a:endParaRPr lang="en-US" sz="2800" dirty="0" smtClean="0"/>
          </a:p>
          <a:p>
            <a:pPr marL="0" indent="0">
              <a:buNone/>
            </a:pPr>
            <a:endParaRPr lang="en-US" sz="2800" dirty="0"/>
          </a:p>
          <a:p>
            <a:pPr marL="0" indent="0">
              <a:buNone/>
            </a:pPr>
            <a:endParaRPr lang="en-US" sz="2800" dirty="0" smtClean="0"/>
          </a:p>
          <a:p>
            <a:pPr marL="0" indent="0">
              <a:buNone/>
            </a:pPr>
            <a:r>
              <a:rPr lang="en-US" sz="2800" dirty="0" smtClean="0"/>
              <a:t>b.) </a:t>
            </a:r>
            <a:r>
              <a:rPr lang="en-US" sz="2800" dirty="0"/>
              <a:t>The center is </a:t>
            </a:r>
            <a:r>
              <a:rPr lang="en-US" sz="2800" dirty="0" smtClean="0"/>
              <a:t>(-3,1) </a:t>
            </a:r>
            <a:r>
              <a:rPr lang="en-US" sz="2800" dirty="0"/>
              <a:t>and the circle </a:t>
            </a:r>
            <a:r>
              <a:rPr lang="en-US" sz="2800" dirty="0" smtClean="0"/>
              <a:t>is tangent to the line x=4.</a:t>
            </a:r>
            <a:endParaRPr lang="en-US" sz="2800" dirty="0"/>
          </a:p>
          <a:p>
            <a:pPr marL="0" indent="0">
              <a:buNone/>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600468" y="4344412"/>
            <a:ext cx="2543532" cy="2513588"/>
          </a:xfrm>
          <a:prstGeom prst="rect">
            <a:avLst/>
          </a:prstGeom>
          <a:noFill/>
          <a:ln>
            <a:noFill/>
          </a:ln>
        </p:spPr>
      </p:pic>
    </p:spTree>
    <p:extLst>
      <p:ext uri="{BB962C8B-B14F-4D97-AF65-F5344CB8AC3E}">
        <p14:creationId xmlns:p14="http://schemas.microsoft.com/office/powerpoint/2010/main" val="12320731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59714"/>
          </a:xfrm>
        </p:spPr>
        <p:txBody>
          <a:bodyPr>
            <a:normAutofit fontScale="90000"/>
          </a:bodyPr>
          <a:lstStyle/>
          <a:p>
            <a:r>
              <a:rPr lang="en-US" dirty="0" smtClean="0"/>
              <a:t>Example 4: Write the Equation</a:t>
            </a:r>
            <a:endParaRPr lang="en-US" dirty="0"/>
          </a:p>
        </p:txBody>
      </p:sp>
      <p:sp>
        <p:nvSpPr>
          <p:cNvPr id="3" name="Content Placeholder 2"/>
          <p:cNvSpPr>
            <a:spLocks noGrp="1"/>
          </p:cNvSpPr>
          <p:nvPr>
            <p:ph idx="1"/>
          </p:nvPr>
        </p:nvSpPr>
        <p:spPr>
          <a:xfrm>
            <a:off x="102188" y="540172"/>
            <a:ext cx="8934150" cy="5585991"/>
          </a:xfrm>
        </p:spPr>
        <p:txBody>
          <a:bodyPr/>
          <a:lstStyle/>
          <a:p>
            <a:pPr marL="0" indent="0">
              <a:buNone/>
            </a:pPr>
            <a:r>
              <a:rPr lang="en-US" sz="2800" dirty="0" smtClean="0"/>
              <a:t>Write an equation of the circle described below</a:t>
            </a:r>
            <a:endParaRPr lang="en-US" sz="2800" dirty="0"/>
          </a:p>
          <a:p>
            <a:pPr marL="0" indent="0">
              <a:buNone/>
            </a:pPr>
            <a:r>
              <a:rPr lang="en-US" sz="2800" dirty="0"/>
              <a:t>c.) The circle is tangent to the </a:t>
            </a:r>
            <a:r>
              <a:rPr lang="en-US" sz="2800" dirty="0" smtClean="0"/>
              <a:t>x-</a:t>
            </a:r>
            <a:r>
              <a:rPr lang="en-US" sz="2800" dirty="0"/>
              <a:t>axis at </a:t>
            </a:r>
            <a:r>
              <a:rPr lang="en-US" sz="2800" dirty="0" smtClean="0"/>
              <a:t>(4,0) </a:t>
            </a:r>
            <a:r>
              <a:rPr lang="en-US" sz="2800" dirty="0"/>
              <a:t>and has </a:t>
            </a:r>
            <a:r>
              <a:rPr lang="en-US" sz="2800" dirty="0" smtClean="0"/>
              <a:t>y-</a:t>
            </a:r>
            <a:r>
              <a:rPr lang="en-US" sz="2800" dirty="0"/>
              <a:t>intercepts at -2 and -8.</a:t>
            </a:r>
          </a:p>
          <a:p>
            <a:pPr marL="0" indent="0">
              <a:buNone/>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922808" y="3096260"/>
            <a:ext cx="4113530" cy="3761740"/>
          </a:xfrm>
          <a:prstGeom prst="rect">
            <a:avLst/>
          </a:prstGeom>
          <a:noFill/>
          <a:ln>
            <a:noFill/>
          </a:ln>
        </p:spPr>
      </p:pic>
    </p:spTree>
    <p:extLst>
      <p:ext uri="{BB962C8B-B14F-4D97-AF65-F5344CB8AC3E}">
        <p14:creationId xmlns:p14="http://schemas.microsoft.com/office/powerpoint/2010/main" val="343530564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HW #3/4: Circles/Ellipses Problem Set</a:t>
            </a:r>
            <a:endParaRPr lang="en-US" dirty="0"/>
          </a:p>
        </p:txBody>
      </p:sp>
      <p:sp>
        <p:nvSpPr>
          <p:cNvPr id="3" name="Content Placeholder 2"/>
          <p:cNvSpPr>
            <a:spLocks noGrp="1"/>
          </p:cNvSpPr>
          <p:nvPr>
            <p:ph idx="1"/>
          </p:nvPr>
        </p:nvSpPr>
        <p:spPr/>
        <p:txBody>
          <a:bodyPr/>
          <a:lstStyle/>
          <a:p>
            <a:pPr marL="0" indent="0">
              <a:buNone/>
            </a:pPr>
            <a:r>
              <a:rPr lang="en-US" dirty="0" smtClean="0"/>
              <a:t>Start working on the problem set in pairs. We will be looking at ellipses tomorrow which are very similar to the equation for a </a:t>
            </a:r>
            <a:r>
              <a:rPr lang="en-US" dirty="0" smtClean="0"/>
              <a:t>circle (don’t start those until tomorrow).</a:t>
            </a:r>
            <a:endParaRPr lang="en-US" dirty="0" smtClean="0"/>
          </a:p>
          <a:p>
            <a:pPr marL="0" indent="0">
              <a:buNone/>
            </a:pPr>
            <a:endParaRPr lang="en-US" dirty="0"/>
          </a:p>
          <a:p>
            <a:pPr marL="0" indent="0">
              <a:buNone/>
            </a:pPr>
            <a:r>
              <a:rPr lang="en-US" dirty="0" smtClean="0"/>
              <a:t>This problem set will count as 2 </a:t>
            </a:r>
            <a:r>
              <a:rPr lang="en-US" dirty="0" err="1" smtClean="0"/>
              <a:t>homeworks</a:t>
            </a:r>
            <a:r>
              <a:rPr lang="en-US" dirty="0"/>
              <a:t> </a:t>
            </a:r>
            <a:endParaRPr lang="en-US" dirty="0" smtClean="0"/>
          </a:p>
          <a:p>
            <a:pPr marL="0" indent="0">
              <a:buNone/>
            </a:pPr>
            <a:r>
              <a:rPr lang="en-US" dirty="0" smtClean="0"/>
              <a:t>(20 points).</a:t>
            </a:r>
            <a:endParaRPr lang="en-US" dirty="0"/>
          </a:p>
        </p:txBody>
      </p:sp>
    </p:spTree>
    <p:extLst>
      <p:ext uri="{BB962C8B-B14F-4D97-AF65-F5344CB8AC3E}">
        <p14:creationId xmlns:p14="http://schemas.microsoft.com/office/powerpoint/2010/main" val="286599681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20306"/>
          </a:xfrm>
        </p:spPr>
        <p:txBody>
          <a:bodyPr/>
          <a:lstStyle/>
          <a:p>
            <a:r>
              <a:rPr lang="en-US" dirty="0" smtClean="0"/>
              <a:t>Honors </a:t>
            </a:r>
            <a:r>
              <a:rPr lang="en-US" dirty="0" err="1" smtClean="0"/>
              <a:t>Precalculus</a:t>
            </a:r>
            <a:r>
              <a:rPr lang="en-US" dirty="0" smtClean="0"/>
              <a:t>: Do Now</a:t>
            </a:r>
            <a:endParaRPr lang="en-US" dirty="0"/>
          </a:p>
        </p:txBody>
      </p:sp>
      <p:sp>
        <p:nvSpPr>
          <p:cNvPr id="3" name="Content Placeholder 2"/>
          <p:cNvSpPr>
            <a:spLocks noGrp="1"/>
          </p:cNvSpPr>
          <p:nvPr>
            <p:ph idx="1"/>
          </p:nvPr>
        </p:nvSpPr>
        <p:spPr>
          <a:xfrm>
            <a:off x="160581" y="820306"/>
            <a:ext cx="8983419" cy="5305857"/>
          </a:xfrm>
        </p:spPr>
        <p:txBody>
          <a:bodyPr/>
          <a:lstStyle/>
          <a:p>
            <a:pPr marL="0" indent="0">
              <a:buNone/>
            </a:pPr>
            <a:endParaRPr lang="en-US" dirty="0"/>
          </a:p>
        </p:txBody>
      </p:sp>
    </p:spTree>
    <p:extLst>
      <p:ext uri="{BB962C8B-B14F-4D97-AF65-F5344CB8AC3E}">
        <p14:creationId xmlns:p14="http://schemas.microsoft.com/office/powerpoint/2010/main" val="111652828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07121"/>
          </a:xfrm>
        </p:spPr>
        <p:txBody>
          <a:bodyPr/>
          <a:lstStyle/>
          <a:p>
            <a:r>
              <a:rPr lang="en-US" dirty="0" smtClean="0"/>
              <a:t>Ellipse</a:t>
            </a:r>
            <a:endParaRPr lang="en-US" dirty="0"/>
          </a:p>
        </p:txBody>
      </p:sp>
      <p:sp>
        <p:nvSpPr>
          <p:cNvPr id="3" name="Content Placeholder 2"/>
          <p:cNvSpPr>
            <a:spLocks noGrp="1"/>
          </p:cNvSpPr>
          <p:nvPr>
            <p:ph idx="1"/>
          </p:nvPr>
        </p:nvSpPr>
        <p:spPr>
          <a:xfrm>
            <a:off x="0" y="807122"/>
            <a:ext cx="9144000" cy="5319042"/>
          </a:xfrm>
        </p:spPr>
        <p:txBody>
          <a:bodyPr>
            <a:normAutofit/>
          </a:bodyPr>
          <a:lstStyle/>
          <a:p>
            <a:pPr marL="0" indent="0">
              <a:buNone/>
            </a:pPr>
            <a:r>
              <a:rPr lang="en-US" sz="2800" dirty="0" smtClean="0"/>
              <a:t>The set of all points in the plane the sum of whose distances from two fixed points F</a:t>
            </a:r>
            <a:r>
              <a:rPr lang="en-US" sz="2800" baseline="-25000" dirty="0" smtClean="0"/>
              <a:t>1</a:t>
            </a:r>
            <a:r>
              <a:rPr lang="en-US" sz="2800" dirty="0" smtClean="0"/>
              <a:t> and F</a:t>
            </a:r>
            <a:r>
              <a:rPr lang="en-US" sz="2800" baseline="-25000" dirty="0" smtClean="0"/>
              <a:t>2</a:t>
            </a:r>
            <a:r>
              <a:rPr lang="en-US" sz="2800" dirty="0" smtClean="0"/>
              <a:t> is a constant. These two points are the foci. The </a:t>
            </a:r>
            <a:r>
              <a:rPr lang="en-US" sz="2800" i="1" dirty="0" smtClean="0"/>
              <a:t>midpoint of F</a:t>
            </a:r>
            <a:r>
              <a:rPr lang="en-US" sz="2800" i="1" baseline="-25000" dirty="0" smtClean="0"/>
              <a:t>1</a:t>
            </a:r>
            <a:r>
              <a:rPr lang="en-US" sz="2800" i="1" dirty="0" smtClean="0"/>
              <a:t> and F</a:t>
            </a:r>
            <a:r>
              <a:rPr lang="en-US" sz="2800" i="1" baseline="-25000" dirty="0" smtClean="0"/>
              <a:t>2</a:t>
            </a:r>
            <a:r>
              <a:rPr lang="en-US" sz="2800" i="1" dirty="0" smtClean="0"/>
              <a:t> is the center.</a:t>
            </a:r>
            <a:endParaRPr lang="en-US" sz="2800" dirty="0"/>
          </a:p>
        </p:txBody>
      </p:sp>
    </p:spTree>
    <p:extLst>
      <p:ext uri="{BB962C8B-B14F-4D97-AF65-F5344CB8AC3E}">
        <p14:creationId xmlns:p14="http://schemas.microsoft.com/office/powerpoint/2010/main" val="20926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03512"/>
          </a:xfrm>
        </p:spPr>
        <p:txBody>
          <a:bodyPr>
            <a:normAutofit fontScale="90000"/>
          </a:bodyPr>
          <a:lstStyle/>
          <a:p>
            <a:r>
              <a:rPr lang="en-US" dirty="0" smtClean="0"/>
              <a:t>Equation of an Ellipse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408963003"/>
              </p:ext>
            </p:extLst>
          </p:nvPr>
        </p:nvGraphicFramePr>
        <p:xfrm>
          <a:off x="250672" y="1064879"/>
          <a:ext cx="2145708" cy="1248412"/>
        </p:xfrm>
        <a:graphic>
          <a:graphicData uri="http://schemas.openxmlformats.org/presentationml/2006/ole">
            <mc:AlternateContent xmlns:mc="http://schemas.openxmlformats.org/markup-compatibility/2006">
              <mc:Choice xmlns:v="urn:schemas-microsoft-com:vml" Requires="v">
                <p:oleObj spid="_x0000_s1128" name="Equation" r:id="rId3" imgW="698500" imgH="406400" progId="Equation.3">
                  <p:embed/>
                </p:oleObj>
              </mc:Choice>
              <mc:Fallback>
                <p:oleObj name="Equation" r:id="rId3" imgW="698500" imgH="406400" progId="Equation.3">
                  <p:embed/>
                  <p:pic>
                    <p:nvPicPr>
                      <p:cNvPr id="0" name=""/>
                      <p:cNvPicPr/>
                      <p:nvPr/>
                    </p:nvPicPr>
                    <p:blipFill>
                      <a:blip r:embed="rId4"/>
                      <a:stretch>
                        <a:fillRect/>
                      </a:stretch>
                    </p:blipFill>
                    <p:spPr>
                      <a:xfrm>
                        <a:off x="250672" y="1064879"/>
                        <a:ext cx="2145708" cy="1248412"/>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921453404"/>
              </p:ext>
            </p:extLst>
          </p:nvPr>
        </p:nvGraphicFramePr>
        <p:xfrm>
          <a:off x="6016612" y="939007"/>
          <a:ext cx="2184400" cy="1249362"/>
        </p:xfrm>
        <a:graphic>
          <a:graphicData uri="http://schemas.openxmlformats.org/presentationml/2006/ole">
            <mc:AlternateContent xmlns:mc="http://schemas.openxmlformats.org/markup-compatibility/2006">
              <mc:Choice xmlns:v="urn:schemas-microsoft-com:vml" Requires="v">
                <p:oleObj spid="_x0000_s1129" name="Equation" r:id="rId5" imgW="711200" imgH="406400" progId="Equation.3">
                  <p:embed/>
                </p:oleObj>
              </mc:Choice>
              <mc:Fallback>
                <p:oleObj name="Equation" r:id="rId5" imgW="711200" imgH="406400" progId="Equation.3">
                  <p:embed/>
                  <p:pic>
                    <p:nvPicPr>
                      <p:cNvPr id="0" name=""/>
                      <p:cNvPicPr/>
                      <p:nvPr/>
                    </p:nvPicPr>
                    <p:blipFill>
                      <a:blip r:embed="rId6"/>
                      <a:stretch>
                        <a:fillRect/>
                      </a:stretch>
                    </p:blipFill>
                    <p:spPr>
                      <a:xfrm>
                        <a:off x="6016612" y="939007"/>
                        <a:ext cx="2184400" cy="1249362"/>
                      </a:xfrm>
                      <a:prstGeom prst="rect">
                        <a:avLst/>
                      </a:prstGeom>
                    </p:spPr>
                  </p:pic>
                </p:oleObj>
              </mc:Fallback>
            </mc:AlternateContent>
          </a:graphicData>
        </a:graphic>
      </p:graphicFrame>
      <p:sp>
        <p:nvSpPr>
          <p:cNvPr id="6" name="TextBox 5"/>
          <p:cNvSpPr txBox="1"/>
          <p:nvPr/>
        </p:nvSpPr>
        <p:spPr>
          <a:xfrm>
            <a:off x="250672" y="695547"/>
            <a:ext cx="1800493" cy="369332"/>
          </a:xfrm>
          <a:prstGeom prst="rect">
            <a:avLst/>
          </a:prstGeom>
          <a:noFill/>
        </p:spPr>
        <p:txBody>
          <a:bodyPr wrap="none" rtlCol="0">
            <a:spAutoFit/>
          </a:bodyPr>
          <a:lstStyle/>
          <a:p>
            <a:r>
              <a:rPr lang="en-US" dirty="0" smtClean="0"/>
              <a:t>Foci on the x-axis</a:t>
            </a:r>
            <a:endParaRPr lang="en-US" dirty="0"/>
          </a:p>
        </p:txBody>
      </p:sp>
      <p:sp>
        <p:nvSpPr>
          <p:cNvPr id="7" name="TextBox 6"/>
          <p:cNvSpPr txBox="1"/>
          <p:nvPr/>
        </p:nvSpPr>
        <p:spPr>
          <a:xfrm>
            <a:off x="6016612" y="687582"/>
            <a:ext cx="1805001" cy="369332"/>
          </a:xfrm>
          <a:prstGeom prst="rect">
            <a:avLst/>
          </a:prstGeom>
          <a:noFill/>
        </p:spPr>
        <p:txBody>
          <a:bodyPr wrap="none" rtlCol="0">
            <a:spAutoFit/>
          </a:bodyPr>
          <a:lstStyle/>
          <a:p>
            <a:r>
              <a:rPr lang="en-US" dirty="0" smtClean="0"/>
              <a:t>Foci on the y-axis</a:t>
            </a:r>
            <a:endParaRPr lang="en-US" dirty="0"/>
          </a:p>
        </p:txBody>
      </p:sp>
      <p:sp>
        <p:nvSpPr>
          <p:cNvPr id="3" name="TextBox 2"/>
          <p:cNvSpPr txBox="1"/>
          <p:nvPr/>
        </p:nvSpPr>
        <p:spPr>
          <a:xfrm>
            <a:off x="0" y="2864284"/>
            <a:ext cx="4377408" cy="1477328"/>
          </a:xfrm>
          <a:prstGeom prst="rect">
            <a:avLst/>
          </a:prstGeom>
          <a:noFill/>
        </p:spPr>
        <p:txBody>
          <a:bodyPr wrap="none" rtlCol="0">
            <a:spAutoFit/>
          </a:bodyPr>
          <a:lstStyle/>
          <a:p>
            <a:r>
              <a:rPr lang="en-US" dirty="0" smtClean="0"/>
              <a:t>Vertices (a, 0) and (-a, 0)</a:t>
            </a:r>
          </a:p>
          <a:p>
            <a:r>
              <a:rPr lang="en-US" dirty="0" smtClean="0"/>
              <a:t>Foci (c, 0) and (-c, 0): c</a:t>
            </a:r>
            <a:r>
              <a:rPr lang="en-US" baseline="30000" dirty="0" smtClean="0"/>
              <a:t>2</a:t>
            </a:r>
            <a:r>
              <a:rPr lang="en-US" dirty="0" smtClean="0"/>
              <a:t> = a</a:t>
            </a:r>
            <a:r>
              <a:rPr lang="en-US" baseline="30000" dirty="0" smtClean="0"/>
              <a:t>2</a:t>
            </a:r>
            <a:r>
              <a:rPr lang="en-US" dirty="0" smtClean="0"/>
              <a:t> – b</a:t>
            </a:r>
            <a:r>
              <a:rPr lang="en-US" baseline="30000" dirty="0" smtClean="0"/>
              <a:t>2</a:t>
            </a:r>
          </a:p>
          <a:p>
            <a:r>
              <a:rPr lang="en-US" dirty="0" smtClean="0"/>
              <a:t>Length of major axis: Horizontal: length = 2a</a:t>
            </a:r>
          </a:p>
          <a:p>
            <a:r>
              <a:rPr lang="en-US" dirty="0" smtClean="0"/>
              <a:t>Length </a:t>
            </a:r>
            <a:r>
              <a:rPr lang="en-US" dirty="0"/>
              <a:t>of </a:t>
            </a:r>
            <a:r>
              <a:rPr lang="en-US" dirty="0" smtClean="0"/>
              <a:t>minor </a:t>
            </a:r>
            <a:r>
              <a:rPr lang="en-US" dirty="0"/>
              <a:t>axis: </a:t>
            </a:r>
            <a:r>
              <a:rPr lang="en-US" dirty="0" smtClean="0"/>
              <a:t>vertical: </a:t>
            </a:r>
            <a:r>
              <a:rPr lang="en-US" dirty="0"/>
              <a:t>length = </a:t>
            </a:r>
            <a:r>
              <a:rPr lang="en-US" dirty="0" smtClean="0"/>
              <a:t>2b</a:t>
            </a:r>
            <a:endParaRPr lang="en-US" dirty="0"/>
          </a:p>
          <a:p>
            <a:endParaRPr lang="en-US" dirty="0"/>
          </a:p>
        </p:txBody>
      </p:sp>
      <p:sp>
        <p:nvSpPr>
          <p:cNvPr id="8" name="TextBox 7"/>
          <p:cNvSpPr txBox="1"/>
          <p:nvPr/>
        </p:nvSpPr>
        <p:spPr>
          <a:xfrm>
            <a:off x="457200" y="2443718"/>
            <a:ext cx="763438" cy="369332"/>
          </a:xfrm>
          <a:prstGeom prst="rect">
            <a:avLst/>
          </a:prstGeom>
          <a:noFill/>
        </p:spPr>
        <p:txBody>
          <a:bodyPr wrap="none" rtlCol="0">
            <a:spAutoFit/>
          </a:bodyPr>
          <a:lstStyle/>
          <a:p>
            <a:r>
              <a:rPr lang="en-US" dirty="0"/>
              <a:t>a</a:t>
            </a:r>
            <a:r>
              <a:rPr lang="en-US" dirty="0" smtClean="0"/>
              <a:t>&gt;b&gt;0</a:t>
            </a:r>
            <a:endParaRPr lang="en-US" dirty="0"/>
          </a:p>
        </p:txBody>
      </p:sp>
      <p:sp>
        <p:nvSpPr>
          <p:cNvPr id="9" name="Rectangle 8"/>
          <p:cNvSpPr/>
          <p:nvPr/>
        </p:nvSpPr>
        <p:spPr>
          <a:xfrm>
            <a:off x="4749917" y="2864284"/>
            <a:ext cx="4394083" cy="1477328"/>
          </a:xfrm>
          <a:prstGeom prst="rect">
            <a:avLst/>
          </a:prstGeom>
        </p:spPr>
        <p:txBody>
          <a:bodyPr wrap="square">
            <a:spAutoFit/>
          </a:bodyPr>
          <a:lstStyle/>
          <a:p>
            <a:r>
              <a:rPr lang="en-US" dirty="0"/>
              <a:t>Vertices </a:t>
            </a:r>
            <a:r>
              <a:rPr lang="en-US" dirty="0" smtClean="0"/>
              <a:t>(0, a) </a:t>
            </a:r>
            <a:r>
              <a:rPr lang="en-US" dirty="0"/>
              <a:t>and </a:t>
            </a:r>
            <a:r>
              <a:rPr lang="en-US" dirty="0" smtClean="0"/>
              <a:t>(</a:t>
            </a:r>
            <a:r>
              <a:rPr lang="en-US" dirty="0"/>
              <a:t>0</a:t>
            </a:r>
            <a:r>
              <a:rPr lang="en-US" dirty="0" smtClean="0"/>
              <a:t>, -a)</a:t>
            </a:r>
            <a:endParaRPr lang="en-US" dirty="0"/>
          </a:p>
          <a:p>
            <a:r>
              <a:rPr lang="en-US" dirty="0"/>
              <a:t>Foci </a:t>
            </a:r>
            <a:r>
              <a:rPr lang="en-US" dirty="0" smtClean="0"/>
              <a:t>(0, c) </a:t>
            </a:r>
            <a:r>
              <a:rPr lang="en-US" dirty="0"/>
              <a:t>and </a:t>
            </a:r>
            <a:r>
              <a:rPr lang="en-US" dirty="0" smtClean="0"/>
              <a:t>(</a:t>
            </a:r>
            <a:r>
              <a:rPr lang="en-US" dirty="0"/>
              <a:t>0</a:t>
            </a:r>
            <a:r>
              <a:rPr lang="en-US" dirty="0" smtClean="0"/>
              <a:t>, -c)</a:t>
            </a:r>
            <a:r>
              <a:rPr lang="en-US" dirty="0"/>
              <a:t>: c</a:t>
            </a:r>
            <a:r>
              <a:rPr lang="en-US" baseline="30000" dirty="0"/>
              <a:t>2</a:t>
            </a:r>
            <a:r>
              <a:rPr lang="en-US" dirty="0"/>
              <a:t> = a</a:t>
            </a:r>
            <a:r>
              <a:rPr lang="en-US" baseline="30000" dirty="0"/>
              <a:t>2</a:t>
            </a:r>
            <a:r>
              <a:rPr lang="en-US" dirty="0"/>
              <a:t> – b</a:t>
            </a:r>
            <a:r>
              <a:rPr lang="en-US" baseline="30000" dirty="0"/>
              <a:t>2</a:t>
            </a:r>
            <a:r>
              <a:rPr lang="en-US" dirty="0"/>
              <a:t> </a:t>
            </a:r>
            <a:endParaRPr lang="en-US" dirty="0" smtClean="0"/>
          </a:p>
          <a:p>
            <a:r>
              <a:rPr lang="en-US" dirty="0"/>
              <a:t>Length of major axis: </a:t>
            </a:r>
            <a:r>
              <a:rPr lang="en-US" dirty="0" smtClean="0"/>
              <a:t>vertical: </a:t>
            </a:r>
            <a:r>
              <a:rPr lang="en-US" dirty="0"/>
              <a:t>length = 2a</a:t>
            </a:r>
          </a:p>
          <a:p>
            <a:r>
              <a:rPr lang="en-US" dirty="0"/>
              <a:t>Length of minor axis: </a:t>
            </a:r>
            <a:r>
              <a:rPr lang="en-US" dirty="0" smtClean="0"/>
              <a:t>horizontal: </a:t>
            </a:r>
            <a:r>
              <a:rPr lang="en-US" dirty="0"/>
              <a:t>length = 2b</a:t>
            </a:r>
          </a:p>
          <a:p>
            <a:endParaRPr lang="en-US" dirty="0"/>
          </a:p>
        </p:txBody>
      </p:sp>
      <p:sp>
        <p:nvSpPr>
          <p:cNvPr id="10" name="TextBox 9"/>
          <p:cNvSpPr txBox="1"/>
          <p:nvPr/>
        </p:nvSpPr>
        <p:spPr>
          <a:xfrm>
            <a:off x="6016612" y="2377349"/>
            <a:ext cx="763438" cy="369332"/>
          </a:xfrm>
          <a:prstGeom prst="rect">
            <a:avLst/>
          </a:prstGeom>
          <a:noFill/>
        </p:spPr>
        <p:txBody>
          <a:bodyPr wrap="none" rtlCol="0">
            <a:spAutoFit/>
          </a:bodyPr>
          <a:lstStyle/>
          <a:p>
            <a:r>
              <a:rPr lang="en-US" dirty="0"/>
              <a:t>a</a:t>
            </a:r>
            <a:r>
              <a:rPr lang="en-US" dirty="0" smtClean="0"/>
              <a:t>&gt;b&gt;0</a:t>
            </a:r>
            <a:endParaRPr lang="en-US" dirty="0"/>
          </a:p>
        </p:txBody>
      </p:sp>
    </p:spTree>
    <p:extLst>
      <p:ext uri="{BB962C8B-B14F-4D97-AF65-F5344CB8AC3E}">
        <p14:creationId xmlns:p14="http://schemas.microsoft.com/office/powerpoint/2010/main" val="2675476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546"/>
            <a:ext cx="8229600" cy="688913"/>
          </a:xfrm>
        </p:spPr>
        <p:txBody>
          <a:bodyPr>
            <a:normAutofit fontScale="90000"/>
          </a:bodyPr>
          <a:lstStyle/>
          <a:p>
            <a:r>
              <a:rPr lang="en-US" dirty="0" smtClean="0"/>
              <a:t>Example 1: Sketching an Ellipse</a:t>
            </a:r>
            <a:endParaRPr lang="en-US" dirty="0"/>
          </a:p>
        </p:txBody>
      </p:sp>
      <p:sp>
        <p:nvSpPr>
          <p:cNvPr id="3" name="Content Placeholder 2"/>
          <p:cNvSpPr>
            <a:spLocks noGrp="1"/>
          </p:cNvSpPr>
          <p:nvPr>
            <p:ph idx="1"/>
          </p:nvPr>
        </p:nvSpPr>
        <p:spPr>
          <a:xfrm>
            <a:off x="0" y="642368"/>
            <a:ext cx="8686800" cy="5483796"/>
          </a:xfrm>
        </p:spPr>
        <p:txBody>
          <a:bodyPr/>
          <a:lstStyle/>
          <a:p>
            <a:pPr marL="0" indent="0">
              <a:buNone/>
            </a:pPr>
            <a:r>
              <a:rPr lang="en-US" i="1" dirty="0" smtClean="0"/>
              <a:t>An ellipse has the equation:</a:t>
            </a:r>
            <a:endParaRPr lang="en-US" i="1" dirty="0"/>
          </a:p>
        </p:txBody>
      </p:sp>
      <p:graphicFrame>
        <p:nvGraphicFramePr>
          <p:cNvPr id="4" name="Object 3"/>
          <p:cNvGraphicFramePr>
            <a:graphicFrameLocks noChangeAspect="1"/>
          </p:cNvGraphicFramePr>
          <p:nvPr>
            <p:extLst>
              <p:ext uri="{D42A27DB-BD31-4B8C-83A1-F6EECF244321}">
                <p14:modId xmlns:p14="http://schemas.microsoft.com/office/powerpoint/2010/main" val="494788323"/>
              </p:ext>
            </p:extLst>
          </p:nvPr>
        </p:nvGraphicFramePr>
        <p:xfrm>
          <a:off x="659425" y="1222723"/>
          <a:ext cx="2145708" cy="1248412"/>
        </p:xfrm>
        <a:graphic>
          <a:graphicData uri="http://schemas.openxmlformats.org/presentationml/2006/ole">
            <mc:AlternateContent xmlns:mc="http://schemas.openxmlformats.org/markup-compatibility/2006">
              <mc:Choice xmlns:v="urn:schemas-microsoft-com:vml" Requires="v">
                <p:oleObj spid="_x0000_s2100" name="Equation" r:id="rId3" imgW="698500" imgH="406400" progId="Equation.3">
                  <p:embed/>
                </p:oleObj>
              </mc:Choice>
              <mc:Fallback>
                <p:oleObj name="Equation" r:id="rId3" imgW="698500" imgH="406400" progId="Equation.3">
                  <p:embed/>
                  <p:pic>
                    <p:nvPicPr>
                      <p:cNvPr id="0" name=""/>
                      <p:cNvPicPr/>
                      <p:nvPr/>
                    </p:nvPicPr>
                    <p:blipFill>
                      <a:blip r:embed="rId4"/>
                      <a:stretch>
                        <a:fillRect/>
                      </a:stretch>
                    </p:blipFill>
                    <p:spPr>
                      <a:xfrm>
                        <a:off x="659425" y="1222723"/>
                        <a:ext cx="2145708" cy="1248412"/>
                      </a:xfrm>
                      <a:prstGeom prst="rect">
                        <a:avLst/>
                      </a:prstGeom>
                    </p:spPr>
                  </p:pic>
                </p:oleObj>
              </mc:Fallback>
            </mc:AlternateContent>
          </a:graphicData>
        </a:graphic>
      </p:graphicFrame>
      <p:sp>
        <p:nvSpPr>
          <p:cNvPr id="5" name="TextBox 4"/>
          <p:cNvSpPr txBox="1"/>
          <p:nvPr/>
        </p:nvSpPr>
        <p:spPr>
          <a:xfrm>
            <a:off x="321162" y="2978248"/>
            <a:ext cx="8766267" cy="369332"/>
          </a:xfrm>
          <a:prstGeom prst="rect">
            <a:avLst/>
          </a:prstGeom>
          <a:noFill/>
        </p:spPr>
        <p:txBody>
          <a:bodyPr wrap="none" rtlCol="0">
            <a:spAutoFit/>
          </a:bodyPr>
          <a:lstStyle/>
          <a:p>
            <a:r>
              <a:rPr lang="en-US" dirty="0" smtClean="0"/>
              <a:t>a.) Find the foci, vertices, and the lengths of the major and minor axis, and sketch the graph.</a:t>
            </a:r>
            <a:endParaRPr lang="en-US" dirty="0"/>
          </a:p>
        </p:txBody>
      </p:sp>
    </p:spTree>
    <p:extLst>
      <p:ext uri="{BB962C8B-B14F-4D97-AF65-F5344CB8AC3E}">
        <p14:creationId xmlns:p14="http://schemas.microsoft.com/office/powerpoint/2010/main" val="1221145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5707"/>
          </a:xfrm>
        </p:spPr>
        <p:txBody>
          <a:bodyPr>
            <a:normAutofit fontScale="90000"/>
          </a:bodyPr>
          <a:lstStyle/>
          <a:p>
            <a:r>
              <a:rPr lang="en-US" dirty="0" smtClean="0"/>
              <a:t>Example 2: Finding the Foci of an Ellipse</a:t>
            </a:r>
            <a:endParaRPr lang="en-US" dirty="0"/>
          </a:p>
        </p:txBody>
      </p:sp>
      <p:sp>
        <p:nvSpPr>
          <p:cNvPr id="3" name="Content Placeholder 2"/>
          <p:cNvSpPr>
            <a:spLocks noGrp="1"/>
          </p:cNvSpPr>
          <p:nvPr>
            <p:ph idx="1"/>
          </p:nvPr>
        </p:nvSpPr>
        <p:spPr>
          <a:xfrm>
            <a:off x="0" y="805708"/>
            <a:ext cx="9144000" cy="5320456"/>
          </a:xfrm>
        </p:spPr>
        <p:txBody>
          <a:bodyPr/>
          <a:lstStyle/>
          <a:p>
            <a:pPr marL="0" indent="0">
              <a:buNone/>
            </a:pPr>
            <a:r>
              <a:rPr lang="en-US" dirty="0" smtClean="0"/>
              <a:t>Find the foci of the ellipse 16x</a:t>
            </a:r>
            <a:r>
              <a:rPr lang="en-US" baseline="30000" dirty="0" smtClean="0"/>
              <a:t>2</a:t>
            </a:r>
            <a:r>
              <a:rPr lang="en-US" dirty="0" smtClean="0"/>
              <a:t> + 9y</a:t>
            </a:r>
            <a:r>
              <a:rPr lang="en-US" baseline="30000" dirty="0" smtClean="0"/>
              <a:t>2</a:t>
            </a:r>
            <a:r>
              <a:rPr lang="en-US" dirty="0" smtClean="0"/>
              <a:t> = 144 and sketch it’s graph.</a:t>
            </a:r>
            <a:endParaRPr lang="en-US" dirty="0"/>
          </a:p>
        </p:txBody>
      </p:sp>
    </p:spTree>
    <p:extLst>
      <p:ext uri="{BB962C8B-B14F-4D97-AF65-F5344CB8AC3E}">
        <p14:creationId xmlns:p14="http://schemas.microsoft.com/office/powerpoint/2010/main" val="75822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05707"/>
          </a:xfrm>
        </p:spPr>
        <p:txBody>
          <a:bodyPr>
            <a:normAutofit/>
          </a:bodyPr>
          <a:lstStyle/>
          <a:p>
            <a:r>
              <a:rPr lang="en-US" sz="3600" b="1" u="sng" dirty="0" smtClean="0"/>
              <a:t>Example 3: Finding the equation of an Ellipse</a:t>
            </a:r>
            <a:endParaRPr lang="en-US" sz="3600" b="1" u="sng" dirty="0"/>
          </a:p>
        </p:txBody>
      </p:sp>
      <p:sp>
        <p:nvSpPr>
          <p:cNvPr id="3" name="Content Placeholder 2"/>
          <p:cNvSpPr>
            <a:spLocks noGrp="1"/>
          </p:cNvSpPr>
          <p:nvPr>
            <p:ph idx="1"/>
          </p:nvPr>
        </p:nvSpPr>
        <p:spPr>
          <a:xfrm>
            <a:off x="0" y="805708"/>
            <a:ext cx="9144000" cy="5320456"/>
          </a:xfrm>
        </p:spPr>
        <p:txBody>
          <a:bodyPr/>
          <a:lstStyle/>
          <a:p>
            <a:pPr marL="0" indent="0">
              <a:buNone/>
            </a:pPr>
            <a:r>
              <a:rPr lang="en-US" dirty="0" smtClean="0"/>
              <a:t>The vertices of an ellipse are (4, 0) and (-4, 0) and the foci are (2, 0) and (-2, 0). Find its equations and sketch the graph.</a:t>
            </a:r>
            <a:endParaRPr lang="en-US" dirty="0"/>
          </a:p>
        </p:txBody>
      </p:sp>
    </p:spTree>
    <p:extLst>
      <p:ext uri="{BB962C8B-B14F-4D97-AF65-F5344CB8AC3E}">
        <p14:creationId xmlns:p14="http://schemas.microsoft.com/office/powerpoint/2010/main" val="859891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75"/>
            <a:ext cx="8229600" cy="455325"/>
          </a:xfrm>
        </p:spPr>
        <p:txBody>
          <a:bodyPr>
            <a:normAutofit fontScale="90000"/>
          </a:bodyPr>
          <a:lstStyle/>
          <a:p>
            <a:r>
              <a:rPr lang="en-US" dirty="0" smtClean="0"/>
              <a:t>Quote/Video </a:t>
            </a:r>
            <a:r>
              <a:rPr lang="en-US" dirty="0" smtClean="0"/>
              <a:t>of the Day!</a:t>
            </a:r>
            <a:endParaRPr lang="en-US" dirty="0"/>
          </a:p>
        </p:txBody>
      </p:sp>
      <p:sp>
        <p:nvSpPr>
          <p:cNvPr id="3" name="Content Placeholder 2"/>
          <p:cNvSpPr>
            <a:spLocks noGrp="1"/>
          </p:cNvSpPr>
          <p:nvPr>
            <p:ph idx="1"/>
          </p:nvPr>
        </p:nvSpPr>
        <p:spPr>
          <a:xfrm>
            <a:off x="457200" y="700764"/>
            <a:ext cx="8229600" cy="5425399"/>
          </a:xfrm>
        </p:spPr>
        <p:txBody>
          <a:bodyPr/>
          <a:lstStyle/>
          <a:p>
            <a:pPr marL="0" indent="0">
              <a:buNone/>
            </a:pPr>
            <a:r>
              <a:rPr lang="en-US" dirty="0" smtClean="0"/>
              <a:t>Archimedes (287-212BC)</a:t>
            </a:r>
          </a:p>
          <a:p>
            <a:pPr marL="0" indent="0">
              <a:buNone/>
            </a:pPr>
            <a:r>
              <a:rPr lang="en-US" dirty="0" smtClean="0"/>
              <a:t>“Give me a place to stand and a fulcrum for my lever, and I can lift the earth.”</a:t>
            </a:r>
          </a:p>
          <a:p>
            <a:pPr marL="0" indent="0">
              <a:buNone/>
            </a:pPr>
            <a:endParaRPr lang="en-US" dirty="0"/>
          </a:p>
          <a:p>
            <a:pPr marL="0" indent="0">
              <a:buNone/>
            </a:pPr>
            <a:r>
              <a:rPr lang="en-US" dirty="0" smtClean="0"/>
              <a:t>Credited for the formulas for the volume and surface area of a sphere!</a:t>
            </a:r>
            <a:endParaRPr lang="en-US" dirty="0"/>
          </a:p>
        </p:txBody>
      </p:sp>
      <p:pic>
        <p:nvPicPr>
          <p:cNvPr id="4" name="Picture 3"/>
          <p:cNvPicPr>
            <a:picLocks noChangeAspect="1"/>
          </p:cNvPicPr>
          <p:nvPr/>
        </p:nvPicPr>
        <p:blipFill>
          <a:blip r:embed="rId2"/>
          <a:stretch>
            <a:fillRect/>
          </a:stretch>
        </p:blipFill>
        <p:spPr>
          <a:xfrm>
            <a:off x="5512717" y="4483141"/>
            <a:ext cx="3631283" cy="2374859"/>
          </a:xfrm>
          <a:prstGeom prst="rect">
            <a:avLst/>
          </a:prstGeom>
        </p:spPr>
      </p:pic>
    </p:spTree>
    <p:extLst>
      <p:ext uri="{BB962C8B-B14F-4D97-AF65-F5344CB8AC3E}">
        <p14:creationId xmlns:p14="http://schemas.microsoft.com/office/powerpoint/2010/main" val="361127856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1317"/>
          </a:xfrm>
        </p:spPr>
        <p:txBody>
          <a:bodyPr>
            <a:normAutofit fontScale="90000"/>
          </a:bodyPr>
          <a:lstStyle/>
          <a:p>
            <a:r>
              <a:rPr lang="en-US" dirty="0" smtClean="0"/>
              <a:t>Example 4: Shifted Ellipses</a:t>
            </a:r>
            <a:endParaRPr lang="en-US" dirty="0"/>
          </a:p>
        </p:txBody>
      </p:sp>
      <p:sp>
        <p:nvSpPr>
          <p:cNvPr id="3" name="Content Placeholder 2"/>
          <p:cNvSpPr>
            <a:spLocks noGrp="1"/>
          </p:cNvSpPr>
          <p:nvPr>
            <p:ph idx="1"/>
          </p:nvPr>
        </p:nvSpPr>
        <p:spPr>
          <a:xfrm>
            <a:off x="102188" y="601318"/>
            <a:ext cx="8584612" cy="5524846"/>
          </a:xfrm>
        </p:spPr>
        <p:txBody>
          <a:bodyPr/>
          <a:lstStyle/>
          <a:p>
            <a:pPr marL="0" indent="0">
              <a:buNone/>
            </a:pPr>
            <a:r>
              <a:rPr lang="en-US" dirty="0" smtClean="0"/>
              <a:t>Sketch the graph of the ellipse: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232990102"/>
              </p:ext>
            </p:extLst>
          </p:nvPr>
        </p:nvGraphicFramePr>
        <p:xfrm>
          <a:off x="5485485" y="694972"/>
          <a:ext cx="3201315" cy="1004334"/>
        </p:xfrm>
        <a:graphic>
          <a:graphicData uri="http://schemas.openxmlformats.org/presentationml/2006/ole">
            <mc:AlternateContent xmlns:mc="http://schemas.openxmlformats.org/markup-compatibility/2006">
              <mc:Choice xmlns:v="urn:schemas-microsoft-com:vml" Requires="v">
                <p:oleObj spid="_x0000_s7191" name="Equation" r:id="rId3" imgW="1295400" imgH="406400" progId="Equation.3">
                  <p:embed/>
                </p:oleObj>
              </mc:Choice>
              <mc:Fallback>
                <p:oleObj name="Equation" r:id="rId3" imgW="1295400" imgH="406400" progId="Equation.3">
                  <p:embed/>
                  <p:pic>
                    <p:nvPicPr>
                      <p:cNvPr id="0" name=""/>
                      <p:cNvPicPr/>
                      <p:nvPr/>
                    </p:nvPicPr>
                    <p:blipFill>
                      <a:blip r:embed="rId4"/>
                      <a:stretch>
                        <a:fillRect/>
                      </a:stretch>
                    </p:blipFill>
                    <p:spPr>
                      <a:xfrm>
                        <a:off x="5485485" y="694972"/>
                        <a:ext cx="3201315" cy="1004334"/>
                      </a:xfrm>
                      <a:prstGeom prst="rect">
                        <a:avLst/>
                      </a:prstGeom>
                    </p:spPr>
                  </p:pic>
                </p:oleObj>
              </mc:Fallback>
            </mc:AlternateContent>
          </a:graphicData>
        </a:graphic>
      </p:graphicFrame>
    </p:spTree>
    <p:extLst>
      <p:ext uri="{BB962C8B-B14F-4D97-AF65-F5344CB8AC3E}">
        <p14:creationId xmlns:p14="http://schemas.microsoft.com/office/powerpoint/2010/main" val="3252465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1"/>
            <a:ext cx="8229600" cy="645115"/>
          </a:xfrm>
        </p:spPr>
        <p:txBody>
          <a:bodyPr>
            <a:normAutofit fontScale="90000"/>
          </a:bodyPr>
          <a:lstStyle/>
          <a:p>
            <a:r>
              <a:rPr lang="en-US" dirty="0" smtClean="0"/>
              <a:t>Eccentricity of an Ellipse</a:t>
            </a:r>
            <a:endParaRPr lang="en-US" dirty="0"/>
          </a:p>
        </p:txBody>
      </p:sp>
      <p:sp>
        <p:nvSpPr>
          <p:cNvPr id="3" name="Content Placeholder 2"/>
          <p:cNvSpPr>
            <a:spLocks noGrp="1"/>
          </p:cNvSpPr>
          <p:nvPr>
            <p:ph idx="1"/>
          </p:nvPr>
        </p:nvSpPr>
        <p:spPr>
          <a:xfrm>
            <a:off x="0" y="656966"/>
            <a:ext cx="9144000" cy="5898099"/>
          </a:xfrm>
        </p:spPr>
        <p:txBody>
          <a:bodyPr/>
          <a:lstStyle/>
          <a:p>
            <a:pPr marL="0" indent="0">
              <a:buNone/>
            </a:pPr>
            <a:r>
              <a:rPr lang="en-US" dirty="0" smtClean="0"/>
              <a:t>Eccentricity measures the deviation of an ellipse being circular by the ratio of a and c.</a:t>
            </a:r>
          </a:p>
          <a:p>
            <a:pPr marL="0" indent="0">
              <a:buNone/>
            </a:pPr>
            <a:endParaRPr lang="en-US" dirty="0"/>
          </a:p>
          <a:p>
            <a:pPr marL="0" indent="0" algn="ctr">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361627926"/>
              </p:ext>
            </p:extLst>
          </p:nvPr>
        </p:nvGraphicFramePr>
        <p:xfrm>
          <a:off x="4387850" y="2495622"/>
          <a:ext cx="1057310" cy="1130228"/>
        </p:xfrm>
        <a:graphic>
          <a:graphicData uri="http://schemas.openxmlformats.org/presentationml/2006/ole">
            <mc:AlternateContent xmlns:mc="http://schemas.openxmlformats.org/markup-compatibility/2006">
              <mc:Choice xmlns:v="urn:schemas-microsoft-com:vml" Requires="v">
                <p:oleObj spid="_x0000_s3158" name="Equation" r:id="rId3" imgW="368300" imgH="393700" progId="Equation.3">
                  <p:embed/>
                </p:oleObj>
              </mc:Choice>
              <mc:Fallback>
                <p:oleObj name="Equation" r:id="rId3" imgW="368300" imgH="393700" progId="Equation.3">
                  <p:embed/>
                  <p:pic>
                    <p:nvPicPr>
                      <p:cNvPr id="0" name=""/>
                      <p:cNvPicPr/>
                      <p:nvPr/>
                    </p:nvPicPr>
                    <p:blipFill>
                      <a:blip r:embed="rId4"/>
                      <a:stretch>
                        <a:fillRect/>
                      </a:stretch>
                    </p:blipFill>
                    <p:spPr>
                      <a:xfrm>
                        <a:off x="4387850" y="2495622"/>
                        <a:ext cx="1057310" cy="1130228"/>
                      </a:xfrm>
                      <a:prstGeom prst="rect">
                        <a:avLst/>
                      </a:prstGeom>
                    </p:spPr>
                  </p:pic>
                </p:oleObj>
              </mc:Fallback>
            </mc:AlternateContent>
          </a:graphicData>
        </a:graphic>
      </p:graphicFrame>
      <p:sp>
        <p:nvSpPr>
          <p:cNvPr id="5" name="TextBox 4"/>
          <p:cNvSpPr txBox="1"/>
          <p:nvPr/>
        </p:nvSpPr>
        <p:spPr>
          <a:xfrm>
            <a:off x="1299248" y="4226772"/>
            <a:ext cx="1033757" cy="461665"/>
          </a:xfrm>
          <a:prstGeom prst="rect">
            <a:avLst/>
          </a:prstGeom>
          <a:noFill/>
        </p:spPr>
        <p:txBody>
          <a:bodyPr wrap="none" rtlCol="0">
            <a:spAutoFit/>
          </a:bodyPr>
          <a:lstStyle/>
          <a:p>
            <a:r>
              <a:rPr lang="en-US" sz="2400" dirty="0" smtClean="0"/>
              <a:t>Where</a:t>
            </a:r>
            <a:endParaRPr lang="en-US" sz="2400" dirty="0"/>
          </a:p>
        </p:txBody>
      </p:sp>
      <p:graphicFrame>
        <p:nvGraphicFramePr>
          <p:cNvPr id="6" name="Object 5"/>
          <p:cNvGraphicFramePr>
            <a:graphicFrameLocks noChangeAspect="1"/>
          </p:cNvGraphicFramePr>
          <p:nvPr>
            <p:extLst>
              <p:ext uri="{D42A27DB-BD31-4B8C-83A1-F6EECF244321}">
                <p14:modId xmlns:p14="http://schemas.microsoft.com/office/powerpoint/2010/main" val="3555109547"/>
              </p:ext>
            </p:extLst>
          </p:nvPr>
        </p:nvGraphicFramePr>
        <p:xfrm>
          <a:off x="2676619" y="4197573"/>
          <a:ext cx="1924124" cy="589651"/>
        </p:xfrm>
        <a:graphic>
          <a:graphicData uri="http://schemas.openxmlformats.org/presentationml/2006/ole">
            <mc:AlternateContent xmlns:mc="http://schemas.openxmlformats.org/markup-compatibility/2006">
              <mc:Choice xmlns:v="urn:schemas-microsoft-com:vml" Requires="v">
                <p:oleObj spid="_x0000_s3159" name="Equation" r:id="rId5" imgW="787400" imgH="241300" progId="Equation.3">
                  <p:embed/>
                </p:oleObj>
              </mc:Choice>
              <mc:Fallback>
                <p:oleObj name="Equation" r:id="rId5" imgW="787400" imgH="241300" progId="Equation.3">
                  <p:embed/>
                  <p:pic>
                    <p:nvPicPr>
                      <p:cNvPr id="0" name=""/>
                      <p:cNvPicPr/>
                      <p:nvPr/>
                    </p:nvPicPr>
                    <p:blipFill>
                      <a:blip r:embed="rId6"/>
                      <a:stretch>
                        <a:fillRect/>
                      </a:stretch>
                    </p:blipFill>
                    <p:spPr>
                      <a:xfrm>
                        <a:off x="2676619" y="4197573"/>
                        <a:ext cx="1924124" cy="589651"/>
                      </a:xfrm>
                      <a:prstGeom prst="rect">
                        <a:avLst/>
                      </a:prstGeom>
                    </p:spPr>
                  </p:pic>
                </p:oleObj>
              </mc:Fallback>
            </mc:AlternateContent>
          </a:graphicData>
        </a:graphic>
      </p:graphicFrame>
      <p:sp>
        <p:nvSpPr>
          <p:cNvPr id="7" name="TextBox 6"/>
          <p:cNvSpPr txBox="1"/>
          <p:nvPr/>
        </p:nvSpPr>
        <p:spPr>
          <a:xfrm>
            <a:off x="846700" y="5752106"/>
            <a:ext cx="3836958" cy="369332"/>
          </a:xfrm>
          <a:prstGeom prst="rect">
            <a:avLst/>
          </a:prstGeom>
          <a:noFill/>
        </p:spPr>
        <p:txBody>
          <a:bodyPr wrap="none" rtlCol="0">
            <a:spAutoFit/>
          </a:bodyPr>
          <a:lstStyle/>
          <a:p>
            <a:r>
              <a:rPr lang="en-US" dirty="0" smtClean="0"/>
              <a:t>Eccentricity is always between 0 and 1.</a:t>
            </a:r>
            <a:endParaRPr lang="en-US" dirty="0"/>
          </a:p>
        </p:txBody>
      </p:sp>
    </p:spTree>
    <p:extLst>
      <p:ext uri="{BB962C8B-B14F-4D97-AF65-F5344CB8AC3E}">
        <p14:creationId xmlns:p14="http://schemas.microsoft.com/office/powerpoint/2010/main" val="3160310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1909"/>
          </a:xfrm>
        </p:spPr>
        <p:txBody>
          <a:bodyPr>
            <a:normAutofit fontScale="90000"/>
          </a:bodyPr>
          <a:lstStyle/>
          <a:p>
            <a:r>
              <a:rPr lang="en-US" dirty="0" smtClean="0"/>
              <a:t>Examples of Eccentricity:</a:t>
            </a:r>
            <a:endParaRPr lang="en-US" dirty="0"/>
          </a:p>
        </p:txBody>
      </p:sp>
      <p:sp>
        <p:nvSpPr>
          <p:cNvPr id="3" name="Content Placeholder 2"/>
          <p:cNvSpPr>
            <a:spLocks noGrp="1"/>
          </p:cNvSpPr>
          <p:nvPr>
            <p:ph idx="1"/>
          </p:nvPr>
        </p:nvSpPr>
        <p:spPr>
          <a:xfrm>
            <a:off x="0" y="761910"/>
            <a:ext cx="9144000" cy="5364254"/>
          </a:xfrm>
        </p:spPr>
        <p:txBody>
          <a:bodyPr/>
          <a:lstStyle/>
          <a:p>
            <a:pPr marL="0" indent="0">
              <a:buNone/>
            </a:pPr>
            <a:r>
              <a:rPr lang="en-US" dirty="0"/>
              <a:t>e</a:t>
            </a:r>
            <a:r>
              <a:rPr lang="en-US" dirty="0" smtClean="0"/>
              <a:t>=0.1			e = 0.5			e=0.68				e=0.86</a:t>
            </a:r>
            <a:endParaRPr lang="en-US" dirty="0"/>
          </a:p>
        </p:txBody>
      </p:sp>
    </p:spTree>
    <p:extLst>
      <p:ext uri="{BB962C8B-B14F-4D97-AF65-F5344CB8AC3E}">
        <p14:creationId xmlns:p14="http://schemas.microsoft.com/office/powerpoint/2010/main" val="2934491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4: Finding the equation of an ellipse from its Eccentricity and Foci</a:t>
            </a:r>
            <a:endParaRPr lang="en-US" dirty="0"/>
          </a:p>
        </p:txBody>
      </p:sp>
      <p:sp>
        <p:nvSpPr>
          <p:cNvPr id="3" name="Content Placeholder 2"/>
          <p:cNvSpPr>
            <a:spLocks noGrp="1"/>
          </p:cNvSpPr>
          <p:nvPr>
            <p:ph idx="1"/>
          </p:nvPr>
        </p:nvSpPr>
        <p:spPr/>
        <p:txBody>
          <a:bodyPr/>
          <a:lstStyle/>
          <a:p>
            <a:pPr marL="0" indent="0">
              <a:buNone/>
            </a:pPr>
            <a:r>
              <a:rPr lang="en-US" dirty="0" smtClean="0"/>
              <a:t>Find an equation of an ellipse with foci (0, +/-8) and eccentricity e=4/5</a:t>
            </a:r>
            <a:endParaRPr lang="en-US" dirty="0"/>
          </a:p>
        </p:txBody>
      </p:sp>
      <p:pic>
        <p:nvPicPr>
          <p:cNvPr id="4" name="Picture 3"/>
          <p:cNvPicPr>
            <a:picLocks noChangeAspect="1"/>
          </p:cNvPicPr>
          <p:nvPr/>
        </p:nvPicPr>
        <p:blipFill>
          <a:blip r:embed="rId2"/>
          <a:stretch>
            <a:fillRect/>
          </a:stretch>
        </p:blipFill>
        <p:spPr>
          <a:xfrm>
            <a:off x="0" y="4165600"/>
            <a:ext cx="1638300" cy="2692400"/>
          </a:xfrm>
          <a:prstGeom prst="rect">
            <a:avLst/>
          </a:prstGeom>
        </p:spPr>
      </p:pic>
    </p:spTree>
    <p:extLst>
      <p:ext uri="{BB962C8B-B14F-4D97-AF65-F5344CB8AC3E}">
        <p14:creationId xmlns:p14="http://schemas.microsoft.com/office/powerpoint/2010/main" val="850023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75955"/>
          </a:xfrm>
        </p:spPr>
        <p:txBody>
          <a:bodyPr/>
          <a:lstStyle/>
          <a:p>
            <a:r>
              <a:rPr lang="en-US" dirty="0" smtClean="0"/>
              <a:t>Transforming a Parabola</a:t>
            </a:r>
            <a:endParaRPr lang="en-US" dirty="0"/>
          </a:p>
        </p:txBody>
      </p:sp>
      <p:sp>
        <p:nvSpPr>
          <p:cNvPr id="3" name="Content Placeholder 2"/>
          <p:cNvSpPr>
            <a:spLocks noGrp="1"/>
          </p:cNvSpPr>
          <p:nvPr>
            <p:ph idx="1"/>
          </p:nvPr>
        </p:nvSpPr>
        <p:spPr>
          <a:xfrm>
            <a:off x="0" y="875956"/>
            <a:ext cx="9144000" cy="5250208"/>
          </a:xfrm>
        </p:spPr>
        <p:txBody>
          <a:bodyPr>
            <a:noAutofit/>
          </a:bodyPr>
          <a:lstStyle/>
          <a:p>
            <a:pPr marL="0" indent="0">
              <a:buNone/>
            </a:pPr>
            <a:r>
              <a:rPr lang="en-US" sz="2400" dirty="0" smtClean="0"/>
              <a:t>We will look at these in more depth but to give you a preview of what this looks like….</a:t>
            </a:r>
          </a:p>
          <a:p>
            <a:pPr marL="0" indent="0">
              <a:buNone/>
            </a:pPr>
            <a:endParaRPr lang="en-US" sz="2400" dirty="0" smtClean="0"/>
          </a:p>
          <a:p>
            <a:pPr marL="0" indent="0">
              <a:buNone/>
            </a:pPr>
            <a:r>
              <a:rPr lang="en-US" sz="2400" dirty="0" smtClean="0"/>
              <a:t>For all conics to transform the vertex from the origin (0,0) simply replace x with (x- h) and replace y with </a:t>
            </a:r>
          </a:p>
          <a:p>
            <a:pPr marL="0" indent="0">
              <a:buNone/>
            </a:pPr>
            <a:r>
              <a:rPr lang="en-US" sz="2400" dirty="0" smtClean="0"/>
              <a:t>(y – k).  H shifts the graph horizontally and k shifts the graph vertically. </a:t>
            </a:r>
            <a:endParaRPr lang="en-US" sz="2400" dirty="0"/>
          </a:p>
          <a:p>
            <a:pPr marL="0" indent="0">
              <a:buNone/>
            </a:pPr>
            <a:endParaRPr lang="en-US" sz="2400" dirty="0" smtClean="0"/>
          </a:p>
          <a:p>
            <a:pPr marL="0" indent="0">
              <a:buNone/>
            </a:pPr>
            <a:endParaRPr lang="en-US" sz="2400" dirty="0"/>
          </a:p>
          <a:p>
            <a:pPr marL="0" indent="0">
              <a:buNone/>
            </a:pPr>
            <a:r>
              <a:rPr lang="en-US" sz="2400" dirty="0" smtClean="0"/>
              <a:t>(x – h)</a:t>
            </a:r>
            <a:r>
              <a:rPr lang="en-US" sz="2400" baseline="30000" dirty="0" smtClean="0"/>
              <a:t>2</a:t>
            </a:r>
            <a:r>
              <a:rPr lang="en-US" sz="2400" dirty="0" smtClean="0"/>
              <a:t> = 4p(y – k)   where (</a:t>
            </a:r>
            <a:r>
              <a:rPr lang="en-US" sz="2400" dirty="0" err="1" smtClean="0"/>
              <a:t>h,k</a:t>
            </a:r>
            <a:r>
              <a:rPr lang="en-US" sz="2400" dirty="0" smtClean="0"/>
              <a:t>) are the coordinates of the vertex.</a:t>
            </a:r>
          </a:p>
          <a:p>
            <a:pPr marL="0" indent="0">
              <a:buNone/>
            </a:pPr>
            <a:endParaRPr lang="en-US" sz="2400" dirty="0"/>
          </a:p>
          <a:p>
            <a:pPr marL="0" indent="0">
              <a:buNone/>
            </a:pPr>
            <a:r>
              <a:rPr lang="en-US" sz="2400" dirty="0" smtClean="0"/>
              <a:t>OR… for a “sideways” parabola.</a:t>
            </a:r>
            <a:endParaRPr lang="en-US" sz="2400" dirty="0"/>
          </a:p>
        </p:txBody>
      </p:sp>
    </p:spTree>
    <p:extLst>
      <p:ext uri="{BB962C8B-B14F-4D97-AF65-F5344CB8AC3E}">
        <p14:creationId xmlns:p14="http://schemas.microsoft.com/office/powerpoint/2010/main" val="34497896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17240"/>
          </a:xfrm>
        </p:spPr>
        <p:txBody>
          <a:bodyPr>
            <a:normAutofit fontScale="90000"/>
          </a:bodyPr>
          <a:lstStyle/>
          <a:p>
            <a:r>
              <a:rPr lang="en-US" dirty="0" smtClean="0"/>
              <a:t>Example 1: Transforming a Parabola</a:t>
            </a:r>
            <a:endParaRPr lang="en-US" dirty="0"/>
          </a:p>
        </p:txBody>
      </p:sp>
      <p:sp>
        <p:nvSpPr>
          <p:cNvPr id="3" name="Content Placeholder 2"/>
          <p:cNvSpPr>
            <a:spLocks noGrp="1"/>
          </p:cNvSpPr>
          <p:nvPr>
            <p:ph idx="1"/>
          </p:nvPr>
        </p:nvSpPr>
        <p:spPr>
          <a:xfrm>
            <a:off x="0" y="617240"/>
            <a:ext cx="9144000" cy="5508923"/>
          </a:xfrm>
        </p:spPr>
        <p:txBody>
          <a:bodyPr/>
          <a:lstStyle/>
          <a:p>
            <a:pPr marL="0" indent="0">
              <a:buNone/>
            </a:pPr>
            <a:r>
              <a:rPr lang="en-US" dirty="0" smtClean="0"/>
              <a:t>Determine the vertex, focus, and </a:t>
            </a:r>
            <a:r>
              <a:rPr lang="en-US" dirty="0" err="1" smtClean="0"/>
              <a:t>directrix</a:t>
            </a:r>
            <a:r>
              <a:rPr lang="en-US" dirty="0" smtClean="0"/>
              <a:t> and sketch the graph of the parabola.</a:t>
            </a:r>
            <a:endParaRPr lang="en-US" dirty="0"/>
          </a:p>
          <a:p>
            <a:pPr marL="0" indent="0">
              <a:buNone/>
            </a:pPr>
            <a:r>
              <a:rPr lang="en-US" dirty="0" smtClean="0"/>
              <a:t>(x + 2)</a:t>
            </a:r>
            <a:r>
              <a:rPr lang="en-US" baseline="30000" dirty="0" smtClean="0"/>
              <a:t>2</a:t>
            </a:r>
            <a:r>
              <a:rPr lang="en-US" baseline="-25000" dirty="0" smtClean="0"/>
              <a:t> </a:t>
            </a:r>
            <a:r>
              <a:rPr lang="en-US" dirty="0" smtClean="0"/>
              <a:t>= 12(y - 3)</a:t>
            </a:r>
            <a:endParaRPr lang="en-US" dirty="0"/>
          </a:p>
        </p:txBody>
      </p:sp>
    </p:spTree>
    <p:extLst>
      <p:ext uri="{BB962C8B-B14F-4D97-AF65-F5344CB8AC3E}">
        <p14:creationId xmlns:p14="http://schemas.microsoft.com/office/powerpoint/2010/main" val="202316786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17240"/>
          </a:xfrm>
        </p:spPr>
        <p:txBody>
          <a:bodyPr>
            <a:normAutofit fontScale="90000"/>
          </a:bodyPr>
          <a:lstStyle/>
          <a:p>
            <a:r>
              <a:rPr lang="en-US" dirty="0" smtClean="0"/>
              <a:t>Example 2: Transforming a Parabola</a:t>
            </a:r>
            <a:endParaRPr lang="en-US" dirty="0"/>
          </a:p>
        </p:txBody>
      </p:sp>
      <p:sp>
        <p:nvSpPr>
          <p:cNvPr id="3" name="Content Placeholder 2"/>
          <p:cNvSpPr>
            <a:spLocks noGrp="1"/>
          </p:cNvSpPr>
          <p:nvPr>
            <p:ph idx="1"/>
          </p:nvPr>
        </p:nvSpPr>
        <p:spPr>
          <a:xfrm>
            <a:off x="0" y="617240"/>
            <a:ext cx="9144000" cy="5508923"/>
          </a:xfrm>
        </p:spPr>
        <p:txBody>
          <a:bodyPr/>
          <a:lstStyle/>
          <a:p>
            <a:pPr marL="0" indent="0">
              <a:buNone/>
            </a:pPr>
            <a:r>
              <a:rPr lang="en-US" dirty="0" smtClean="0"/>
              <a:t>Determine the vertex, focus, and </a:t>
            </a:r>
            <a:r>
              <a:rPr lang="en-US" dirty="0" err="1" smtClean="0"/>
              <a:t>directrix</a:t>
            </a:r>
            <a:r>
              <a:rPr lang="en-US" dirty="0" smtClean="0"/>
              <a:t> and sketch the graph of the parabola.</a:t>
            </a:r>
            <a:endParaRPr lang="en-US" dirty="0"/>
          </a:p>
          <a:p>
            <a:pPr marL="0" indent="0">
              <a:buNone/>
            </a:pPr>
            <a:r>
              <a:rPr lang="en-US" dirty="0" smtClean="0"/>
              <a:t>X</a:t>
            </a:r>
            <a:r>
              <a:rPr lang="en-US" baseline="30000" dirty="0" smtClean="0"/>
              <a:t>2</a:t>
            </a:r>
            <a:r>
              <a:rPr lang="en-US" dirty="0" smtClean="0"/>
              <a:t> – 4x</a:t>
            </a:r>
            <a:r>
              <a:rPr lang="en-US" baseline="30000" dirty="0" smtClean="0"/>
              <a:t> </a:t>
            </a:r>
            <a:r>
              <a:rPr lang="en-US" dirty="0" smtClean="0"/>
              <a:t> = 8y - 28</a:t>
            </a:r>
            <a:endParaRPr lang="en-US" dirty="0"/>
          </a:p>
        </p:txBody>
      </p:sp>
    </p:spTree>
    <p:extLst>
      <p:ext uri="{BB962C8B-B14F-4D97-AF65-F5344CB8AC3E}">
        <p14:creationId xmlns:p14="http://schemas.microsoft.com/office/powerpoint/2010/main" val="332833263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let’s look at a circle.</a:t>
            </a:r>
            <a:endParaRPr lang="en-US" dirty="0"/>
          </a:p>
        </p:txBody>
      </p:sp>
      <p:sp>
        <p:nvSpPr>
          <p:cNvPr id="3" name="Content Placeholder 2"/>
          <p:cNvSpPr>
            <a:spLocks noGrp="1"/>
          </p:cNvSpPr>
          <p:nvPr>
            <p:ph idx="1"/>
          </p:nvPr>
        </p:nvSpPr>
        <p:spPr>
          <a:xfrm>
            <a:off x="0" y="1109544"/>
            <a:ext cx="9144000" cy="5270330"/>
          </a:xfrm>
        </p:spPr>
        <p:txBody>
          <a:bodyPr/>
          <a:lstStyle/>
          <a:p>
            <a:pPr marL="0" indent="0" algn="ctr">
              <a:buNone/>
            </a:pPr>
            <a:r>
              <a:rPr lang="en-US" dirty="0" smtClean="0"/>
              <a:t>A circle is the set of points that are equidistant from the center. The distance from the center to any point as you know is called the radius.</a:t>
            </a:r>
          </a:p>
          <a:p>
            <a:pPr marL="0" indent="0" algn="ctr">
              <a:buNone/>
            </a:pPr>
            <a:endParaRPr lang="en-US" dirty="0"/>
          </a:p>
          <a:p>
            <a:pPr marL="0" indent="0" algn="ctr">
              <a:buNone/>
            </a:pPr>
            <a:r>
              <a:rPr lang="en-US" dirty="0" smtClean="0"/>
              <a:t>				Equation of a circle (with vertex at (0,0)):</a:t>
            </a:r>
          </a:p>
          <a:p>
            <a:pPr marL="0" indent="0" algn="ctr">
              <a:buNone/>
            </a:pPr>
            <a:r>
              <a:rPr lang="en-US" dirty="0" smtClean="0"/>
              <a:t>						x</a:t>
            </a:r>
            <a:r>
              <a:rPr lang="en-US" baseline="30000" dirty="0" smtClean="0"/>
              <a:t>2</a:t>
            </a:r>
            <a:r>
              <a:rPr lang="en-US" dirty="0" smtClean="0"/>
              <a:t> + y</a:t>
            </a:r>
            <a:r>
              <a:rPr lang="en-US" baseline="30000" dirty="0" smtClean="0"/>
              <a:t>2 </a:t>
            </a:r>
            <a:r>
              <a:rPr lang="en-US" dirty="0" smtClean="0"/>
              <a:t> = r</a:t>
            </a:r>
            <a:r>
              <a:rPr lang="en-US" baseline="30000" dirty="0" smtClean="0"/>
              <a:t>2</a:t>
            </a:r>
          </a:p>
          <a:p>
            <a:pPr marL="0" indent="0" algn="ctr">
              <a:buNone/>
            </a:pPr>
            <a:r>
              <a:rPr lang="en-US" baseline="30000" dirty="0"/>
              <a:t>	</a:t>
            </a:r>
            <a:r>
              <a:rPr lang="en-US" baseline="30000" dirty="0" smtClean="0"/>
              <a:t>					</a:t>
            </a:r>
          </a:p>
          <a:p>
            <a:pPr marL="0" indent="0" algn="ctr">
              <a:buNone/>
            </a:pPr>
            <a:r>
              <a:rPr lang="en-US" baseline="30000" dirty="0" smtClean="0"/>
              <a:t>OR</a:t>
            </a:r>
          </a:p>
          <a:p>
            <a:pPr marL="0" indent="0" algn="ctr">
              <a:buNone/>
            </a:pPr>
            <a:endParaRPr lang="en-US" baseline="30000" dirty="0" smtClean="0"/>
          </a:p>
          <a:p>
            <a:pPr marL="0" indent="0" algn="ctr">
              <a:buNone/>
            </a:pPr>
            <a:endParaRPr lang="en-US" baseline="30000" dirty="0" smtClean="0"/>
          </a:p>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756096344"/>
              </p:ext>
            </p:extLst>
          </p:nvPr>
        </p:nvGraphicFramePr>
        <p:xfrm>
          <a:off x="3916185" y="4978346"/>
          <a:ext cx="1851661" cy="1077330"/>
        </p:xfrm>
        <a:graphic>
          <a:graphicData uri="http://schemas.openxmlformats.org/presentationml/2006/ole">
            <mc:AlternateContent xmlns:mc="http://schemas.openxmlformats.org/markup-compatibility/2006">
              <mc:Choice xmlns:v="urn:schemas-microsoft-com:vml" Requires="v">
                <p:oleObj spid="_x0000_s4141" name="Equation" r:id="rId3" imgW="698500" imgH="406400" progId="Equation.3">
                  <p:embed/>
                </p:oleObj>
              </mc:Choice>
              <mc:Fallback>
                <p:oleObj name="Equation" r:id="rId3" imgW="698500" imgH="406400" progId="Equation.3">
                  <p:embed/>
                  <p:pic>
                    <p:nvPicPr>
                      <p:cNvPr id="0" name=""/>
                      <p:cNvPicPr/>
                      <p:nvPr/>
                    </p:nvPicPr>
                    <p:blipFill>
                      <a:blip r:embed="rId4"/>
                      <a:stretch>
                        <a:fillRect/>
                      </a:stretch>
                    </p:blipFill>
                    <p:spPr>
                      <a:xfrm>
                        <a:off x="3916185" y="4978346"/>
                        <a:ext cx="1851661" cy="1077330"/>
                      </a:xfrm>
                      <a:prstGeom prst="rect">
                        <a:avLst/>
                      </a:prstGeom>
                    </p:spPr>
                  </p:pic>
                </p:oleObj>
              </mc:Fallback>
            </mc:AlternateContent>
          </a:graphicData>
        </a:graphic>
      </p:graphicFrame>
    </p:spTree>
    <p:extLst>
      <p:ext uri="{BB962C8B-B14F-4D97-AF65-F5344CB8AC3E}">
        <p14:creationId xmlns:p14="http://schemas.microsoft.com/office/powerpoint/2010/main" val="31464782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4266"/>
          </a:xfrm>
        </p:spPr>
        <p:txBody>
          <a:bodyPr>
            <a:normAutofit fontScale="90000"/>
          </a:bodyPr>
          <a:lstStyle/>
          <a:p>
            <a:r>
              <a:rPr lang="en-US" dirty="0" smtClean="0"/>
              <a:t>With Transformations of the Center.</a:t>
            </a:r>
            <a:endParaRPr lang="en-US" dirty="0"/>
          </a:p>
        </p:txBody>
      </p:sp>
      <p:sp>
        <p:nvSpPr>
          <p:cNvPr id="3" name="Content Placeholder 2"/>
          <p:cNvSpPr>
            <a:spLocks noGrp="1"/>
          </p:cNvSpPr>
          <p:nvPr>
            <p:ph idx="1"/>
          </p:nvPr>
        </p:nvSpPr>
        <p:spPr>
          <a:xfrm>
            <a:off x="0" y="644266"/>
            <a:ext cx="9144000" cy="5481897"/>
          </a:xfrm>
        </p:spPr>
        <p:txBody>
          <a:bodyPr/>
          <a:lstStyle/>
          <a:p>
            <a:pPr marL="0" indent="0">
              <a:buNone/>
            </a:pPr>
            <a:r>
              <a:rPr lang="en-US" dirty="0"/>
              <a:t>w</a:t>
            </a:r>
            <a:r>
              <a:rPr lang="en-US" dirty="0" smtClean="0"/>
              <a:t>here (h, k) is the center.</a:t>
            </a:r>
            <a:r>
              <a:rPr lang="en-US" dirty="0"/>
              <a:t>		</a:t>
            </a:r>
            <a:endParaRPr lang="en-US" dirty="0" smtClean="0"/>
          </a:p>
          <a:p>
            <a:pPr marL="0" indent="0">
              <a:buNone/>
            </a:pPr>
            <a:r>
              <a:rPr lang="en-US" dirty="0" smtClean="0"/>
              <a:t>(x - h)</a:t>
            </a:r>
            <a:r>
              <a:rPr lang="en-US" baseline="30000" dirty="0" smtClean="0"/>
              <a:t>2</a:t>
            </a:r>
            <a:r>
              <a:rPr lang="en-US" dirty="0" smtClean="0"/>
              <a:t> </a:t>
            </a:r>
            <a:r>
              <a:rPr lang="en-US" dirty="0"/>
              <a:t>+ </a:t>
            </a:r>
            <a:r>
              <a:rPr lang="en-US" dirty="0" smtClean="0"/>
              <a:t>(y - k)</a:t>
            </a:r>
            <a:r>
              <a:rPr lang="en-US" baseline="30000" dirty="0" smtClean="0"/>
              <a:t>2 </a:t>
            </a:r>
            <a:r>
              <a:rPr lang="en-US" dirty="0" smtClean="0"/>
              <a:t> </a:t>
            </a:r>
            <a:r>
              <a:rPr lang="en-US" dirty="0"/>
              <a:t>= r</a:t>
            </a:r>
            <a:r>
              <a:rPr lang="en-US" baseline="30000" dirty="0"/>
              <a:t>2</a:t>
            </a:r>
          </a:p>
          <a:p>
            <a:pPr marL="0" indent="0">
              <a:buNone/>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267029" y="2832865"/>
            <a:ext cx="4113530" cy="3761740"/>
          </a:xfrm>
          <a:prstGeom prst="rect">
            <a:avLst/>
          </a:prstGeom>
          <a:noFill/>
          <a:ln>
            <a:noFill/>
          </a:ln>
        </p:spPr>
      </p:pic>
    </p:spTree>
    <p:extLst>
      <p:ext uri="{BB962C8B-B14F-4D97-AF65-F5344CB8AC3E}">
        <p14:creationId xmlns:p14="http://schemas.microsoft.com/office/powerpoint/2010/main" val="205757636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1"/>
            <a:ext cx="8229600" cy="907902"/>
          </a:xfrm>
        </p:spPr>
        <p:txBody>
          <a:bodyPr/>
          <a:lstStyle/>
          <a:p>
            <a:r>
              <a:rPr lang="en-US" dirty="0" smtClean="0"/>
              <a:t>Example 1:  Circles</a:t>
            </a:r>
            <a:endParaRPr lang="en-US" dirty="0"/>
          </a:p>
        </p:txBody>
      </p:sp>
      <p:sp>
        <p:nvSpPr>
          <p:cNvPr id="3" name="Content Placeholder 2"/>
          <p:cNvSpPr>
            <a:spLocks noGrp="1"/>
          </p:cNvSpPr>
          <p:nvPr>
            <p:ph idx="1"/>
          </p:nvPr>
        </p:nvSpPr>
        <p:spPr>
          <a:xfrm>
            <a:off x="0" y="686166"/>
            <a:ext cx="9144000" cy="5439998"/>
          </a:xfrm>
        </p:spPr>
        <p:txBody>
          <a:bodyPr/>
          <a:lstStyle/>
          <a:p>
            <a:pPr marL="0" indent="0">
              <a:buNone/>
            </a:pPr>
            <a:r>
              <a:rPr lang="en-US" dirty="0" smtClean="0"/>
              <a:t>Find the radius and center of each of the circles given.</a:t>
            </a:r>
            <a:endParaRPr lang="en-US" dirty="0"/>
          </a:p>
          <a:p>
            <a:pPr marL="0" indent="0">
              <a:buNone/>
            </a:pPr>
            <a:r>
              <a:rPr lang="en-US" dirty="0"/>
              <a:t>x</a:t>
            </a:r>
            <a:r>
              <a:rPr lang="en-US" baseline="30000" dirty="0" smtClean="0"/>
              <a:t>2</a:t>
            </a:r>
            <a:r>
              <a:rPr lang="en-US" dirty="0" smtClean="0"/>
              <a:t> + y</a:t>
            </a:r>
            <a:r>
              <a:rPr lang="en-US" baseline="30000" dirty="0" smtClean="0"/>
              <a:t>2</a:t>
            </a:r>
            <a:r>
              <a:rPr lang="en-US" baseline="-25000" dirty="0" smtClean="0"/>
              <a:t> </a:t>
            </a:r>
            <a:r>
              <a:rPr lang="en-US" dirty="0" smtClean="0"/>
              <a:t>= 49</a:t>
            </a:r>
          </a:p>
          <a:p>
            <a:pPr marL="0" indent="0">
              <a:buNone/>
            </a:pPr>
            <a:endParaRPr lang="en-US" dirty="0"/>
          </a:p>
          <a:p>
            <a:pPr marL="0" indent="0">
              <a:buNone/>
            </a:pPr>
            <a:endParaRPr lang="en-US" dirty="0" smtClean="0"/>
          </a:p>
          <a:p>
            <a:pPr marL="0" indent="0">
              <a:buNone/>
            </a:pPr>
            <a:r>
              <a:rPr lang="en-US" dirty="0" smtClean="0"/>
              <a:t>(x- 4)</a:t>
            </a:r>
            <a:r>
              <a:rPr lang="en-US" baseline="30000" dirty="0" smtClean="0"/>
              <a:t>2</a:t>
            </a:r>
            <a:r>
              <a:rPr lang="en-US" dirty="0" smtClean="0"/>
              <a:t> + (y+7)</a:t>
            </a:r>
            <a:r>
              <a:rPr lang="en-US" baseline="30000" dirty="0" smtClean="0"/>
              <a:t>2</a:t>
            </a:r>
            <a:r>
              <a:rPr lang="en-US" dirty="0" smtClean="0"/>
              <a:t> = 7</a:t>
            </a:r>
          </a:p>
          <a:p>
            <a:pPr marL="0" indent="0">
              <a:buNone/>
            </a:pPr>
            <a:endParaRPr lang="en-US" dirty="0"/>
          </a:p>
          <a:p>
            <a:pPr marL="0" indent="0">
              <a:buNone/>
            </a:pPr>
            <a:endParaRPr lang="en-US" dirty="0" smtClean="0"/>
          </a:p>
          <a:p>
            <a:pPr marL="0" indent="0">
              <a:buNone/>
            </a:pPr>
            <a:endParaRPr lang="en-US" dirty="0" smtClean="0"/>
          </a:p>
          <a:p>
            <a:pPr marL="0" indent="0">
              <a:buNone/>
            </a:pPr>
            <a:r>
              <a:rPr lang="en-US" dirty="0"/>
              <a:t>x</a:t>
            </a:r>
            <a:r>
              <a:rPr lang="en-US" baseline="30000" dirty="0" smtClean="0"/>
              <a:t>2</a:t>
            </a:r>
            <a:r>
              <a:rPr lang="en-US" dirty="0" smtClean="0"/>
              <a:t> – 2x + y</a:t>
            </a:r>
            <a:r>
              <a:rPr lang="en-US" baseline="30000" dirty="0" smtClean="0"/>
              <a:t>2</a:t>
            </a:r>
            <a:r>
              <a:rPr lang="en-US" dirty="0" smtClean="0"/>
              <a:t> – 6y = 9</a:t>
            </a:r>
            <a:endParaRPr lang="en-US" dirty="0"/>
          </a:p>
        </p:txBody>
      </p:sp>
    </p:spTree>
    <p:extLst>
      <p:ext uri="{BB962C8B-B14F-4D97-AF65-F5344CB8AC3E}">
        <p14:creationId xmlns:p14="http://schemas.microsoft.com/office/powerpoint/2010/main" val="42323417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76"/>
            <a:ext cx="8229600" cy="476924"/>
          </a:xfrm>
        </p:spPr>
        <p:txBody>
          <a:bodyPr>
            <a:normAutofit fontScale="90000"/>
          </a:bodyPr>
          <a:lstStyle/>
          <a:p>
            <a:r>
              <a:rPr lang="en-US" dirty="0" smtClean="0"/>
              <a:t>Example 2: Another Circle Problem</a:t>
            </a:r>
            <a:endParaRPr lang="en-US" dirty="0"/>
          </a:p>
        </p:txBody>
      </p:sp>
      <p:sp>
        <p:nvSpPr>
          <p:cNvPr id="3" name="Content Placeholder 2"/>
          <p:cNvSpPr>
            <a:spLocks noGrp="1"/>
          </p:cNvSpPr>
          <p:nvPr>
            <p:ph idx="1"/>
          </p:nvPr>
        </p:nvSpPr>
        <p:spPr>
          <a:xfrm>
            <a:off x="0" y="513100"/>
            <a:ext cx="9144000" cy="5613063"/>
          </a:xfrm>
        </p:spPr>
        <p:txBody>
          <a:bodyPr/>
          <a:lstStyle/>
          <a:p>
            <a:pPr marL="0" indent="0">
              <a:buNone/>
            </a:pPr>
            <a:r>
              <a:rPr lang="en-US" dirty="0"/>
              <a:t>Determine whether the line 3x + 2y = 6 contains the center of the circle </a:t>
            </a:r>
          </a:p>
          <a:p>
            <a:pPr marL="0" indent="0">
              <a:buNone/>
            </a:pPr>
            <a:r>
              <a:rPr lang="en-US" dirty="0" smtClean="0"/>
              <a:t>x</a:t>
            </a:r>
            <a:r>
              <a:rPr lang="en-US" baseline="30000" dirty="0" smtClean="0"/>
              <a:t>2</a:t>
            </a:r>
            <a:r>
              <a:rPr lang="en-US" dirty="0" smtClean="0"/>
              <a:t> </a:t>
            </a:r>
            <a:r>
              <a:rPr lang="en-US" dirty="0"/>
              <a:t>+ </a:t>
            </a:r>
            <a:r>
              <a:rPr lang="en-US" dirty="0" smtClean="0"/>
              <a:t>y</a:t>
            </a:r>
            <a:r>
              <a:rPr lang="en-US" baseline="30000" dirty="0" smtClean="0"/>
              <a:t>2</a:t>
            </a:r>
            <a:r>
              <a:rPr lang="en-US" dirty="0" smtClean="0"/>
              <a:t> </a:t>
            </a:r>
            <a:r>
              <a:rPr lang="en-US" dirty="0"/>
              <a:t>+ 4x – 12y + 24 = 0. </a:t>
            </a:r>
          </a:p>
          <a:p>
            <a:pPr marL="0" indent="0">
              <a:buNone/>
            </a:pPr>
            <a:endParaRPr lang="en-US" dirty="0"/>
          </a:p>
        </p:txBody>
      </p:sp>
    </p:spTree>
    <p:extLst>
      <p:ext uri="{BB962C8B-B14F-4D97-AF65-F5344CB8AC3E}">
        <p14:creationId xmlns:p14="http://schemas.microsoft.com/office/powerpoint/2010/main" val="15674939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1715</TotalTime>
  <Words>1040</Words>
  <Application>Microsoft Macintosh PowerPoint</Application>
  <PresentationFormat>On-screen Show (4:3)</PresentationFormat>
  <Paragraphs>104</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Equation</vt:lpstr>
      <vt:lpstr>Honors Precalculus: Do Now</vt:lpstr>
      <vt:lpstr>Quote/Video of the Day!</vt:lpstr>
      <vt:lpstr>Transforming a Parabola</vt:lpstr>
      <vt:lpstr>Example 1: Transforming a Parabola</vt:lpstr>
      <vt:lpstr>Example 2: Transforming a Parabola</vt:lpstr>
      <vt:lpstr>Now let’s look at a circle.</vt:lpstr>
      <vt:lpstr>With Transformations of the Center.</vt:lpstr>
      <vt:lpstr>Example 1:  Circles</vt:lpstr>
      <vt:lpstr>Example 2: Another Circle Problem</vt:lpstr>
      <vt:lpstr>Example 3:</vt:lpstr>
      <vt:lpstr>Example 4: Write the Equation</vt:lpstr>
      <vt:lpstr>Example 4: Write the Equation</vt:lpstr>
      <vt:lpstr>HW #3/4: Circles/Ellipses Problem Set</vt:lpstr>
      <vt:lpstr>Honors Precalculus: Do Now</vt:lpstr>
      <vt:lpstr>Ellipse</vt:lpstr>
      <vt:lpstr>Equation of an Ellipse</vt:lpstr>
      <vt:lpstr>Example 1: Sketching an Ellipse</vt:lpstr>
      <vt:lpstr>Example 2: Finding the Foci of an Ellipse</vt:lpstr>
      <vt:lpstr>Example 3: Finding the equation of an Ellipse</vt:lpstr>
      <vt:lpstr>Example 4: Shifted Ellipses</vt:lpstr>
      <vt:lpstr>Eccentricity of an Ellipse</vt:lpstr>
      <vt:lpstr>Examples of Eccentricity:</vt:lpstr>
      <vt:lpstr>Example 4: Finding the equation of an ellipse from its Eccentricity and Foci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Honors Precalculus: Do Now</dc:title>
  <dc:creator>Ben Young</dc:creator>
  <cp:lastModifiedBy>Ben Young</cp:lastModifiedBy>
  <cp:revision>51</cp:revision>
  <dcterms:created xsi:type="dcterms:W3CDTF">2013-02-04T18:30:51Z</dcterms:created>
  <dcterms:modified xsi:type="dcterms:W3CDTF">2014-02-03T19:56:42Z</dcterms:modified>
</cp:coreProperties>
</file>