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5" r:id="rId9"/>
    <p:sldId id="262" r:id="rId10"/>
    <p:sldId id="268" r:id="rId11"/>
    <p:sldId id="269" r:id="rId12"/>
    <p:sldId id="263" r:id="rId13"/>
    <p:sldId id="267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336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2/11/14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438" y="949"/>
            <a:ext cx="7406640" cy="785978"/>
          </a:xfrm>
        </p:spPr>
        <p:txBody>
          <a:bodyPr/>
          <a:lstStyle/>
          <a:p>
            <a:r>
              <a:rPr lang="en-US" dirty="0" smtClean="0"/>
              <a:t>AP STATS: Quiz </a:t>
            </a:r>
            <a:r>
              <a:rPr lang="en-US" dirty="0" smtClean="0"/>
              <a:t>Quick Warm</a:t>
            </a:r>
            <a:r>
              <a:rPr lang="en-US" dirty="0" smtClean="0"/>
              <a:t>-up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7438" y="786927"/>
            <a:ext cx="7751762" cy="53566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take an SRS of 6</a:t>
            </a:r>
            <a:r>
              <a:rPr lang="en-US" dirty="0"/>
              <a:t>5</a:t>
            </a:r>
            <a:r>
              <a:rPr lang="en-US" dirty="0" smtClean="0"/>
              <a:t> American Adults to determine the mean income of Americans from this sample</a:t>
            </a:r>
            <a:r>
              <a:rPr lang="en-US" dirty="0" smtClean="0"/>
              <a:t>.  The mean income for thes</a:t>
            </a:r>
            <a:r>
              <a:rPr lang="en-US" dirty="0" smtClean="0"/>
              <a:t>e adults was $27,500.</a:t>
            </a:r>
            <a:r>
              <a:rPr lang="en-US" dirty="0" smtClean="0"/>
              <a:t>    </a:t>
            </a:r>
            <a:r>
              <a:rPr lang="en-US" dirty="0" smtClean="0"/>
              <a:t>Assume that we know the population standard deviation (</a:t>
            </a:r>
            <a:r>
              <a:rPr lang="en-US" dirty="0" err="1" smtClean="0"/>
              <a:t>σ</a:t>
            </a:r>
            <a:r>
              <a:rPr lang="en-US" dirty="0" smtClean="0"/>
              <a:t>) to be $6,500</a:t>
            </a:r>
          </a:p>
          <a:p>
            <a:endParaRPr lang="en-US" dirty="0"/>
          </a:p>
          <a:p>
            <a:r>
              <a:rPr lang="en-US" dirty="0" smtClean="0"/>
              <a:t>1.) Conduct a 95% confidence interval for the mean income of all American adults using this sample (be sure to check that the conditions are met).</a:t>
            </a:r>
          </a:p>
          <a:p>
            <a:endParaRPr lang="en-US" dirty="0" smtClean="0"/>
          </a:p>
          <a:p>
            <a:r>
              <a:rPr lang="en-US" dirty="0" smtClean="0"/>
              <a:t>2.) Properly interpret this Conf. Interval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Parameter? Conditions? Calculations? Interpretation?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86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83"/>
            <a:ext cx="9144000" cy="315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31086"/>
            <a:ext cx="9144000" cy="760792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Construct a 95% Confidence Interval for the mean amount of NOX emitted by light duty engines of this type</a:t>
            </a:r>
            <a:r>
              <a:rPr lang="en-US" dirty="0" smtClean="0"/>
              <a:t>.</a:t>
            </a:r>
            <a:r>
              <a:rPr lang="en-US" sz="2400" dirty="0" smtClean="0"/>
              <a:t> Parameter? Conditions? Calculations, Interpretation.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8" y="-1406710"/>
            <a:ext cx="9144000" cy="5700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#6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section all of section 10.2 </a:t>
            </a:r>
          </a:p>
          <a:p>
            <a:r>
              <a:rPr lang="en-US" dirty="0" smtClean="0"/>
              <a:t>(be ready to go full steam ahead with confidence intervals on Tuesday)</a:t>
            </a:r>
          </a:p>
          <a:p>
            <a:r>
              <a:rPr lang="en-US" dirty="0" smtClean="0"/>
              <a:t>Complete exercises 10.27, 10.28, 10.31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8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10 minutes to complete the quiz.</a:t>
            </a:r>
          </a:p>
          <a:p>
            <a:r>
              <a:rPr lang="en-US" dirty="0" smtClean="0"/>
              <a:t>#4 is extra credit (2%) though not that hard…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7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17" y="-142314"/>
            <a:ext cx="797559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 of 10.1:Determining </a:t>
            </a:r>
            <a:r>
              <a:rPr lang="en-US" dirty="0" smtClean="0"/>
              <a:t>Sample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17"/>
            <a:ext cx="9144000" cy="5207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817" y="5636165"/>
            <a:ext cx="858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Once again, the SIZE OF THE POPULATION does NOT influence the sample size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707" y="67552"/>
            <a:ext cx="7498080" cy="6365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Cautions: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24" y="704093"/>
            <a:ext cx="8508975" cy="554430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Garbage in, Garbage Out…. Confidence Intervals are only meaningful when the data was properly collected (i.e. nonresponse, </a:t>
            </a:r>
            <a:r>
              <a:rPr lang="en-US" dirty="0" err="1" smtClean="0"/>
              <a:t>undercoverage</a:t>
            </a:r>
            <a:r>
              <a:rPr lang="en-US" dirty="0" smtClean="0"/>
              <a:t>, response bias, etc. all influence the data). </a:t>
            </a:r>
            <a:r>
              <a:rPr lang="en-US" b="1" dirty="0"/>
              <a:t>Fancy formulas can’t rescue bad data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MUST BE FROM AN SRS</a:t>
            </a:r>
          </a:p>
          <a:p>
            <a:r>
              <a:rPr lang="en-US" b="1" dirty="0" smtClean="0"/>
              <a:t>Outliers</a:t>
            </a:r>
            <a:r>
              <a:rPr lang="en-US" dirty="0" smtClean="0"/>
              <a:t> can distort results. Think about removing them.</a:t>
            </a:r>
          </a:p>
          <a:p>
            <a:r>
              <a:rPr lang="en-US" b="1" dirty="0" smtClean="0"/>
              <a:t>The shape of the population distribution matters (when n is small)</a:t>
            </a:r>
            <a:r>
              <a:rPr lang="en-US" dirty="0" smtClean="0"/>
              <a:t>.  When n ≥15, the confidence level is not greatly effected by the shape of the population.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50" y="26135"/>
            <a:ext cx="7498080" cy="6641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10.2 Estimating a Population Mean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31" y="690287"/>
            <a:ext cx="8205269" cy="5558113"/>
          </a:xfrm>
        </p:spPr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en-US" dirty="0" smtClean="0"/>
              <a:t>What about when we don’t know </a:t>
            </a:r>
            <a:r>
              <a:rPr lang="en-US" dirty="0" err="1" smtClean="0"/>
              <a:t>σ</a:t>
            </a:r>
            <a:r>
              <a:rPr lang="en-US" dirty="0" smtClean="0"/>
              <a:t>? More realistic.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u="sng" dirty="0" smtClean="0"/>
              <a:t>Conditions must still be met:</a:t>
            </a:r>
          </a:p>
          <a:p>
            <a:pPr marL="82296" indent="0">
              <a:buNone/>
            </a:pPr>
            <a:r>
              <a:rPr lang="en-US" dirty="0" smtClean="0"/>
              <a:t>1.) </a:t>
            </a:r>
            <a:r>
              <a:rPr lang="en-US" u="sng" dirty="0" smtClean="0"/>
              <a:t>SRS – </a:t>
            </a:r>
            <a:r>
              <a:rPr lang="en-US" dirty="0" smtClean="0"/>
              <a:t>other types of samples require slightly different techniques that we won’t discuss here.</a:t>
            </a:r>
          </a:p>
          <a:p>
            <a:pPr marL="82296" indent="0">
              <a:buNone/>
            </a:pPr>
            <a:r>
              <a:rPr lang="en-US" dirty="0" smtClean="0"/>
              <a:t>2.) </a:t>
            </a:r>
            <a:r>
              <a:rPr lang="en-US" u="sng" dirty="0" smtClean="0"/>
              <a:t>Normality</a:t>
            </a:r>
            <a:r>
              <a:rPr lang="en-US" dirty="0" smtClean="0"/>
              <a:t> – observations from the population should be normal or approximately normal. It is enough that the distribution is symmetric and single peaked unless the sample is small. </a:t>
            </a:r>
          </a:p>
          <a:p>
            <a:pPr marL="82296" indent="0">
              <a:buNone/>
            </a:pPr>
            <a:r>
              <a:rPr lang="en-US" dirty="0" smtClean="0"/>
              <a:t>3.) </a:t>
            </a:r>
            <a:r>
              <a:rPr lang="en-US" u="sng" dirty="0" smtClean="0"/>
              <a:t>Independence</a:t>
            </a:r>
            <a:r>
              <a:rPr lang="en-US" dirty="0" smtClean="0"/>
              <a:t> or N≥10n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dirty="0" smtClean="0"/>
              <a:t>Estimate </a:t>
            </a:r>
            <a:r>
              <a:rPr lang="en-US" dirty="0" err="1" smtClean="0"/>
              <a:t>σ</a:t>
            </a:r>
            <a:r>
              <a:rPr lang="en-US" dirty="0" smtClean="0"/>
              <a:t> with s and estimate the standard deviation of the sampling distribution with </a:t>
            </a:r>
          </a:p>
          <a:p>
            <a:pPr marL="82296" indent="0">
              <a:buNone/>
            </a:pPr>
            <a:r>
              <a:rPr lang="en-US" b="1" dirty="0" smtClean="0"/>
              <a:t>s/√n  </a:t>
            </a:r>
            <a:r>
              <a:rPr lang="en-US" dirty="0" smtClean="0"/>
              <a:t>which is called the </a:t>
            </a:r>
            <a:r>
              <a:rPr lang="en-US" b="1" dirty="0" smtClean="0"/>
              <a:t>STANDARD ERROR.</a:t>
            </a:r>
          </a:p>
          <a:p>
            <a:pPr marL="82296" indent="0">
              <a:buNone/>
            </a:pPr>
            <a:endParaRPr lang="en-US" b="1" dirty="0"/>
          </a:p>
          <a:p>
            <a:pPr marL="82296" indent="0">
              <a:buNone/>
            </a:pPr>
            <a:r>
              <a:rPr lang="en-US" i="1" dirty="0" smtClean="0"/>
              <a:t>Also, we use the </a:t>
            </a:r>
            <a:r>
              <a:rPr lang="en-US" b="1" i="1" u="sng" dirty="0" smtClean="0"/>
              <a:t>t-distribution </a:t>
            </a:r>
            <a:r>
              <a:rPr lang="en-US" i="1" dirty="0" smtClean="0"/>
              <a:t>to get critical t-scores instead of using the z-distribution as we could do when we knew </a:t>
            </a:r>
            <a:r>
              <a:rPr lang="en-US" i="1" dirty="0" err="1"/>
              <a:t>σ</a:t>
            </a:r>
            <a:endParaRPr lang="en-US" i="1" dirty="0" smtClean="0"/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1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6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31" y="-516567"/>
            <a:ext cx="6750581" cy="8736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8957" y="425768"/>
            <a:ext cx="2935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Degrees of freedom</a:t>
            </a:r>
          </a:p>
          <a:p>
            <a:r>
              <a:rPr lang="en-US" dirty="0"/>
              <a:t>t</a:t>
            </a:r>
            <a:r>
              <a:rPr lang="en-US" dirty="0" smtClean="0"/>
              <a:t>(n – 1) – always round down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96335" y="1443968"/>
            <a:ext cx="2364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Spread is a bit greater</a:t>
            </a:r>
          </a:p>
          <a:p>
            <a:r>
              <a:rPr lang="en-US" dirty="0"/>
              <a:t>t</a:t>
            </a:r>
            <a:r>
              <a:rPr lang="en-US" dirty="0" smtClean="0"/>
              <a:t>han the z-distribution</a:t>
            </a:r>
          </a:p>
          <a:p>
            <a:r>
              <a:rPr lang="en-US" dirty="0"/>
              <a:t>b</a:t>
            </a:r>
            <a:r>
              <a:rPr lang="en-US" dirty="0" smtClean="0"/>
              <a:t>ecause there is more</a:t>
            </a:r>
          </a:p>
          <a:p>
            <a:r>
              <a:rPr lang="en-US" dirty="0"/>
              <a:t>v</a:t>
            </a:r>
            <a:r>
              <a:rPr lang="en-US" dirty="0" smtClean="0"/>
              <a:t>ariance since we don’t </a:t>
            </a:r>
          </a:p>
          <a:p>
            <a:r>
              <a:rPr lang="en-US" dirty="0" err="1" smtClean="0"/>
              <a:t>knowσ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40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7"/>
            <a:ext cx="7620000" cy="6425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is STUDENT anyways?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22" y="649111"/>
            <a:ext cx="6952558" cy="575168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Student’s t-distribution (William Sealy </a:t>
            </a:r>
            <a:r>
              <a:rPr lang="en-US" dirty="0" err="1" smtClean="0"/>
              <a:t>Gosset</a:t>
            </a:r>
            <a:r>
              <a:rPr lang="en-US" dirty="0" smtClean="0"/>
              <a:t>).</a:t>
            </a:r>
          </a:p>
          <a:p>
            <a:r>
              <a:rPr lang="en-US" dirty="0"/>
              <a:t>When </a:t>
            </a:r>
            <a:r>
              <a:rPr lang="en-US" dirty="0" err="1"/>
              <a:t>Gosset</a:t>
            </a:r>
            <a:r>
              <a:rPr lang="en-US" dirty="0"/>
              <a:t> joined Guinness, Dublin, his task was to perfect the process of brewing </a:t>
            </a:r>
            <a:r>
              <a:rPr lang="en-US" dirty="0" smtClean="0"/>
              <a:t>beer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 principle was that one had to add an exact amount of yeast colonies to a certain amount of fermenting barley to turn it into beer. Too few colonies and the brew would be incompletely fermented and too much, it would become bitter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Gosset</a:t>
            </a:r>
            <a:r>
              <a:rPr lang="en-US" dirty="0" smtClean="0"/>
              <a:t> was taking small samples and trying to extrapolate his findings to large populations. Before </a:t>
            </a:r>
            <a:r>
              <a:rPr lang="en-US" dirty="0" err="1" smtClean="0"/>
              <a:t>Gosset</a:t>
            </a:r>
            <a:r>
              <a:rPr lang="en-US" dirty="0" smtClean="0"/>
              <a:t> it was thought that you needed a large sample to determine population parameters. </a:t>
            </a:r>
            <a:r>
              <a:rPr lang="en-US" dirty="0" err="1" smtClean="0"/>
              <a:t>Gosset</a:t>
            </a:r>
            <a:r>
              <a:rPr lang="en-US" dirty="0" smtClean="0"/>
              <a:t> discovered that you could STILL determine population parameters with a certain amount of certainty using SMALL samples.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780" y="4134556"/>
            <a:ext cx="2036220" cy="2723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964" y="2257778"/>
            <a:ext cx="2078892" cy="18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4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706" b="4706"/>
          <a:stretch>
            <a:fillRect/>
          </a:stretch>
        </p:blipFill>
        <p:spPr>
          <a:xfrm>
            <a:off x="423614" y="345144"/>
            <a:ext cx="8720386" cy="5583174"/>
          </a:xfrm>
        </p:spPr>
      </p:pic>
    </p:spTree>
    <p:extLst>
      <p:ext uri="{BB962C8B-B14F-4D97-AF65-F5344CB8AC3E}">
        <p14:creationId xmlns:p14="http://schemas.microsoft.com/office/powerpoint/2010/main" val="34600402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263</TotalTime>
  <Words>598</Words>
  <Application>Microsoft Macintosh PowerPoint</Application>
  <PresentationFormat>On-screen Show (4:3)</PresentationFormat>
  <Paragraphs>48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Solstice</vt:lpstr>
      <vt:lpstr>AP STATS: Quiz Quick Warm-up</vt:lpstr>
      <vt:lpstr>Quiz Time</vt:lpstr>
      <vt:lpstr>End of 10.1:Determining Sample Size</vt:lpstr>
      <vt:lpstr>Cautions:</vt:lpstr>
      <vt:lpstr>10.2 Estimating a Population Mean</vt:lpstr>
      <vt:lpstr>PowerPoint Presentation</vt:lpstr>
      <vt:lpstr>PowerPoint Presentation</vt:lpstr>
      <vt:lpstr>Who is STUDENT anyways?</vt:lpstr>
      <vt:lpstr>PowerPoint Presentation</vt:lpstr>
      <vt:lpstr>PowerPoint Presentation</vt:lpstr>
      <vt:lpstr>PowerPoint Presentation</vt:lpstr>
      <vt:lpstr>Construct a 95% Confidence Interval for the mean amount of NOX emitted by light duty engines of this type. Parameter? Conditions? Calculations, Interpretation.</vt:lpstr>
      <vt:lpstr>PowerPoint Presentation</vt:lpstr>
      <vt:lpstr>HW #6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STATS: Quiz Warm-up</dc:title>
  <dc:creator>Ben Young</dc:creator>
  <cp:lastModifiedBy>Ben Young</cp:lastModifiedBy>
  <cp:revision>19</cp:revision>
  <dcterms:created xsi:type="dcterms:W3CDTF">2014-02-11T17:07:02Z</dcterms:created>
  <dcterms:modified xsi:type="dcterms:W3CDTF">2014-02-12T03:54:00Z</dcterms:modified>
</cp:coreProperties>
</file>