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3" r:id="rId2"/>
    <p:sldId id="276" r:id="rId3"/>
    <p:sldId id="272" r:id="rId4"/>
    <p:sldId id="265" r:id="rId5"/>
    <p:sldId id="267" r:id="rId6"/>
    <p:sldId id="271" r:id="rId7"/>
    <p:sldId id="273" r:id="rId8"/>
    <p:sldId id="274" r:id="rId9"/>
    <p:sldId id="275" r:id="rId10"/>
    <p:sldId id="270" r:id="rId11"/>
    <p:sldId id="264" r:id="rId1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92" d="100"/>
          <a:sy n="92" d="100"/>
        </p:scale>
        <p:origin x="-133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printerSettings" Target="printerSettings/printerSettings1.bin"/><Relationship Id="rId14" Type="http://schemas.openxmlformats.org/officeDocument/2006/relationships/presProps" Target="presProps.xml"/><Relationship Id="rId15" Type="http://schemas.openxmlformats.org/officeDocument/2006/relationships/viewProps" Target="viewProps.xml"/><Relationship Id="rId16" Type="http://schemas.openxmlformats.org/officeDocument/2006/relationships/theme" Target="theme/theme1.xml"/><Relationship Id="rId17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2" name="Subtitle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4AB02A5-4FE5-49D9-9E24-09F23B90C450}" type="datetimeFigureOut">
              <a:rPr lang="en-US" smtClean="0"/>
              <a:t>2/17/14</a:t>
            </a:fld>
            <a:endParaRPr lang="en-US"/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294C92D-0306-4E69-9CD3-20855E849650}" type="slidenum">
              <a:rPr kumimoji="0" lang="en-US" smtClean="0"/>
              <a:t>‹#›</a:t>
            </a:fld>
            <a:endParaRPr kumimoji="0" lang="en-US"/>
          </a:p>
        </p:txBody>
      </p:sp>
      <p:sp>
        <p:nvSpPr>
          <p:cNvPr id="8" name="Oval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Oval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4AB02A5-4FE5-49D9-9E24-09F23B90C450}" type="datetimeFigureOut">
              <a:rPr lang="en-US" smtClean="0"/>
              <a:t>2/17/14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294C92D-0306-4E69-9CD3-20855E849650}" type="slidenum">
              <a:rPr kumimoji="0" lang="en-US" smtClean="0"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4AB02A5-4FE5-49D9-9E24-09F23B90C450}" type="datetimeFigureOut">
              <a:rPr lang="en-US" smtClean="0"/>
              <a:t>2/17/14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294C92D-0306-4E69-9CD3-20855E849650}" type="slidenum">
              <a:rPr kumimoji="0" lang="en-US" smtClean="0"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4AB02A5-4FE5-49D9-9E24-09F23B90C450}" type="datetimeFigureOut">
              <a:rPr lang="en-US" smtClean="0"/>
              <a:t>2/17/14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294C92D-0306-4E69-9CD3-20855E849650}" type="slidenum">
              <a:rPr kumimoji="0" lang="en-US" smtClean="0"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4AB02A5-4FE5-49D9-9E24-09F23B90C450}" type="datetimeFigureOut">
              <a:rPr lang="en-US" smtClean="0"/>
              <a:t>2/17/14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294C92D-0306-4E69-9CD3-20855E849650}" type="slidenum">
              <a:rPr kumimoji="0" lang="en-US" smtClean="0"/>
              <a:t>‹#›</a:t>
            </a:fld>
            <a:endParaRPr kumimoji="0" lang="en-US"/>
          </a:p>
        </p:txBody>
      </p:sp>
      <p:sp>
        <p:nvSpPr>
          <p:cNvPr id="10" name="Rectangle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Oval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Oval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4AB02A5-4FE5-49D9-9E24-09F23B90C450}" type="datetimeFigureOut">
              <a:rPr lang="en-US" smtClean="0"/>
              <a:t>2/17/14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294C92D-0306-4E69-9CD3-20855E849650}" type="slidenum">
              <a:rPr kumimoji="0" lang="en-US" smtClean="0"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4AB02A5-4FE5-49D9-9E24-09F23B90C450}" type="datetimeFigureOut">
              <a:rPr lang="en-US" smtClean="0"/>
              <a:t>2/17/14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294C92D-0306-4E69-9CD3-20855E849650}" type="slidenum">
              <a:rPr kumimoji="0" lang="en-US" smtClean="0"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4AB02A5-4FE5-49D9-9E24-09F23B90C450}" type="datetimeFigureOut">
              <a:rPr lang="en-US" smtClean="0"/>
              <a:t>2/17/14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294C92D-0306-4E69-9CD3-20855E849650}" type="slidenum">
              <a:rPr kumimoji="0" lang="en-US" smtClean="0"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4AB02A5-4FE5-49D9-9E24-09F23B90C450}" type="datetimeFigureOut">
              <a:rPr lang="en-US" smtClean="0"/>
              <a:t>2/17/14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294C92D-0306-4E69-9CD3-20855E849650}" type="slidenum">
              <a:rPr kumimoji="0" lang="en-US" smtClean="0"/>
              <a:t>‹#›</a:t>
            </a:fld>
            <a:endParaRPr kumimoji="0" lang="en-US"/>
          </a:p>
        </p:txBody>
      </p:sp>
      <p:sp>
        <p:nvSpPr>
          <p:cNvPr id="6" name="Rectangle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4AB02A5-4FE5-49D9-9E24-09F23B90C450}" type="datetimeFigureOut">
              <a:rPr lang="en-US" smtClean="0"/>
              <a:t>2/17/14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294C92D-0306-4E69-9CD3-20855E849650}" type="slidenum">
              <a:rPr kumimoji="0" lang="en-US" smtClean="0"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4AB02A5-4FE5-49D9-9E24-09F23B90C450}" type="datetimeFigureOut">
              <a:rPr lang="en-US" smtClean="0"/>
              <a:t>2/17/14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294C92D-0306-4E69-9CD3-20855E849650}" type="slidenum">
              <a:rPr kumimoji="0" lang="en-US" smtClean="0"/>
              <a:t>‹#›</a:t>
            </a:fld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en-US" smtClean="0"/>
              <a:t>Drag picture to placeholder or click icon to add</a:t>
            </a:r>
            <a:endParaRPr kumimoji="0" lang="en-US" dirty="0"/>
          </a:p>
        </p:txBody>
      </p:sp>
      <p:sp>
        <p:nvSpPr>
          <p:cNvPr id="9" name="Process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Process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e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Oval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Donut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pPr algn="r" eaLnBrk="1" latinLnBrk="0" hangingPunct="1"/>
            <a:fld id="{54AB02A5-4FE5-49D9-9E24-09F23B90C450}" type="datetimeFigureOut">
              <a:rPr lang="en-US" smtClean="0"/>
              <a:t>2/17/14</a:t>
            </a:fld>
            <a:endParaRPr lang="en-US" sz="1200">
              <a:solidFill>
                <a:schemeClr val="bg2">
                  <a:shade val="50000"/>
                </a:schemeClr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kumimoji="0" lang="en-US" sz="1200">
              <a:solidFill>
                <a:schemeClr val="bg2">
                  <a:shade val="50000"/>
                </a:schemeClr>
              </a:solidFill>
              <a:effectLst/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pPr algn="ctr" eaLnBrk="1" latinLnBrk="0" hangingPunct="1"/>
            <a:fld id="{6294C92D-0306-4E69-9CD3-20855E849650}" type="slidenum">
              <a:rPr kumimoji="0" lang="en-US" smtClean="0"/>
              <a:t>‹#›</a:t>
            </a:fld>
            <a:endParaRPr kumimoji="0" lang="en-US" sz="1200">
              <a:solidFill>
                <a:schemeClr val="bg2">
                  <a:shade val="50000"/>
                </a:schemeClr>
              </a:solidFill>
              <a:effectLst/>
            </a:endParaRPr>
          </a:p>
        </p:txBody>
      </p:sp>
      <p:sp>
        <p:nvSpPr>
          <p:cNvPr id="15" name="Rectangle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emf"/><Relationship Id="rId3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emf"/><Relationship Id="rId3" Type="http://schemas.openxmlformats.org/officeDocument/2006/relationships/image" Target="../media/image9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048" y="-1406710"/>
            <a:ext cx="9144000" cy="570082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0500"/>
            <a:ext cx="9144000" cy="6667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97189" y="4693951"/>
            <a:ext cx="7845517" cy="16619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Construct a 95% Confidence Interval for the mean amount of NOX emitted </a:t>
            </a:r>
            <a:endParaRPr lang="en-US" dirty="0" smtClean="0"/>
          </a:p>
          <a:p>
            <a:r>
              <a:rPr lang="en-US" dirty="0" smtClean="0"/>
              <a:t>by </a:t>
            </a:r>
            <a:r>
              <a:rPr lang="en-US" dirty="0"/>
              <a:t>light duty engines of this type.</a:t>
            </a:r>
            <a:r>
              <a:rPr lang="en-US" sz="1600" dirty="0"/>
              <a:t> </a:t>
            </a:r>
            <a:endParaRPr lang="en-US" sz="1600" dirty="0" smtClean="0"/>
          </a:p>
          <a:p>
            <a:endParaRPr lang="en-US" sz="1600" dirty="0"/>
          </a:p>
          <a:p>
            <a:r>
              <a:rPr lang="en-US" sz="1600" dirty="0" smtClean="0"/>
              <a:t>Parameter</a:t>
            </a:r>
            <a:r>
              <a:rPr lang="en-US" sz="1600" dirty="0"/>
              <a:t>? Conditions (SRS, NORMALITY, INDEPENDENCE)?  </a:t>
            </a:r>
            <a:r>
              <a:rPr lang="en-US" sz="1600" dirty="0" smtClean="0"/>
              <a:t>Calculations</a:t>
            </a:r>
            <a:r>
              <a:rPr lang="en-US" sz="1600" dirty="0"/>
              <a:t>, Interpretation</a:t>
            </a:r>
            <a:r>
              <a:rPr lang="en-US" sz="1600" dirty="0" smtClean="0"/>
              <a:t>.</a:t>
            </a:r>
          </a:p>
          <a:p>
            <a:endParaRPr lang="en-US" sz="1600" dirty="0"/>
          </a:p>
          <a:p>
            <a:r>
              <a:rPr lang="en-US" sz="1600" dirty="0" smtClean="0"/>
              <a:t>Also, practice making a histogram and boxplot of this data.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09263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0500"/>
            <a:ext cx="7509849" cy="530684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007755" y="5774220"/>
            <a:ext cx="78406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Remember though… if you’re data is biased, you might as well not even conduct a</a:t>
            </a:r>
          </a:p>
          <a:p>
            <a:r>
              <a:rPr lang="en-US" dirty="0" smtClean="0"/>
              <a:t>T-interval. GIGO!!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38658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HW #7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24926" y="1447800"/>
            <a:ext cx="8219074" cy="4800600"/>
          </a:xfrm>
        </p:spPr>
        <p:txBody>
          <a:bodyPr/>
          <a:lstStyle/>
          <a:p>
            <a:r>
              <a:rPr lang="en-US" dirty="0" smtClean="0"/>
              <a:t>Finish reading section 10.2 </a:t>
            </a:r>
          </a:p>
          <a:p>
            <a:r>
              <a:rPr lang="en-US" dirty="0" smtClean="0"/>
              <a:t>I’ll give you a take home quiz tomorrow which you’ll start as part of </a:t>
            </a:r>
            <a:r>
              <a:rPr lang="en-US" smtClean="0"/>
              <a:t>your warm-up.</a:t>
            </a:r>
            <a:endParaRPr lang="en-US" dirty="0" smtClean="0"/>
          </a:p>
          <a:p>
            <a:r>
              <a:rPr lang="en-US" dirty="0" smtClean="0"/>
              <a:t>Complete exercises 10.37, 10.39, 10.40, </a:t>
            </a:r>
            <a:r>
              <a:rPr lang="en-US" dirty="0" smtClean="0"/>
              <a:t>10.41</a:t>
            </a:r>
          </a:p>
          <a:p>
            <a:r>
              <a:rPr lang="en-US" dirty="0" smtClean="0"/>
              <a:t>Read the excerpt from Nate Silver’s Book.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73863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1756" y="124252"/>
            <a:ext cx="8491932" cy="129338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What does 90% confident actually mean?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78827" y="1610919"/>
            <a:ext cx="5454861" cy="4830762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We are using a method that captures the true population mean in 90% of all samples of this size.</a:t>
            </a:r>
          </a:p>
          <a:p>
            <a:endParaRPr lang="en-US" dirty="0"/>
          </a:p>
          <a:p>
            <a:r>
              <a:rPr lang="en-US" dirty="0" smtClean="0"/>
              <a:t>If the procedure were repeated many times, 90% of the confidence intervals would contain the TRUE population mean.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4685" y="1946609"/>
            <a:ext cx="3402347" cy="4814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4624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Some calculator tips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T-intervals</a:t>
            </a:r>
          </a:p>
          <a:p>
            <a:r>
              <a:rPr lang="en-US" dirty="0" smtClean="0"/>
              <a:t>Z-intervals</a:t>
            </a:r>
          </a:p>
          <a:p>
            <a:r>
              <a:rPr lang="en-US" dirty="0" err="1" smtClean="0"/>
              <a:t>invT</a:t>
            </a:r>
            <a:r>
              <a:rPr lang="en-US" dirty="0" smtClean="0"/>
              <a:t>(% to the left, degrees of freedom)</a:t>
            </a:r>
          </a:p>
          <a:p>
            <a:r>
              <a:rPr lang="en-US" dirty="0" err="1" smtClean="0"/>
              <a:t>invT</a:t>
            </a:r>
            <a:r>
              <a:rPr lang="en-US" dirty="0" smtClean="0"/>
              <a:t>(.975, 45)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27836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527"/>
            <a:ext cx="7620000" cy="64258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Who is STUDENT anyways?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5222" y="649111"/>
            <a:ext cx="6952558" cy="5751689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Student’s t-distribution (William Sealy </a:t>
            </a:r>
            <a:r>
              <a:rPr lang="en-US" dirty="0" err="1" smtClean="0"/>
              <a:t>Gosset</a:t>
            </a:r>
            <a:r>
              <a:rPr lang="en-US" dirty="0" smtClean="0"/>
              <a:t>).</a:t>
            </a:r>
          </a:p>
          <a:p>
            <a:r>
              <a:rPr lang="en-US" dirty="0"/>
              <a:t>When </a:t>
            </a:r>
            <a:r>
              <a:rPr lang="en-US" dirty="0" err="1"/>
              <a:t>Gosset</a:t>
            </a:r>
            <a:r>
              <a:rPr lang="en-US" dirty="0"/>
              <a:t> joined Guinness, Dublin, his task was to perfect the process of brewing </a:t>
            </a:r>
            <a:r>
              <a:rPr lang="en-US" dirty="0" smtClean="0"/>
              <a:t>beer.</a:t>
            </a:r>
          </a:p>
          <a:p>
            <a:r>
              <a:rPr lang="en-US" dirty="0" smtClean="0"/>
              <a:t> </a:t>
            </a:r>
            <a:r>
              <a:rPr lang="en-US" dirty="0"/>
              <a:t>The principle was that one had to add an exact amount of yeast colonies to a certain amount of fermenting barley to turn it into beer. Too few colonies and the brew would be incompletely fermented and too much, it would become bitter</a:t>
            </a:r>
            <a:r>
              <a:rPr lang="en-US" dirty="0" smtClean="0"/>
              <a:t>.</a:t>
            </a:r>
          </a:p>
          <a:p>
            <a:r>
              <a:rPr lang="en-US" dirty="0" err="1" smtClean="0"/>
              <a:t>Gosset</a:t>
            </a:r>
            <a:r>
              <a:rPr lang="en-US" dirty="0" smtClean="0"/>
              <a:t> was taking small samples and trying to extrapolate his findings to large populations. Before </a:t>
            </a:r>
            <a:r>
              <a:rPr lang="en-US" dirty="0" err="1" smtClean="0"/>
              <a:t>Gosset</a:t>
            </a:r>
            <a:r>
              <a:rPr lang="en-US" dirty="0" smtClean="0"/>
              <a:t> it was thought that you needed a large sample to determine population parameters. </a:t>
            </a:r>
            <a:r>
              <a:rPr lang="en-US" dirty="0" err="1" smtClean="0"/>
              <a:t>Gosset</a:t>
            </a:r>
            <a:r>
              <a:rPr lang="en-US" dirty="0" smtClean="0"/>
              <a:t> discovered that you could STILL determine population parameters with a certain amount of certainty using SMALL samples.</a:t>
            </a:r>
          </a:p>
          <a:p>
            <a:pPr marL="11430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7780" y="4134556"/>
            <a:ext cx="2036220" cy="272344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9964" y="2257778"/>
            <a:ext cx="2078892" cy="1876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2468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00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384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1901" y="0"/>
            <a:ext cx="7498080" cy="705569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Paired t Procedure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8049" y="1187293"/>
            <a:ext cx="9005951" cy="5061107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Oftentimes we are interested in comparing two treatments (i.e. placebo versus treatment).</a:t>
            </a:r>
          </a:p>
          <a:p>
            <a:pPr marL="82296" indent="0">
              <a:buNone/>
            </a:pPr>
            <a:r>
              <a:rPr lang="en-US" b="1" u="sng" dirty="0" smtClean="0"/>
              <a:t>Paired t-procedure: </a:t>
            </a:r>
          </a:p>
          <a:p>
            <a:pPr marL="82296" indent="0">
              <a:buNone/>
            </a:pPr>
            <a:r>
              <a:rPr lang="en-US" dirty="0" smtClean="0"/>
              <a:t>To compare the responses to two treatments in a </a:t>
            </a:r>
            <a:r>
              <a:rPr lang="en-US" u="sng" dirty="0" smtClean="0"/>
              <a:t>matched pairs design </a:t>
            </a:r>
            <a:r>
              <a:rPr lang="en-US" dirty="0" smtClean="0"/>
              <a:t>or </a:t>
            </a:r>
            <a:r>
              <a:rPr lang="en-US" u="sng" dirty="0" smtClean="0"/>
              <a:t>before-and-after measurements</a:t>
            </a:r>
            <a:r>
              <a:rPr lang="en-US" dirty="0" smtClean="0"/>
              <a:t> on the same subjects, apply one sample </a:t>
            </a:r>
            <a:r>
              <a:rPr lang="en-US" i="1" dirty="0" smtClean="0"/>
              <a:t>t</a:t>
            </a:r>
            <a:r>
              <a:rPr lang="en-US" dirty="0" smtClean="0"/>
              <a:t> procedures to the observed differences. </a:t>
            </a:r>
          </a:p>
          <a:p>
            <a:pPr marL="82296" indent="0">
              <a:buNone/>
            </a:pPr>
            <a:endParaRPr lang="en-US" dirty="0"/>
          </a:p>
          <a:p>
            <a:pPr marL="82296" indent="0">
              <a:buNone/>
            </a:pPr>
            <a:r>
              <a:rPr lang="en-US" dirty="0" smtClean="0"/>
              <a:t>Parameter of interest? </a:t>
            </a:r>
          </a:p>
          <a:p>
            <a:pPr marL="82296" indent="0">
              <a:buNone/>
            </a:pPr>
            <a:r>
              <a:rPr lang="en-US" dirty="0" smtClean="0"/>
              <a:t>Mean </a:t>
            </a:r>
            <a:r>
              <a:rPr lang="en-US" b="1" u="sng" dirty="0" smtClean="0"/>
              <a:t>difference</a:t>
            </a:r>
            <a:r>
              <a:rPr lang="en-US" dirty="0" smtClean="0"/>
              <a:t> between groups (or matched pairs)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38861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900153"/>
            <a:ext cx="9144000" cy="646161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313376"/>
            <a:ext cx="9144000" cy="4015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8536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9762" y="39940"/>
            <a:ext cx="8614238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Random Assignment vs. Random Selection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83512" y="1182940"/>
            <a:ext cx="8050176" cy="5065460"/>
          </a:xfrm>
        </p:spPr>
        <p:txBody>
          <a:bodyPr>
            <a:normAutofit lnSpcReduction="10000"/>
          </a:bodyPr>
          <a:lstStyle/>
          <a:p>
            <a:r>
              <a:rPr lang="en-US" b="1" u="sng" dirty="0" smtClean="0"/>
              <a:t>Random assignment: </a:t>
            </a:r>
            <a:r>
              <a:rPr lang="en-US" dirty="0" smtClean="0"/>
              <a:t>Let’s us see whether there was a treatment effect.</a:t>
            </a:r>
          </a:p>
          <a:p>
            <a:r>
              <a:rPr lang="en-US" b="1" u="sng" dirty="0" smtClean="0"/>
              <a:t>Random Selection:  </a:t>
            </a:r>
            <a:r>
              <a:rPr lang="en-US" dirty="0" smtClean="0"/>
              <a:t>Allows us to generalize the findings.</a:t>
            </a:r>
          </a:p>
          <a:p>
            <a:endParaRPr lang="en-US" dirty="0"/>
          </a:p>
          <a:p>
            <a:r>
              <a:rPr lang="en-US" dirty="0" smtClean="0"/>
              <a:t>When we do inference later, we will see that we are oftentimes not doing a matched pairs design but are instead taking two independently chosen samples and giving one group the treatment and the other a placebo.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68904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Robust Procedures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An inference procedure is said to be robust, if the probability calculations involved in that procedure remain fairly accurate WHEN A CONDITION FOR THE USE OF A PROCEDURE IS VIOLATED.</a:t>
            </a:r>
          </a:p>
          <a:p>
            <a:endParaRPr lang="en-US" dirty="0"/>
          </a:p>
          <a:p>
            <a:r>
              <a:rPr lang="en-US" dirty="0" smtClean="0"/>
              <a:t>i.e. the confidence interval is still pretty accurate</a:t>
            </a:r>
          </a:p>
          <a:p>
            <a:r>
              <a:rPr lang="en-US" dirty="0" smtClean="0"/>
              <a:t>T-procedures are NOT robust against outliers (because they impact both the mean and standard deviation).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31767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olstice">
  <a:themeElements>
    <a:clrScheme name="Solstice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Solstice">
      <a:majorFont>
        <a:latin typeface="Gill Sans MT"/>
        <a:ea typeface=""/>
        <a:cs typeface=""/>
        <a:font script="Grek" typeface="Corbel"/>
        <a:font script="Cyrl" typeface="Corbel"/>
        <a:font script="Jpan" typeface="ＭＳ ゴシック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ＭＳ ゴシック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Solstice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Solstice.thmx</Template>
  <TotalTime>1141</TotalTime>
  <Words>524</Words>
  <Application>Microsoft Macintosh PowerPoint</Application>
  <PresentationFormat>On-screen Show (4:3)</PresentationFormat>
  <Paragraphs>44</Paragraphs>
  <Slides>11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Solstice</vt:lpstr>
      <vt:lpstr>PowerPoint Presentation</vt:lpstr>
      <vt:lpstr>What does 90% confident actually mean?</vt:lpstr>
      <vt:lpstr>Some calculator tips</vt:lpstr>
      <vt:lpstr>Who is STUDENT anyways?</vt:lpstr>
      <vt:lpstr>PowerPoint Presentation</vt:lpstr>
      <vt:lpstr>Paired t Procedure</vt:lpstr>
      <vt:lpstr>PowerPoint Presentation</vt:lpstr>
      <vt:lpstr>Random Assignment vs. Random Selection</vt:lpstr>
      <vt:lpstr>Robust Procedures</vt:lpstr>
      <vt:lpstr>PowerPoint Presentation</vt:lpstr>
      <vt:lpstr>HW #7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 STATS: Quiz Warm-up</dc:title>
  <dc:creator>Ben Young</dc:creator>
  <cp:lastModifiedBy>Ben Young</cp:lastModifiedBy>
  <cp:revision>34</cp:revision>
  <dcterms:created xsi:type="dcterms:W3CDTF">2014-02-11T17:07:02Z</dcterms:created>
  <dcterms:modified xsi:type="dcterms:W3CDTF">2014-02-18T13:15:03Z</dcterms:modified>
</cp:coreProperties>
</file>