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13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2/11/14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2/11/14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2/11/14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2/11/14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2/11/14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2/11/14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2/11/14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2/11/14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2/11/14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2/11/14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2/11/14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9" name="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 algn="r" eaLnBrk="1" latinLnBrk="0" hangingPunct="1"/>
            <a:fld id="{54AB02A5-4FE5-49D9-9E24-09F23B90C450}" type="datetimeFigureOut">
              <a:rPr lang="en-US" smtClean="0"/>
              <a:t>2/11/14</a:t>
            </a:fld>
            <a:endParaRPr lang="en-US" sz="120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algn="ctr" eaLnBrk="1" latinLnBrk="0" hangingPunct="1"/>
            <a:fld id="{6294C92D-0306-4E69-9CD3-20855E849650}" type="slidenum">
              <a:rPr kumimoji="0" lang="en-US" smtClean="0"/>
              <a:t>‹#›</a:t>
            </a:fld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9368" y="39056"/>
            <a:ext cx="7406640" cy="803155"/>
          </a:xfrm>
        </p:spPr>
        <p:txBody>
          <a:bodyPr/>
          <a:lstStyle/>
          <a:p>
            <a:r>
              <a:rPr lang="en-US" dirty="0" smtClean="0"/>
              <a:t>AP STATS: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9368" y="842211"/>
            <a:ext cx="7809832" cy="2760453"/>
          </a:xfrm>
        </p:spPr>
        <p:txBody>
          <a:bodyPr/>
          <a:lstStyle/>
          <a:p>
            <a:r>
              <a:rPr lang="en-US" dirty="0" smtClean="0"/>
              <a:t>What percent of the WORLD is water?</a:t>
            </a:r>
          </a:p>
          <a:p>
            <a:endParaRPr lang="en-US" dirty="0"/>
          </a:p>
          <a:p>
            <a:r>
              <a:rPr lang="en-US" dirty="0" smtClean="0"/>
              <a:t>Let’s answer that question using statistics.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928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816" y="43701"/>
            <a:ext cx="8405872" cy="56663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Pg. 621 Let’s walk through this paragraph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20" y="725802"/>
            <a:ext cx="8386480" cy="592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776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 confidence is NOT!</a:t>
            </a:r>
            <a:br>
              <a:rPr lang="en-US" dirty="0" smtClean="0"/>
            </a:br>
            <a:r>
              <a:rPr lang="en-US" dirty="0" smtClean="0"/>
              <a:t>(but… you will be tempted to say)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82296" indent="0">
              <a:buNone/>
            </a:pPr>
            <a:r>
              <a:rPr lang="en-US" dirty="0" smtClean="0"/>
              <a:t>An already constructed interval either DOES or DOES NOT contain the population value.</a:t>
            </a:r>
          </a:p>
          <a:p>
            <a:pPr marL="82296" indent="0">
              <a:buNone/>
            </a:pPr>
            <a:endParaRPr lang="en-US" dirty="0"/>
          </a:p>
          <a:p>
            <a:pPr marL="82296" indent="0">
              <a:buNone/>
            </a:pPr>
            <a:r>
              <a:rPr lang="en-US" dirty="0" smtClean="0"/>
              <a:t>It is not correct to interpret a found interval using the language of probability (not a 95% chance).</a:t>
            </a:r>
          </a:p>
          <a:p>
            <a:pPr marL="82296" indent="0">
              <a:buNone/>
            </a:pPr>
            <a:endParaRPr lang="en-US" dirty="0"/>
          </a:p>
          <a:p>
            <a:pPr marL="82296" indent="0">
              <a:buNone/>
            </a:pPr>
            <a:r>
              <a:rPr lang="en-US" dirty="0" smtClean="0"/>
              <a:t>Do NOT say “there is a 95% </a:t>
            </a:r>
            <a:r>
              <a:rPr lang="en-US" b="1" u="sng" dirty="0" smtClean="0"/>
              <a:t>chance</a:t>
            </a:r>
            <a:r>
              <a:rPr lang="en-US" dirty="0" smtClean="0"/>
              <a:t> that my interval contains the the true population parameter”</a:t>
            </a:r>
          </a:p>
          <a:p>
            <a:pPr marL="82296" indent="0">
              <a:buNone/>
            </a:pPr>
            <a:endParaRPr lang="en-US" dirty="0"/>
          </a:p>
          <a:p>
            <a:pPr marL="82296" indent="0">
              <a:buNone/>
            </a:pPr>
            <a:r>
              <a:rPr lang="en-US" dirty="0" smtClean="0"/>
              <a:t>Do say “ </a:t>
            </a:r>
            <a:r>
              <a:rPr lang="en-US" dirty="0"/>
              <a:t>W</a:t>
            </a:r>
            <a:r>
              <a:rPr lang="en-US" dirty="0" smtClean="0"/>
              <a:t>e are 95% confident that the interval contains the true pop. Parameter</a:t>
            </a:r>
          </a:p>
          <a:p>
            <a:pPr marL="82296" indent="0">
              <a:buNone/>
            </a:pPr>
            <a:endParaRPr lang="en-US" dirty="0"/>
          </a:p>
          <a:p>
            <a:pPr marL="82296" indent="0">
              <a:buNone/>
            </a:pPr>
            <a:r>
              <a:rPr lang="en-US" dirty="0" smtClean="0"/>
              <a:t>OR </a:t>
            </a:r>
          </a:p>
          <a:p>
            <a:pPr marL="82296" indent="0">
              <a:buNone/>
            </a:pPr>
            <a:endParaRPr lang="en-US" dirty="0"/>
          </a:p>
          <a:p>
            <a:pPr marL="82296" indent="0">
              <a:buNone/>
            </a:pPr>
            <a:r>
              <a:rPr lang="en-US" b="1" dirty="0" smtClean="0"/>
              <a:t>“The probability that MY METHOD of constructing intervals will capture the true pop. mean is 0.95” 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2413626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312" y="0"/>
            <a:ext cx="7498080" cy="773121"/>
          </a:xfrm>
        </p:spPr>
        <p:txBody>
          <a:bodyPr/>
          <a:lstStyle/>
          <a:p>
            <a:r>
              <a:rPr lang="en-US" dirty="0" smtClean="0"/>
              <a:t>Confidence Interval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0312" y="773121"/>
            <a:ext cx="8233376" cy="5475279"/>
          </a:xfrm>
        </p:spPr>
        <p:txBody>
          <a:bodyPr/>
          <a:lstStyle/>
          <a:p>
            <a:r>
              <a:rPr lang="en-US" dirty="0" smtClean="0"/>
              <a:t>Estimate +/- Margin of error</a:t>
            </a:r>
          </a:p>
          <a:p>
            <a:r>
              <a:rPr lang="en-US" dirty="0" smtClean="0"/>
              <a:t>C= confidence level (typically 90%, 95% or 99% are used)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846" y="1615271"/>
            <a:ext cx="4153546" cy="587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842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488" y="26135"/>
            <a:ext cx="8895512" cy="6917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Confidence Interval for a Population Mean</a:t>
            </a:r>
            <a:br>
              <a:rPr lang="en-US" dirty="0" smtClean="0"/>
            </a:br>
            <a:r>
              <a:rPr lang="en-US" dirty="0" smtClean="0"/>
              <a:t>(when </a:t>
            </a:r>
            <a:r>
              <a:rPr lang="en-US" dirty="0" err="1" smtClean="0"/>
              <a:t>σ</a:t>
            </a:r>
            <a:r>
              <a:rPr lang="en-US" dirty="0" smtClean="0"/>
              <a:t> is known)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488" y="1021625"/>
            <a:ext cx="8685200" cy="5226775"/>
          </a:xfrm>
        </p:spPr>
        <p:txBody>
          <a:bodyPr/>
          <a:lstStyle/>
          <a:p>
            <a:r>
              <a:rPr lang="en-US" dirty="0" smtClean="0"/>
              <a:t>Three Conditions MUST be met:</a:t>
            </a:r>
          </a:p>
          <a:p>
            <a:pPr marL="82296" indent="0">
              <a:buNone/>
            </a:pPr>
            <a:r>
              <a:rPr lang="en-US" dirty="0" smtClean="0"/>
              <a:t>1.) </a:t>
            </a:r>
            <a:r>
              <a:rPr lang="en-US" b="1" u="sng" dirty="0" smtClean="0"/>
              <a:t>SRS</a:t>
            </a:r>
            <a:r>
              <a:rPr lang="en-US" dirty="0" smtClean="0"/>
              <a:t> – data comes from an SRS</a:t>
            </a:r>
          </a:p>
          <a:p>
            <a:pPr marL="82296" indent="0">
              <a:buNone/>
            </a:pPr>
            <a:r>
              <a:rPr lang="en-US" dirty="0" smtClean="0"/>
              <a:t>2.) </a:t>
            </a:r>
            <a:r>
              <a:rPr lang="en-US" b="1" u="sng" dirty="0" smtClean="0"/>
              <a:t>Normality</a:t>
            </a:r>
            <a:r>
              <a:rPr lang="en-US" dirty="0" smtClean="0"/>
              <a:t> – sampling distribution must be approximately normal (n is at least 30 by the CLT)</a:t>
            </a:r>
          </a:p>
          <a:p>
            <a:pPr marL="82296" indent="0">
              <a:buNone/>
            </a:pPr>
            <a:r>
              <a:rPr lang="en-US" dirty="0" smtClean="0"/>
              <a:t>3.) </a:t>
            </a:r>
            <a:r>
              <a:rPr lang="en-US" b="1" u="sng" dirty="0" smtClean="0"/>
              <a:t>Independence</a:t>
            </a:r>
            <a:r>
              <a:rPr lang="en-US" dirty="0" smtClean="0"/>
              <a:t> – observations need to be independent (or N ≥ 10n so that it doesn’t really matter)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758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242" y="0"/>
            <a:ext cx="7498080" cy="7193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Formula and Critical Z-Values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3147"/>
            <a:ext cx="9144000" cy="52213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6243" y="5190957"/>
            <a:ext cx="15477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C=0.9,  1.645</a:t>
            </a:r>
          </a:p>
          <a:p>
            <a:r>
              <a:rPr lang="en-US" dirty="0" smtClean="0"/>
              <a:t>C=0.95,  1.96</a:t>
            </a:r>
          </a:p>
          <a:p>
            <a:r>
              <a:rPr lang="en-US" dirty="0" smtClean="0"/>
              <a:t>C=0.99,  2.576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900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44930"/>
            <a:ext cx="9144000" cy="58702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1901" y="5480878"/>
            <a:ext cx="25442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1.) Parameter?</a:t>
            </a:r>
          </a:p>
          <a:p>
            <a:r>
              <a:rPr lang="en-US" dirty="0" smtClean="0"/>
              <a:t>2.) Conditions Met?</a:t>
            </a:r>
          </a:p>
          <a:p>
            <a:r>
              <a:rPr lang="en-US" dirty="0" smtClean="0"/>
              <a:t>3.) Calculations</a:t>
            </a:r>
          </a:p>
          <a:p>
            <a:r>
              <a:rPr lang="en-US" dirty="0" smtClean="0"/>
              <a:t>4.) Interpret your results.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166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Complete Quiz 10.1B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#1-3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454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Determining Sample Size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52075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5817" y="5636165"/>
            <a:ext cx="8588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Once again, the SIZE OF THE POPULATION does NOT influence the sample size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130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Complete 10.1B #4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4530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Read section </a:t>
            </a:r>
            <a:r>
              <a:rPr lang="en-US" dirty="0" smtClean="0"/>
              <a:t>10.1 </a:t>
            </a:r>
            <a:endParaRPr lang="en-US" dirty="0" smtClean="0"/>
          </a:p>
          <a:p>
            <a:r>
              <a:rPr lang="en-US" dirty="0" smtClean="0"/>
              <a:t>Complete exercises 10.19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029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</a:t>
            </a:r>
            <a:r>
              <a:rPr lang="en-US" dirty="0" smtClean="0"/>
              <a:t>uick Review: </a:t>
            </a:r>
            <a:br>
              <a:rPr lang="en-US" dirty="0" smtClean="0"/>
            </a:br>
            <a:r>
              <a:rPr lang="en-US" dirty="0" smtClean="0"/>
              <a:t>Means versus Proportions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572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Statistical Inference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Let’s say we want to determine the average number of minutes that an MB student waits for lunch or the proportion of Americans who eat breakfast?</a:t>
            </a:r>
          </a:p>
          <a:p>
            <a:endParaRPr lang="en-US" dirty="0"/>
          </a:p>
          <a:p>
            <a:r>
              <a:rPr lang="en-US" dirty="0"/>
              <a:t>These are questions that we can begin to answer using </a:t>
            </a:r>
            <a:r>
              <a:rPr lang="en-US" b="1" i="1" u="sng" dirty="0"/>
              <a:t>statistical </a:t>
            </a:r>
            <a:r>
              <a:rPr lang="en-US" b="1" i="1" u="sng" dirty="0" smtClean="0"/>
              <a:t>inference</a:t>
            </a:r>
            <a:r>
              <a:rPr lang="en-US" b="1" u="sng" dirty="0" smtClean="0"/>
              <a:t>, </a:t>
            </a:r>
            <a:r>
              <a:rPr lang="en-US" i="1" dirty="0" smtClean="0"/>
              <a:t>drawing conclusions about a POPULATION from a SAMPLE</a:t>
            </a:r>
            <a:endParaRPr lang="en-US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878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Confidence Intervals and Significance Tests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These are two of the most widely used measures in statistics and rely on the SAMPLING DISTRIBUTION to determine probabilities.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** Note: these rely upon the fact that samples are drawn randomly from a population and random assignment for experiments.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618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Confidence Intervals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2842" y="1447800"/>
            <a:ext cx="7850846" cy="4800600"/>
          </a:xfrm>
        </p:spPr>
        <p:txBody>
          <a:bodyPr/>
          <a:lstStyle/>
          <a:p>
            <a:r>
              <a:rPr lang="en-US" dirty="0" smtClean="0"/>
              <a:t>We will start by making an unrealistic assumption that we KNOW the population standard deviation, but don’t know the population mean. </a:t>
            </a:r>
          </a:p>
          <a:p>
            <a:endParaRPr lang="en-US" dirty="0"/>
          </a:p>
          <a:p>
            <a:r>
              <a:rPr lang="en-US" dirty="0" smtClean="0"/>
              <a:t>Then we will take away this assumption to show how to typically calculate a confidence interval even when the population standard deviation is not known.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850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Confidence Intervals Intuitively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>
              <a:buNone/>
            </a:pPr>
            <a:r>
              <a:rPr lang="en-US" dirty="0" smtClean="0"/>
              <a:t>Think of a confidence interval as a range of population values for which our found sample value is likely.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545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1187" y="60743"/>
            <a:ext cx="7498080" cy="7146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IQ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1187" y="775368"/>
            <a:ext cx="7912501" cy="547303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 university wants to determine the average IQ of it’s student body.</a:t>
            </a:r>
          </a:p>
          <a:p>
            <a:r>
              <a:rPr lang="en-US" dirty="0" smtClean="0"/>
              <a:t>It takes the IQ of an SRS of 50 students from a population of 5000.</a:t>
            </a:r>
          </a:p>
          <a:p>
            <a:r>
              <a:rPr lang="en-US" dirty="0" smtClean="0"/>
              <a:t>X-bar = 112</a:t>
            </a:r>
          </a:p>
          <a:p>
            <a:r>
              <a:rPr lang="en-US" dirty="0" smtClean="0"/>
              <a:t>What can we say about the mean score (μ) of all 5000 students?</a:t>
            </a:r>
          </a:p>
          <a:p>
            <a:r>
              <a:rPr lang="en-US" dirty="0" smtClean="0"/>
              <a:t>Suppose we know the population standard deviation to be </a:t>
            </a:r>
            <a:r>
              <a:rPr lang="en-US" dirty="0" err="1" smtClean="0"/>
              <a:t>σ</a:t>
            </a:r>
            <a:r>
              <a:rPr lang="en-US" dirty="0" smtClean="0"/>
              <a:t>=15. 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Think back to sampling distributions: let’s ask ourselves this: what would happen if we took REPEATED samples of size 50 from this population and plotted the means.</a:t>
            </a:r>
          </a:p>
          <a:p>
            <a:r>
              <a:rPr lang="en-US" dirty="0" smtClean="0"/>
              <a:t>68-95-99.7 Empirical Rule.</a:t>
            </a:r>
          </a:p>
          <a:p>
            <a:r>
              <a:rPr lang="en-US" dirty="0" smtClean="0"/>
              <a:t>This method captures the the true </a:t>
            </a:r>
            <a:r>
              <a:rPr lang="en-US" dirty="0" err="1" smtClean="0"/>
              <a:t>μin</a:t>
            </a:r>
            <a:r>
              <a:rPr lang="en-US" dirty="0" smtClean="0"/>
              <a:t> about 95% of all possible samples.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984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6211" y="160421"/>
            <a:ext cx="7837477" cy="6087979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n-US" b="1" dirty="0"/>
              <a:t>Confidence Interval</a:t>
            </a:r>
            <a:r>
              <a:rPr lang="en-US" dirty="0"/>
              <a:t>: An interval of values computed </a:t>
            </a:r>
            <a:r>
              <a:rPr lang="en-US" u="sng" dirty="0"/>
              <a:t>from the sample,</a:t>
            </a:r>
            <a:r>
              <a:rPr lang="en-US" dirty="0"/>
              <a:t> that is almost sure to cover the true population value.  </a:t>
            </a:r>
          </a:p>
          <a:p>
            <a:pPr>
              <a:buFontTx/>
              <a:buNone/>
            </a:pPr>
            <a:r>
              <a:rPr lang="en-US" sz="2400" dirty="0"/>
              <a:t> </a:t>
            </a:r>
          </a:p>
          <a:p>
            <a:pPr>
              <a:buFontTx/>
              <a:buNone/>
            </a:pPr>
            <a:r>
              <a:rPr lang="en-US" sz="2400" dirty="0"/>
              <a:t>	We make confidence intervals using values computed from the sample, not the known values from the population</a:t>
            </a:r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r>
              <a:rPr lang="en-US" dirty="0"/>
              <a:t>Interpretation: In 95% of the samples we take, the true </a:t>
            </a:r>
            <a:r>
              <a:rPr lang="en-US" u="sng" dirty="0"/>
              <a:t>population</a:t>
            </a:r>
            <a:r>
              <a:rPr lang="en-US" dirty="0"/>
              <a:t> proportion (or mean) will be in the interval.  </a:t>
            </a:r>
          </a:p>
          <a:p>
            <a:pPr>
              <a:buFontTx/>
              <a:buNone/>
            </a:pPr>
            <a:endParaRPr lang="en-US" sz="2400" dirty="0"/>
          </a:p>
          <a:p>
            <a:pPr>
              <a:buFontTx/>
              <a:buNone/>
            </a:pPr>
            <a:r>
              <a:rPr lang="en-US" sz="2400" dirty="0"/>
              <a:t>	This is also the same as saying we are 95% </a:t>
            </a:r>
            <a:r>
              <a:rPr lang="en-US" sz="2400" u="sng" dirty="0"/>
              <a:t>confident</a:t>
            </a:r>
            <a:r>
              <a:rPr lang="en-US" sz="2400" dirty="0"/>
              <a:t> that the true population proportion (or mean) will be in the interval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116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83" y="0"/>
            <a:ext cx="6105748" cy="62682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7207" y="6364044"/>
            <a:ext cx="5428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repeated samples, 95% of these intervals “capture” </a:t>
            </a:r>
            <a:r>
              <a:rPr lang="en-US" dirty="0"/>
              <a:t>μ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676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Solstice.thmx</Template>
  <TotalTime>285</TotalTime>
  <Words>626</Words>
  <Application>Microsoft Macintosh PowerPoint</Application>
  <PresentationFormat>On-screen Show (4:3)</PresentationFormat>
  <Paragraphs>76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Solstice</vt:lpstr>
      <vt:lpstr>AP STATS:</vt:lpstr>
      <vt:lpstr>Quick Review:  Means versus Proportions</vt:lpstr>
      <vt:lpstr>Statistical Inference</vt:lpstr>
      <vt:lpstr>Confidence Intervals and Significance Tests</vt:lpstr>
      <vt:lpstr>Confidence Intervals</vt:lpstr>
      <vt:lpstr>Confidence Intervals Intuitively </vt:lpstr>
      <vt:lpstr>IQ Example</vt:lpstr>
      <vt:lpstr>PowerPoint Presentation</vt:lpstr>
      <vt:lpstr>PowerPoint Presentation</vt:lpstr>
      <vt:lpstr>Pg. 621 Let’s walk through this paragraph</vt:lpstr>
      <vt:lpstr>What a confidence is NOT! (but… you will be tempted to say)</vt:lpstr>
      <vt:lpstr>Confidence Interval</vt:lpstr>
      <vt:lpstr>Confidence Interval for a Population Mean (when σ is known)</vt:lpstr>
      <vt:lpstr>Formula and Critical Z-Values</vt:lpstr>
      <vt:lpstr>PowerPoint Presentation</vt:lpstr>
      <vt:lpstr>Complete Quiz 10.1B</vt:lpstr>
      <vt:lpstr>Determining Sample Size</vt:lpstr>
      <vt:lpstr>Complete 10.1B #4 </vt:lpstr>
      <vt:lpstr>Homework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 STATS:</dc:title>
  <dc:creator>Ben Young</dc:creator>
  <cp:lastModifiedBy>Ben Young</cp:lastModifiedBy>
  <cp:revision>17</cp:revision>
  <dcterms:created xsi:type="dcterms:W3CDTF">2014-02-11T00:23:43Z</dcterms:created>
  <dcterms:modified xsi:type="dcterms:W3CDTF">2014-02-11T16:54:33Z</dcterms:modified>
</cp:coreProperties>
</file>