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3" r:id="rId7"/>
    <p:sldId id="264" r:id="rId8"/>
    <p:sldId id="265" r:id="rId9"/>
    <p:sldId id="266" r:id="rId10"/>
    <p:sldId id="267" r:id="rId11"/>
    <p:sldId id="26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13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2/19/14</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2/19/14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2/19/14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2/19/14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2/19/14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2/19/14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2/19/14</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t>2/19/14</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t>2/19/14</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2/19/14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2/19/14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t>2/19/14</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896424"/>
          </a:xfrm>
        </p:spPr>
        <p:txBody>
          <a:bodyPr/>
          <a:lstStyle/>
          <a:p>
            <a:r>
              <a:rPr lang="en-US" dirty="0" smtClean="0"/>
              <a:t>AP STATS: Warm-Up</a:t>
            </a:r>
            <a:endParaRPr lang="en-US" dirty="0"/>
          </a:p>
        </p:txBody>
      </p:sp>
      <p:sp>
        <p:nvSpPr>
          <p:cNvPr id="3" name="Subtitle 2"/>
          <p:cNvSpPr>
            <a:spLocks noGrp="1"/>
          </p:cNvSpPr>
          <p:nvPr>
            <p:ph type="subTitle" idx="1"/>
          </p:nvPr>
        </p:nvSpPr>
        <p:spPr>
          <a:xfrm>
            <a:off x="1432560" y="1850063"/>
            <a:ext cx="7406640" cy="3644620"/>
          </a:xfrm>
        </p:spPr>
        <p:txBody>
          <a:bodyPr>
            <a:normAutofit fontScale="77500" lnSpcReduction="20000"/>
          </a:bodyPr>
          <a:lstStyle/>
          <a:p>
            <a:r>
              <a:rPr lang="en-US" dirty="0" smtClean="0"/>
              <a:t>Spend 5 minutes working on the take-home quiz.  You may use your notes and textbook and may even touch base with your classmate sitting next to you.  You will finish the quiz as part of your homework.</a:t>
            </a:r>
          </a:p>
          <a:p>
            <a:endParaRPr lang="en-US" dirty="0" smtClean="0"/>
          </a:p>
          <a:p>
            <a:r>
              <a:rPr lang="en-US" dirty="0" smtClean="0"/>
              <a:t>When your quiz says to use the Inference Toolbox that means </a:t>
            </a:r>
            <a:r>
              <a:rPr lang="en-US" b="1" dirty="0" smtClean="0"/>
              <a:t>Parameter, Conditions, Calculations, and Interpretation</a:t>
            </a:r>
            <a:r>
              <a:rPr lang="en-US" dirty="0" smtClean="0"/>
              <a:t>.</a:t>
            </a:r>
          </a:p>
          <a:p>
            <a:endParaRPr lang="en-US" dirty="0"/>
          </a:p>
          <a:p>
            <a:r>
              <a:rPr lang="en-US" b="1" u="sng" dirty="0" smtClean="0"/>
              <a:t>Agenda:</a:t>
            </a:r>
          </a:p>
          <a:p>
            <a:r>
              <a:rPr lang="en-US" dirty="0" smtClean="0"/>
              <a:t>Thursday:  Take Home Quiz on 10.3 (due Friday) then Review/Collect a bit of Data</a:t>
            </a:r>
          </a:p>
          <a:p>
            <a:r>
              <a:rPr lang="en-US" dirty="0" smtClean="0"/>
              <a:t>Friday:  Computer Lab to Analyze our data</a:t>
            </a:r>
          </a:p>
          <a:p>
            <a:r>
              <a:rPr lang="en-US" dirty="0" smtClean="0"/>
              <a:t>Monday: Chapter 10 Test</a:t>
            </a:r>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868559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54" y="108969"/>
            <a:ext cx="9580579" cy="1143000"/>
          </a:xfrm>
        </p:spPr>
        <p:txBody>
          <a:bodyPr>
            <a:normAutofit fontScale="90000"/>
          </a:bodyPr>
          <a:lstStyle/>
          <a:p>
            <a:r>
              <a:rPr lang="en-US" dirty="0" smtClean="0"/>
              <a:t>HW #8: Confidence Intervals for Proportions</a:t>
            </a:r>
            <a:endParaRPr lang="en-US" dirty="0"/>
          </a:p>
        </p:txBody>
      </p:sp>
      <p:sp>
        <p:nvSpPr>
          <p:cNvPr id="3" name="Content Placeholder 2"/>
          <p:cNvSpPr>
            <a:spLocks noGrp="1"/>
          </p:cNvSpPr>
          <p:nvPr>
            <p:ph idx="1"/>
          </p:nvPr>
        </p:nvSpPr>
        <p:spPr/>
        <p:txBody>
          <a:bodyPr/>
          <a:lstStyle/>
          <a:p>
            <a:r>
              <a:rPr lang="en-US" dirty="0" smtClean="0"/>
              <a:t>Exercises: 10.57, 10.58, 10.59</a:t>
            </a:r>
          </a:p>
          <a:p>
            <a:r>
              <a:rPr lang="en-US" dirty="0" smtClean="0"/>
              <a:t>Quiz Tomorrow on 10.3 (take home-due Friday).</a:t>
            </a:r>
          </a:p>
        </p:txBody>
      </p:sp>
    </p:spTree>
    <p:extLst>
      <p:ext uri="{BB962C8B-B14F-4D97-AF65-F5344CB8AC3E}">
        <p14:creationId xmlns:p14="http://schemas.microsoft.com/office/powerpoint/2010/main" val="2784494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4687"/>
            <a:ext cx="7498080" cy="539901"/>
          </a:xfrm>
        </p:spPr>
        <p:txBody>
          <a:bodyPr>
            <a:normAutofit fontScale="90000"/>
          </a:bodyPr>
          <a:lstStyle/>
          <a:p>
            <a:r>
              <a:rPr lang="en-US" dirty="0" smtClean="0"/>
              <a:t>Robust Procedures</a:t>
            </a:r>
            <a:endParaRPr lang="en-US" dirty="0"/>
          </a:p>
        </p:txBody>
      </p:sp>
      <p:sp>
        <p:nvSpPr>
          <p:cNvPr id="3" name="Content Placeholder 2"/>
          <p:cNvSpPr>
            <a:spLocks noGrp="1"/>
          </p:cNvSpPr>
          <p:nvPr>
            <p:ph idx="1"/>
          </p:nvPr>
        </p:nvSpPr>
        <p:spPr>
          <a:xfrm>
            <a:off x="1021560" y="717899"/>
            <a:ext cx="7912128" cy="5530502"/>
          </a:xfrm>
        </p:spPr>
        <p:txBody>
          <a:bodyPr>
            <a:normAutofit fontScale="85000" lnSpcReduction="10000"/>
          </a:bodyPr>
          <a:lstStyle/>
          <a:p>
            <a:r>
              <a:rPr lang="en-US" dirty="0" smtClean="0"/>
              <a:t>An inference procedure is said to be robust, if the probability calculations involved in that procedure remain fairly accurate WHEN A CONDITION FOR THE USE OF A PROCEDURE IS VIOLATED.</a:t>
            </a:r>
          </a:p>
          <a:p>
            <a:endParaRPr lang="en-US" dirty="0"/>
          </a:p>
          <a:p>
            <a:r>
              <a:rPr lang="en-US" dirty="0" smtClean="0"/>
              <a:t>i.e. the confidence interval is still pretty accurate.</a:t>
            </a:r>
          </a:p>
          <a:p>
            <a:pPr marL="82296" indent="0">
              <a:buNone/>
            </a:pPr>
            <a:endParaRPr lang="en-US" dirty="0" smtClean="0"/>
          </a:p>
          <a:p>
            <a:r>
              <a:rPr lang="en-US" dirty="0" smtClean="0"/>
              <a:t>T-procedures are </a:t>
            </a:r>
            <a:r>
              <a:rPr lang="en-US" u="sng" dirty="0" smtClean="0"/>
              <a:t>NOT</a:t>
            </a:r>
            <a:r>
              <a:rPr lang="en-US" dirty="0" smtClean="0"/>
              <a:t> robust against outliers (because they impact both the mean and standard deviation).</a:t>
            </a:r>
          </a:p>
          <a:p>
            <a:r>
              <a:rPr lang="en-US" dirty="0" smtClean="0"/>
              <a:t>T-Procedures </a:t>
            </a:r>
            <a:r>
              <a:rPr lang="en-US" u="sng" dirty="0" smtClean="0"/>
              <a:t>ARE</a:t>
            </a:r>
            <a:r>
              <a:rPr lang="en-US" dirty="0" smtClean="0"/>
              <a:t> robust against non-normality (especially when n is large – CLT)</a:t>
            </a:r>
            <a:endParaRPr lang="en-US" dirty="0"/>
          </a:p>
        </p:txBody>
      </p:sp>
    </p:spTree>
    <p:extLst>
      <p:ext uri="{BB962C8B-B14F-4D97-AF65-F5344CB8AC3E}">
        <p14:creationId xmlns:p14="http://schemas.microsoft.com/office/powerpoint/2010/main" val="26756172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2329"/>
            <a:ext cx="7498080" cy="1143000"/>
          </a:xfrm>
        </p:spPr>
        <p:txBody>
          <a:bodyPr/>
          <a:lstStyle/>
          <a:p>
            <a:r>
              <a:rPr lang="en-US" dirty="0" smtClean="0"/>
              <a:t>The Signal and the Noise</a:t>
            </a:r>
            <a:endParaRPr lang="en-US" dirty="0"/>
          </a:p>
        </p:txBody>
      </p:sp>
      <p:pic>
        <p:nvPicPr>
          <p:cNvPr id="4" name="Picture 3"/>
          <p:cNvPicPr>
            <a:picLocks noChangeAspect="1"/>
          </p:cNvPicPr>
          <p:nvPr/>
        </p:nvPicPr>
        <p:blipFill>
          <a:blip r:embed="rId2"/>
          <a:stretch>
            <a:fillRect/>
          </a:stretch>
        </p:blipFill>
        <p:spPr>
          <a:xfrm>
            <a:off x="2498681" y="3454438"/>
            <a:ext cx="2215987" cy="3403562"/>
          </a:xfrm>
          <a:prstGeom prst="rect">
            <a:avLst/>
          </a:prstGeom>
        </p:spPr>
      </p:pic>
      <p:sp>
        <p:nvSpPr>
          <p:cNvPr id="5" name="TextBox 4"/>
          <p:cNvSpPr txBox="1"/>
          <p:nvPr/>
        </p:nvSpPr>
        <p:spPr>
          <a:xfrm>
            <a:off x="1090584" y="1256322"/>
            <a:ext cx="8143425" cy="1754327"/>
          </a:xfrm>
          <a:prstGeom prst="rect">
            <a:avLst/>
          </a:prstGeom>
          <a:noFill/>
        </p:spPr>
        <p:txBody>
          <a:bodyPr wrap="none" rtlCol="0">
            <a:spAutoFit/>
          </a:bodyPr>
          <a:lstStyle/>
          <a:p>
            <a:r>
              <a:rPr lang="en-US" dirty="0" smtClean="0"/>
              <a:t>I gave you a short reading from a chapter from Nate Silver’s book. Take a few minutes </a:t>
            </a:r>
          </a:p>
          <a:p>
            <a:r>
              <a:rPr lang="en-US" dirty="0" smtClean="0"/>
              <a:t>to read it over. </a:t>
            </a:r>
          </a:p>
          <a:p>
            <a:endParaRPr lang="en-US" dirty="0"/>
          </a:p>
          <a:p>
            <a:r>
              <a:rPr lang="en-US" dirty="0" smtClean="0"/>
              <a:t>It is a fantastic read and really covers everything that we have covered in this</a:t>
            </a:r>
          </a:p>
          <a:p>
            <a:r>
              <a:rPr lang="en-US" dirty="0"/>
              <a:t>c</a:t>
            </a:r>
            <a:r>
              <a:rPr lang="en-US" dirty="0" smtClean="0"/>
              <a:t>lass in some capacity.   I think you will truly find it interesting and enlightening,</a:t>
            </a:r>
          </a:p>
          <a:p>
            <a:r>
              <a:rPr lang="en-US" dirty="0"/>
              <a:t>e</a:t>
            </a:r>
            <a:r>
              <a:rPr lang="en-US" dirty="0" smtClean="0"/>
              <a:t>specially with your background from this class.</a:t>
            </a:r>
            <a:endParaRPr lang="en-US" dirty="0"/>
          </a:p>
        </p:txBody>
      </p:sp>
    </p:spTree>
    <p:extLst>
      <p:ext uri="{BB962C8B-B14F-4D97-AF65-F5344CB8AC3E}">
        <p14:creationId xmlns:p14="http://schemas.microsoft.com/office/powerpoint/2010/main" val="920300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123" y="12329"/>
            <a:ext cx="8798878" cy="1143000"/>
          </a:xfrm>
        </p:spPr>
        <p:txBody>
          <a:bodyPr>
            <a:normAutofit fontScale="90000"/>
          </a:bodyPr>
          <a:lstStyle/>
          <a:p>
            <a:r>
              <a:rPr lang="en-US" dirty="0" smtClean="0"/>
              <a:t>10.3 Confidence Intervals for Proportions</a:t>
            </a:r>
            <a:endParaRPr lang="en-US" dirty="0"/>
          </a:p>
        </p:txBody>
      </p:sp>
      <p:sp>
        <p:nvSpPr>
          <p:cNvPr id="3" name="Content Placeholder 2"/>
          <p:cNvSpPr>
            <a:spLocks noGrp="1"/>
          </p:cNvSpPr>
          <p:nvPr>
            <p:ph idx="1"/>
          </p:nvPr>
        </p:nvSpPr>
        <p:spPr>
          <a:xfrm>
            <a:off x="1021462" y="1155329"/>
            <a:ext cx="7912226" cy="5093071"/>
          </a:xfrm>
        </p:spPr>
        <p:txBody>
          <a:bodyPr>
            <a:normAutofit fontScale="62500" lnSpcReduction="20000"/>
          </a:bodyPr>
          <a:lstStyle/>
          <a:p>
            <a:pPr marL="82296" indent="0">
              <a:buNone/>
            </a:pPr>
            <a:r>
              <a:rPr lang="en-US" dirty="0" smtClean="0"/>
              <a:t>Let’s say that you want to determine the percent of Rhode Island voters who vote democratic? </a:t>
            </a:r>
          </a:p>
          <a:p>
            <a:pPr marL="82296" indent="0">
              <a:buNone/>
            </a:pPr>
            <a:endParaRPr lang="en-US" dirty="0"/>
          </a:p>
          <a:p>
            <a:pPr marL="82296" indent="0">
              <a:buNone/>
            </a:pPr>
            <a:r>
              <a:rPr lang="en-US" dirty="0" smtClean="0"/>
              <a:t>Or the percent of Moses Brown students who approve of Barack Obama’s… I mean Josh Jasper’s Presidency? </a:t>
            </a:r>
          </a:p>
          <a:p>
            <a:pPr marL="82296" indent="0">
              <a:buNone/>
            </a:pPr>
            <a:endParaRPr lang="en-US" dirty="0"/>
          </a:p>
          <a:p>
            <a:pPr marL="82296" indent="0">
              <a:buNone/>
            </a:pPr>
            <a:r>
              <a:rPr lang="en-US" dirty="0" smtClean="0"/>
              <a:t>Or the percent of </a:t>
            </a:r>
            <a:r>
              <a:rPr lang="en-US" dirty="0" err="1" smtClean="0"/>
              <a:t>Ipads</a:t>
            </a:r>
            <a:r>
              <a:rPr lang="en-US" dirty="0" smtClean="0"/>
              <a:t> being produced with a manufacturing flaw?</a:t>
            </a:r>
          </a:p>
          <a:p>
            <a:pPr marL="82296" indent="0">
              <a:buNone/>
            </a:pPr>
            <a:endParaRPr lang="en-US" dirty="0"/>
          </a:p>
          <a:p>
            <a:pPr marL="82296" indent="0">
              <a:buNone/>
            </a:pPr>
            <a:r>
              <a:rPr lang="en-US" dirty="0" smtClean="0"/>
              <a:t>Or the percent of MB students who watched the U.S. beat Russia in hockey this past weekend?</a:t>
            </a:r>
          </a:p>
          <a:p>
            <a:pPr marL="82296" indent="0">
              <a:buNone/>
            </a:pPr>
            <a:endParaRPr lang="en-US" dirty="0"/>
          </a:p>
          <a:p>
            <a:pPr marL="82296" indent="0">
              <a:buNone/>
            </a:pPr>
            <a:r>
              <a:rPr lang="en-US" dirty="0" smtClean="0"/>
              <a:t>Or the percent of US residents who have access to the internet at home?</a:t>
            </a:r>
          </a:p>
          <a:p>
            <a:pPr marL="82296" indent="0">
              <a:buNone/>
            </a:pPr>
            <a:endParaRPr lang="en-US" dirty="0"/>
          </a:p>
          <a:p>
            <a:pPr marL="82296" indent="0">
              <a:buNone/>
            </a:pPr>
            <a:r>
              <a:rPr lang="en-US" dirty="0" smtClean="0"/>
              <a:t>We can use a confidence interval to do this. Same exact thing but now for PROPORTIONS!!</a:t>
            </a:r>
            <a:endParaRPr lang="en-US" dirty="0"/>
          </a:p>
        </p:txBody>
      </p:sp>
    </p:spTree>
    <p:extLst>
      <p:ext uri="{BB962C8B-B14F-4D97-AF65-F5344CB8AC3E}">
        <p14:creationId xmlns:p14="http://schemas.microsoft.com/office/powerpoint/2010/main" val="3120144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simple example…</a:t>
            </a:r>
            <a:endParaRPr lang="en-US" dirty="0"/>
          </a:p>
        </p:txBody>
      </p:sp>
      <p:sp>
        <p:nvSpPr>
          <p:cNvPr id="3" name="Content Placeholder 2"/>
          <p:cNvSpPr>
            <a:spLocks noGrp="1"/>
          </p:cNvSpPr>
          <p:nvPr>
            <p:ph idx="1"/>
          </p:nvPr>
        </p:nvSpPr>
        <p:spPr/>
        <p:txBody>
          <a:bodyPr/>
          <a:lstStyle/>
          <a:p>
            <a:r>
              <a:rPr lang="en-US" dirty="0" smtClean="0"/>
              <a:t>Let’s say that we want to know the percent of Valentine’s day candy that has a “manufacturing flaw” i.e. the hearts are missing a part of their message?</a:t>
            </a:r>
          </a:p>
          <a:p>
            <a:endParaRPr lang="en-US" dirty="0"/>
          </a:p>
          <a:p>
            <a:r>
              <a:rPr lang="en-US" dirty="0" smtClean="0"/>
              <a:t>Let’s take a sample and use it to create a 95% CI for the percent of all hearts made by this company that have a flaw.</a:t>
            </a:r>
            <a:endParaRPr lang="en-US" dirty="0"/>
          </a:p>
        </p:txBody>
      </p:sp>
    </p:spTree>
    <p:extLst>
      <p:ext uri="{BB962C8B-B14F-4D97-AF65-F5344CB8AC3E}">
        <p14:creationId xmlns:p14="http://schemas.microsoft.com/office/powerpoint/2010/main" val="19238172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348" y="274638"/>
            <a:ext cx="8089652" cy="1143000"/>
          </a:xfrm>
        </p:spPr>
        <p:txBody>
          <a:bodyPr>
            <a:normAutofit fontScale="90000"/>
          </a:bodyPr>
          <a:lstStyle/>
          <a:p>
            <a:r>
              <a:rPr lang="en-US" dirty="0" smtClean="0"/>
              <a:t>A few reminder’s about the sampling distribution for proportions from 9.2</a:t>
            </a:r>
            <a:endParaRPr lang="en-US" dirty="0"/>
          </a:p>
        </p:txBody>
      </p:sp>
      <p:pic>
        <p:nvPicPr>
          <p:cNvPr id="4" name="Picture 3"/>
          <p:cNvPicPr>
            <a:picLocks noChangeAspect="1"/>
          </p:cNvPicPr>
          <p:nvPr/>
        </p:nvPicPr>
        <p:blipFill>
          <a:blip r:embed="rId2"/>
          <a:stretch>
            <a:fillRect/>
          </a:stretch>
        </p:blipFill>
        <p:spPr>
          <a:xfrm>
            <a:off x="-153078" y="3327183"/>
            <a:ext cx="9297079" cy="3948441"/>
          </a:xfrm>
          <a:prstGeom prst="rect">
            <a:avLst/>
          </a:prstGeom>
        </p:spPr>
      </p:pic>
      <p:pic>
        <p:nvPicPr>
          <p:cNvPr id="5" name="Picture 4"/>
          <p:cNvPicPr>
            <a:picLocks noChangeAspect="1"/>
          </p:cNvPicPr>
          <p:nvPr/>
        </p:nvPicPr>
        <p:blipFill>
          <a:blip r:embed="rId3"/>
          <a:stretch>
            <a:fillRect/>
          </a:stretch>
        </p:blipFill>
        <p:spPr>
          <a:xfrm>
            <a:off x="1" y="-292701"/>
            <a:ext cx="9144000" cy="6461615"/>
          </a:xfrm>
          <a:prstGeom prst="rect">
            <a:avLst/>
          </a:prstGeom>
        </p:spPr>
      </p:pic>
    </p:spTree>
    <p:extLst>
      <p:ext uri="{BB962C8B-B14F-4D97-AF65-F5344CB8AC3E}">
        <p14:creationId xmlns:p14="http://schemas.microsoft.com/office/powerpoint/2010/main" val="37330431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37843"/>
            <a:ext cx="9144000" cy="5497464"/>
          </a:xfrm>
          <a:prstGeom prst="rect">
            <a:avLst/>
          </a:prstGeom>
        </p:spPr>
      </p:pic>
      <p:sp>
        <p:nvSpPr>
          <p:cNvPr id="5" name="TextBox 4"/>
          <p:cNvSpPr txBox="1"/>
          <p:nvPr/>
        </p:nvSpPr>
        <p:spPr>
          <a:xfrm>
            <a:off x="1076780" y="4875964"/>
            <a:ext cx="6417141" cy="646331"/>
          </a:xfrm>
          <a:prstGeom prst="rect">
            <a:avLst/>
          </a:prstGeom>
          <a:noFill/>
        </p:spPr>
        <p:txBody>
          <a:bodyPr wrap="none" rtlCol="0">
            <a:spAutoFit/>
          </a:bodyPr>
          <a:lstStyle/>
          <a:p>
            <a:r>
              <a:rPr lang="en-US" dirty="0" smtClean="0"/>
              <a:t>Don’t forget about GIGO though… surveys might suffer from this.</a:t>
            </a:r>
          </a:p>
          <a:p>
            <a:endParaRPr lang="en-US" dirty="0"/>
          </a:p>
        </p:txBody>
      </p:sp>
      <p:sp>
        <p:nvSpPr>
          <p:cNvPr id="2" name="TextBox 1"/>
          <p:cNvSpPr txBox="1"/>
          <p:nvPr/>
        </p:nvSpPr>
        <p:spPr>
          <a:xfrm>
            <a:off x="3050876" y="5549907"/>
            <a:ext cx="3306765" cy="923330"/>
          </a:xfrm>
          <a:prstGeom prst="rect">
            <a:avLst/>
          </a:prstGeom>
          <a:noFill/>
        </p:spPr>
        <p:txBody>
          <a:bodyPr wrap="none" rtlCol="0">
            <a:spAutoFit/>
          </a:bodyPr>
          <a:lstStyle/>
          <a:p>
            <a:r>
              <a:rPr lang="en-US" dirty="0" smtClean="0"/>
              <a:t>OR…</a:t>
            </a:r>
          </a:p>
          <a:p>
            <a:endParaRPr lang="en-US" dirty="0"/>
          </a:p>
          <a:p>
            <a:r>
              <a:rPr lang="en-US" dirty="0" smtClean="0"/>
              <a:t>Do a 1-Prop Z Test on your TI-84</a:t>
            </a:r>
            <a:endParaRPr lang="en-US" dirty="0"/>
          </a:p>
        </p:txBody>
      </p:sp>
    </p:spTree>
    <p:extLst>
      <p:ext uri="{BB962C8B-B14F-4D97-AF65-F5344CB8AC3E}">
        <p14:creationId xmlns:p14="http://schemas.microsoft.com/office/powerpoint/2010/main" val="252150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66863" y="6070600"/>
            <a:ext cx="7950200" cy="787400"/>
          </a:xfrm>
          <a:prstGeom prst="rect">
            <a:avLst/>
          </a:prstGeom>
        </p:spPr>
      </p:pic>
      <p:pic>
        <p:nvPicPr>
          <p:cNvPr id="6" name="Picture 5"/>
          <p:cNvPicPr>
            <a:picLocks noChangeAspect="1"/>
          </p:cNvPicPr>
          <p:nvPr/>
        </p:nvPicPr>
        <p:blipFill>
          <a:blip r:embed="rId3"/>
          <a:stretch>
            <a:fillRect/>
          </a:stretch>
        </p:blipFill>
        <p:spPr>
          <a:xfrm>
            <a:off x="1066266" y="220036"/>
            <a:ext cx="5727700" cy="800100"/>
          </a:xfrm>
          <a:prstGeom prst="rect">
            <a:avLst/>
          </a:prstGeom>
        </p:spPr>
      </p:pic>
      <p:pic>
        <p:nvPicPr>
          <p:cNvPr id="7" name="Picture 6"/>
          <p:cNvPicPr>
            <a:picLocks noChangeAspect="1"/>
          </p:cNvPicPr>
          <p:nvPr/>
        </p:nvPicPr>
        <p:blipFill>
          <a:blip r:embed="rId4"/>
          <a:stretch>
            <a:fillRect/>
          </a:stretch>
        </p:blipFill>
        <p:spPr>
          <a:xfrm>
            <a:off x="1066266" y="1020136"/>
            <a:ext cx="6830119" cy="4904851"/>
          </a:xfrm>
          <a:prstGeom prst="rect">
            <a:avLst/>
          </a:prstGeom>
        </p:spPr>
      </p:pic>
    </p:spTree>
    <p:extLst>
      <p:ext uri="{BB962C8B-B14F-4D97-AF65-F5344CB8AC3E}">
        <p14:creationId xmlns:p14="http://schemas.microsoft.com/office/powerpoint/2010/main" val="3251364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1000 people?</a:t>
            </a:r>
            <a:endParaRPr lang="en-US" dirty="0"/>
          </a:p>
        </p:txBody>
      </p:sp>
      <p:pic>
        <p:nvPicPr>
          <p:cNvPr id="4" name="Content Placeholder 3"/>
          <p:cNvPicPr>
            <a:picLocks noGrp="1" noChangeAspect="1"/>
          </p:cNvPicPr>
          <p:nvPr>
            <p:ph idx="1"/>
          </p:nvPr>
        </p:nvPicPr>
        <p:blipFill>
          <a:blip r:embed="rId2"/>
          <a:srcRect t="6008" b="6008"/>
          <a:stretch>
            <a:fillRect/>
          </a:stretch>
        </p:blipFill>
        <p:spPr>
          <a:xfrm>
            <a:off x="1076681" y="1282131"/>
            <a:ext cx="7498080" cy="4800600"/>
          </a:xfrm>
        </p:spPr>
      </p:pic>
      <p:sp>
        <p:nvSpPr>
          <p:cNvPr id="5" name="TextBox 4"/>
          <p:cNvSpPr txBox="1"/>
          <p:nvPr/>
        </p:nvSpPr>
        <p:spPr>
          <a:xfrm>
            <a:off x="538390" y="5950272"/>
            <a:ext cx="8519968" cy="923330"/>
          </a:xfrm>
          <a:prstGeom prst="rect">
            <a:avLst/>
          </a:prstGeom>
          <a:noFill/>
        </p:spPr>
        <p:txBody>
          <a:bodyPr wrap="none" rtlCol="0">
            <a:spAutoFit/>
          </a:bodyPr>
          <a:lstStyle/>
          <a:p>
            <a:r>
              <a:rPr lang="en-US" dirty="0" smtClean="0"/>
              <a:t>Also, remember, as long as N ≥ 10n then the population size doesn’t matter,</a:t>
            </a:r>
          </a:p>
          <a:p>
            <a:r>
              <a:rPr lang="en-US" dirty="0" smtClean="0"/>
              <a:t>Just the sample size. </a:t>
            </a:r>
            <a:r>
              <a:rPr lang="en-US" dirty="0"/>
              <a:t> </a:t>
            </a:r>
            <a:r>
              <a:rPr lang="en-US" dirty="0" smtClean="0"/>
              <a:t>That means an unbiased sample of the US can provide very accurate </a:t>
            </a:r>
          </a:p>
          <a:p>
            <a:r>
              <a:rPr lang="en-US" dirty="0" smtClean="0"/>
              <a:t>results of ALL </a:t>
            </a:r>
            <a:r>
              <a:rPr lang="en-US" dirty="0"/>
              <a:t>A</a:t>
            </a:r>
            <a:r>
              <a:rPr lang="en-US" dirty="0" smtClean="0"/>
              <a:t>mericans with just  a sample of 1000 people.</a:t>
            </a:r>
            <a:endParaRPr lang="en-US" dirty="0"/>
          </a:p>
        </p:txBody>
      </p:sp>
    </p:spTree>
    <p:extLst>
      <p:ext uri="{BB962C8B-B14F-4D97-AF65-F5344CB8AC3E}">
        <p14:creationId xmlns:p14="http://schemas.microsoft.com/office/powerpoint/2010/main" val="2269248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Size</a:t>
            </a:r>
            <a:endParaRPr lang="en-US" dirty="0"/>
          </a:p>
        </p:txBody>
      </p:sp>
      <p:sp>
        <p:nvSpPr>
          <p:cNvPr id="3" name="Content Placeholder 2"/>
          <p:cNvSpPr>
            <a:spLocks noGrp="1"/>
          </p:cNvSpPr>
          <p:nvPr>
            <p:ph idx="1"/>
          </p:nvPr>
        </p:nvSpPr>
        <p:spPr/>
        <p:txBody>
          <a:bodyPr/>
          <a:lstStyle/>
          <a:p>
            <a:pPr marL="82296" indent="0">
              <a:buNone/>
            </a:pPr>
            <a:r>
              <a:rPr lang="en-US" dirty="0" smtClean="0"/>
              <a:t>Let’s say that you are put in charge of determining the percent of Rhode Island voters that are satisfied </a:t>
            </a:r>
            <a:r>
              <a:rPr lang="en-US" dirty="0"/>
              <a:t>o</a:t>
            </a:r>
            <a:r>
              <a:rPr lang="en-US" dirty="0" smtClean="0"/>
              <a:t>r very satisfied with Sheldon Whitehouse.  You want your estimate to be within 2.5% of the true value with a 95% confidence level. How many people should you survey?</a:t>
            </a:r>
            <a:endParaRPr lang="en-US" dirty="0"/>
          </a:p>
        </p:txBody>
      </p:sp>
    </p:spTree>
    <p:extLst>
      <p:ext uri="{BB962C8B-B14F-4D97-AF65-F5344CB8AC3E}">
        <p14:creationId xmlns:p14="http://schemas.microsoft.com/office/powerpoint/2010/main" val="3940447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127</TotalTime>
  <Words>592</Words>
  <Application>Microsoft Macintosh PowerPoint</Application>
  <PresentationFormat>On-screen Show (4:3)</PresentationFormat>
  <Paragraphs>55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Solstice</vt:lpstr>
      <vt:lpstr>AP STATS: Warm-Up</vt:lpstr>
      <vt:lpstr>The Signal and the Noise</vt:lpstr>
      <vt:lpstr>10.3 Confidence Intervals for Proportions</vt:lpstr>
      <vt:lpstr>Let’s take a simple example…</vt:lpstr>
      <vt:lpstr>A few reminder’s about the sampling distribution for proportions from 9.2</vt:lpstr>
      <vt:lpstr>PowerPoint Presentation</vt:lpstr>
      <vt:lpstr>PowerPoint Presentation</vt:lpstr>
      <vt:lpstr>Why 1000 people?</vt:lpstr>
      <vt:lpstr>Sample Size</vt:lpstr>
      <vt:lpstr>HW #8: Confidence Intervals for Proportions</vt:lpstr>
      <vt:lpstr>Robust Procedures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Warm-Up</dc:title>
  <dc:creator>Ben Young</dc:creator>
  <cp:lastModifiedBy>Ben Young</cp:lastModifiedBy>
  <cp:revision>17</cp:revision>
  <dcterms:created xsi:type="dcterms:W3CDTF">2014-02-18T22:13:30Z</dcterms:created>
  <dcterms:modified xsi:type="dcterms:W3CDTF">2014-02-19T17:05:07Z</dcterms:modified>
</cp:coreProperties>
</file>