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6DD2B-0968-FE4D-BB74-2D58CDF15B4D}" type="datetimeFigureOut">
              <a:rPr lang="en-US" smtClean="0"/>
              <a:pPr/>
              <a:t>3/9/14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62EBD-8C2A-4442-BBB7-019A0BF4F740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kelseywhelan/Desktop/Untitled%20(iPod%20&amp;%20iPhone).m4v" TargetMode="Externa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kelseywhelan/Desktop/Untitled%20(iPod%20&amp;%20iPhone).m4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kelseywhelan/Desktop/Untitled%20(iPod%20&amp;%20iPhone).m4v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wbales.us/precal/part9/part9.2.html" TargetMode="External"/><Relationship Id="rId4" Type="http://schemas.openxmlformats.org/officeDocument/2006/relationships/hyperlink" Target="http://hotmath.com/hotmath_help/topics/ellipse.html" TargetMode="External"/><Relationship Id="rId5" Type="http://schemas.openxmlformats.org/officeDocument/2006/relationships/hyperlink" Target="http://science.howstuffworks.com/29276-100-greatest-discoveries-elliptical-orbits-video.htm" TargetMode="External"/><Relationship Id="rId6" Type="http://schemas.openxmlformats.org/officeDocument/2006/relationships/hyperlink" Target="http://suhailrafidi.wordpress.com/2012/08/10/how-johannes-kepler-helped-land-curiosity-on-mar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athwarehouse.com/ellipse/equation-of-ellipse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4" name="Untitled (iPod &amp; iPhone).m4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749425"/>
            <a:ext cx="9183955" cy="51085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0"/>
            <a:ext cx="7772400" cy="19082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2800" dirty="0" smtClean="0">
                <a:solidFill>
                  <a:srgbClr val="FF6600"/>
                </a:solidFill>
              </a:rPr>
              <a:t>Conic sections project</a:t>
            </a:r>
          </a:p>
          <a:p>
            <a:pPr algn="ctr"/>
            <a:r>
              <a:rPr lang="en-US" sz="3600" dirty="0" smtClean="0">
                <a:solidFill>
                  <a:srgbClr val="FF6600"/>
                </a:solidFill>
              </a:rPr>
              <a:t>Ellipses</a:t>
            </a:r>
          </a:p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Kelsey Whelan</a:t>
            </a:r>
            <a:r>
              <a:rPr lang="en-US" sz="3600" dirty="0" smtClean="0">
                <a:solidFill>
                  <a:srgbClr val="FF6600"/>
                </a:solidFill>
              </a:rPr>
              <a:t> </a:t>
            </a:r>
            <a:endParaRPr lang="en-US" sz="3600" dirty="0" smtClean="0">
              <a:solidFill>
                <a:srgbClr val="FF6600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lets graph it!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209484"/>
            <a:ext cx="5816600" cy="4356416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Shifting Ellipses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ellipses are not centered on (0,0)</a:t>
            </a:r>
          </a:p>
          <a:p>
            <a:r>
              <a:rPr lang="en-US" dirty="0" smtClean="0"/>
              <a:t>These equations look like this</a:t>
            </a:r>
          </a:p>
          <a:p>
            <a:pPr lvl="1"/>
            <a:r>
              <a:rPr lang="en-US" dirty="0" smtClean="0"/>
              <a:t>((x-h)</a:t>
            </a:r>
            <a:r>
              <a:rPr lang="en-US" baseline="30000" dirty="0" smtClean="0"/>
              <a:t>2</a:t>
            </a:r>
            <a:r>
              <a:rPr lang="en-US" dirty="0" smtClean="0"/>
              <a:t>/a</a:t>
            </a:r>
            <a:r>
              <a:rPr lang="en-US" baseline="30000" dirty="0" smtClean="0"/>
              <a:t>2</a:t>
            </a:r>
            <a:r>
              <a:rPr lang="en-US" dirty="0" smtClean="0"/>
              <a:t>)+((y-k)</a:t>
            </a:r>
            <a:r>
              <a:rPr lang="en-US" baseline="30000" dirty="0" smtClean="0"/>
              <a:t>2</a:t>
            </a:r>
            <a:r>
              <a:rPr lang="en-US" dirty="0" smtClean="0"/>
              <a:t>/b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h,k</a:t>
            </a:r>
            <a:r>
              <a:rPr lang="en-US" dirty="0" smtClean="0"/>
              <a:t>) is the new center of the ellipse</a:t>
            </a:r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flip dir="u"/>
      </mp:transition>
    </mc:Choice>
    <mc:Fallback>
      <p:transition spd="med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shifted ellipse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sz="2000" dirty="0" smtClean="0"/>
              <a:t>((x-1)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/9)+((y+2)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=1</a:t>
            </a:r>
          </a:p>
          <a:p>
            <a:pPr lvl="1"/>
            <a:r>
              <a:rPr lang="en-US" sz="2000" dirty="0" smtClean="0"/>
              <a:t>A=3, B=1</a:t>
            </a:r>
          </a:p>
          <a:p>
            <a:r>
              <a:rPr lang="en-US" sz="2000" dirty="0" smtClean="0"/>
              <a:t>Center: (</a:t>
            </a:r>
            <a:r>
              <a:rPr lang="en-US" sz="2000" dirty="0" err="1" smtClean="0"/>
              <a:t>h,k</a:t>
            </a:r>
            <a:r>
              <a:rPr lang="en-US" sz="2000" dirty="0" smtClean="0"/>
              <a:t>), (1,-2)</a:t>
            </a:r>
          </a:p>
          <a:p>
            <a:r>
              <a:rPr lang="en-US" sz="2000" dirty="0" smtClean="0"/>
              <a:t>Vertices: (-2,-2), (4,-2)</a:t>
            </a:r>
          </a:p>
          <a:p>
            <a:pPr lvl="1"/>
            <a:r>
              <a:rPr lang="en-US" sz="2000" dirty="0" smtClean="0"/>
              <a:t>Notice that the </a:t>
            </a:r>
            <a:r>
              <a:rPr lang="en-US" sz="2000" dirty="0" err="1" smtClean="0"/>
              <a:t>y</a:t>
            </a:r>
            <a:r>
              <a:rPr lang="en-US" sz="2000" dirty="0" smtClean="0"/>
              <a:t> coordinate changed with the center change</a:t>
            </a:r>
          </a:p>
          <a:p>
            <a:r>
              <a:rPr lang="en-US" sz="2400" dirty="0" smtClean="0"/>
              <a:t>Foci: c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-b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, c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=9-2, </a:t>
            </a:r>
            <a:r>
              <a:rPr lang="en-US" sz="2400" dirty="0" err="1" smtClean="0"/>
              <a:t>c</a:t>
            </a:r>
            <a:r>
              <a:rPr lang="en-US" sz="2400" dirty="0" smtClean="0"/>
              <a:t>=(sq </a:t>
            </a:r>
            <a:r>
              <a:rPr lang="en-US" sz="2400" dirty="0" err="1" smtClean="0"/>
              <a:t>rt</a:t>
            </a:r>
            <a:r>
              <a:rPr lang="en-US" sz="2400" dirty="0" smtClean="0"/>
              <a:t> 7+1, -2) (sq </a:t>
            </a:r>
            <a:r>
              <a:rPr lang="en-US" sz="2400" dirty="0" err="1" smtClean="0"/>
              <a:t>rt</a:t>
            </a:r>
            <a:r>
              <a:rPr lang="en-US" sz="2400" dirty="0" smtClean="0"/>
              <a:t> -7+1, -2)</a:t>
            </a:r>
          </a:p>
          <a:p>
            <a:pPr lvl="1"/>
            <a:r>
              <a:rPr lang="en-US" sz="2000" dirty="0" smtClean="0"/>
              <a:t>Notice both the </a:t>
            </a:r>
            <a:r>
              <a:rPr lang="en-US" sz="2000" dirty="0" err="1" smtClean="0"/>
              <a:t>x</a:t>
            </a:r>
            <a:r>
              <a:rPr lang="en-US" sz="2000" dirty="0" smtClean="0"/>
              <a:t> and </a:t>
            </a:r>
            <a:r>
              <a:rPr lang="en-US" sz="2000" dirty="0" err="1" smtClean="0"/>
              <a:t>y</a:t>
            </a:r>
            <a:r>
              <a:rPr lang="en-US" sz="2000" dirty="0" smtClean="0"/>
              <a:t> coordinates were shifted to the new center</a:t>
            </a:r>
          </a:p>
          <a:p>
            <a:r>
              <a:rPr lang="en-US" sz="2400" dirty="0" smtClean="0"/>
              <a:t>Length of major (horizontal) axis: 2a= 6</a:t>
            </a:r>
          </a:p>
          <a:p>
            <a:r>
              <a:rPr lang="en-US" sz="2400" dirty="0" smtClean="0"/>
              <a:t>Length of minor (vertical) axis: 2b= 2</a:t>
            </a:r>
          </a:p>
          <a:p>
            <a:r>
              <a:rPr lang="en-US" sz="2400" dirty="0" smtClean="0"/>
              <a:t>Eccentricity: </a:t>
            </a:r>
            <a:r>
              <a:rPr lang="en-US" sz="2400" dirty="0" err="1" smtClean="0"/>
              <a:t>e</a:t>
            </a:r>
            <a:r>
              <a:rPr lang="en-US" sz="2400" dirty="0" smtClean="0"/>
              <a:t>=c/a, </a:t>
            </a:r>
            <a:r>
              <a:rPr lang="en-US" sz="2400" dirty="0" err="1" smtClean="0"/>
              <a:t>e</a:t>
            </a:r>
            <a:r>
              <a:rPr lang="en-US" sz="2400" dirty="0" smtClean="0"/>
              <a:t>=(sq </a:t>
            </a:r>
            <a:r>
              <a:rPr lang="en-US" sz="2400" dirty="0" err="1" smtClean="0"/>
              <a:t>rt</a:t>
            </a:r>
            <a:r>
              <a:rPr lang="en-US" sz="2400" dirty="0" smtClean="0"/>
              <a:t> 7/3)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 dir="d"/>
      </mp:transition>
    </mc:Choice>
    <mc:Fallback>
      <p:transition spd="med">
        <p:cover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shifted </a:t>
            </a:r>
            <a:r>
              <a:rPr lang="en-US" dirty="0" smtClean="0"/>
              <a:t>ellipse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lets graph it!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324658"/>
            <a:ext cx="6654800" cy="4025342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Ellipse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real life example of an ellipse is earth, and all planets orbit around the sun</a:t>
            </a:r>
            <a:endParaRPr lang="en-US" dirty="0"/>
          </a:p>
        </p:txBody>
      </p:sp>
      <p:pic>
        <p:nvPicPr>
          <p:cNvPr id="4" name="Untitled (iPod &amp; iPhone).m4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2000" y="2895600"/>
            <a:ext cx="7202755" cy="39624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CONGRADULATIONS!</a:t>
            </a:r>
          </a:p>
          <a:p>
            <a:pPr algn="ctr">
              <a:buNone/>
            </a:pPr>
            <a:r>
              <a:rPr lang="en-US" sz="4800" dirty="0" smtClean="0"/>
              <a:t>Now you can graph Ellipses!</a:t>
            </a:r>
            <a:endParaRPr lang="en-US" sz="4800" dirty="0"/>
          </a:p>
        </p:txBody>
      </p:sp>
      <p:pic>
        <p:nvPicPr>
          <p:cNvPr id="4" name="Untitled (iPod &amp; iPhone).m4v">
            <a:hlinkClick r:id="" action="ppaction://media"/>
          </p:cNvPr>
          <p:cNvPicPr/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66800" y="2438400"/>
            <a:ext cx="7202755" cy="3962400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7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http://www.mathwarehouse.com/ellipse/equation-of-</a:t>
            </a:r>
            <a:r>
              <a:rPr lang="en-US" dirty="0" smtClean="0">
                <a:hlinkClick r:id="rId2"/>
              </a:rPr>
              <a:t>ellipse.php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http://jwbales.us/precal/part9/part9.2.</a:t>
            </a:r>
            <a:r>
              <a:rPr lang="en-US" dirty="0" smtClean="0">
                <a:hlinkClick r:id="rId3"/>
              </a:rPr>
              <a:t>html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http://hotmath.com/hotmath_help/topics/</a:t>
            </a:r>
            <a:r>
              <a:rPr lang="en-US" dirty="0" smtClean="0">
                <a:hlinkClick r:id="rId4"/>
              </a:rPr>
              <a:t>ellipse.html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http://science.howstuffworks.com/29276-100-greatest-discoveries-elliptical-orbits-</a:t>
            </a:r>
            <a:r>
              <a:rPr lang="en-US" dirty="0" smtClean="0">
                <a:hlinkClick r:id="rId5"/>
              </a:rPr>
              <a:t>video.htm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</a:t>
            </a:r>
            <a:r>
              <a:rPr lang="en-US" dirty="0" smtClean="0">
                <a:hlinkClick r:id="rId6"/>
              </a:rPr>
              <a:t>://suhailrafidi.wordpress.com/2012/08/10/how-johannes-kepler-helped-land-curiosity-on-</a:t>
            </a:r>
            <a:r>
              <a:rPr lang="en-US" dirty="0" smtClean="0">
                <a:hlinkClick r:id="rId6"/>
              </a:rPr>
              <a:t>mars/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Ellipse?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Think of it as a </a:t>
            </a:r>
            <a:r>
              <a:rPr lang="en-US" sz="2400" b="1" dirty="0" smtClean="0"/>
              <a:t>squashed </a:t>
            </a:r>
            <a:r>
              <a:rPr lang="en-US" sz="2400" b="1" dirty="0" smtClean="0"/>
              <a:t>circle</a:t>
            </a:r>
          </a:p>
          <a:p>
            <a:r>
              <a:rPr lang="en-US" sz="2400" dirty="0" smtClean="0"/>
              <a:t>The oval path is centered around the foci, two points equidistant from the center </a:t>
            </a:r>
          </a:p>
          <a:p>
            <a:r>
              <a:rPr lang="en-US" sz="2400" dirty="0" smtClean="0"/>
              <a:t>REFLECTIVE PROPERTY: A strait line drawn from a focal point to any point on the ellipse back to the other focal point </a:t>
            </a:r>
            <a:r>
              <a:rPr lang="en-US" sz="2400" dirty="0" smtClean="0"/>
              <a:t>has the same length as any point on the ellipse</a:t>
            </a:r>
            <a:endParaRPr lang="en-US" sz="2400" dirty="0" smtClean="0"/>
          </a:p>
          <a:p>
            <a:endParaRPr lang="en-US" b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4062668"/>
            <a:ext cx="4876800" cy="2795331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of an Ellipse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When the foci are on the x-axis the equation is: (x</a:t>
            </a:r>
            <a:r>
              <a:rPr lang="en-US" b="1" baseline="30000" dirty="0" smtClean="0"/>
              <a:t>2</a:t>
            </a:r>
            <a:r>
              <a:rPr lang="en-US" b="1" dirty="0" smtClean="0"/>
              <a:t>/a</a:t>
            </a:r>
            <a:r>
              <a:rPr lang="en-US" b="1" baseline="30000" dirty="0" smtClean="0"/>
              <a:t>2</a:t>
            </a:r>
            <a:r>
              <a:rPr lang="en-US" b="1" dirty="0" smtClean="0"/>
              <a:t>)+(y</a:t>
            </a:r>
            <a:r>
              <a:rPr lang="en-US" b="1" baseline="30000" dirty="0" smtClean="0"/>
              <a:t>2</a:t>
            </a:r>
            <a:r>
              <a:rPr lang="en-US" b="1" dirty="0" smtClean="0"/>
              <a:t>/b</a:t>
            </a:r>
            <a:r>
              <a:rPr lang="en-US" b="1" baseline="30000" dirty="0" smtClean="0"/>
              <a:t>2</a:t>
            </a:r>
            <a:r>
              <a:rPr lang="en-US" b="1" dirty="0" smtClean="0"/>
              <a:t>)=1</a:t>
            </a:r>
            <a:endParaRPr lang="en-US" b="1" dirty="0" smtClean="0"/>
          </a:p>
          <a:p>
            <a:endParaRPr lang="en-US" sz="2400" dirty="0" smtClean="0"/>
          </a:p>
          <a:p>
            <a:r>
              <a:rPr lang="en-US" sz="2400" dirty="0" smtClean="0"/>
              <a:t>Vertices</a:t>
            </a:r>
            <a:r>
              <a:rPr lang="en-US" sz="2400" dirty="0" smtClean="0"/>
              <a:t>: (a, 0) (-a, 0)</a:t>
            </a:r>
          </a:p>
          <a:p>
            <a:r>
              <a:rPr lang="en-US" sz="2400" dirty="0" smtClean="0"/>
              <a:t>Foci: (</a:t>
            </a:r>
            <a:r>
              <a:rPr lang="en-US" sz="2400" dirty="0" err="1" smtClean="0"/>
              <a:t>c</a:t>
            </a:r>
            <a:r>
              <a:rPr lang="en-US" sz="2400" dirty="0" smtClean="0"/>
              <a:t>, 0) (-</a:t>
            </a:r>
            <a:r>
              <a:rPr lang="en-US" sz="2400" dirty="0" err="1" smtClean="0"/>
              <a:t>c</a:t>
            </a:r>
            <a:r>
              <a:rPr lang="en-US" sz="2400" dirty="0" smtClean="0"/>
              <a:t>, 0)</a:t>
            </a:r>
            <a:endParaRPr lang="en-US" sz="2400" baseline="30000" dirty="0" smtClean="0"/>
          </a:p>
          <a:p>
            <a:r>
              <a:rPr lang="en-US" sz="2400" dirty="0" smtClean="0"/>
              <a:t>Length of horizontal major axis: 2a</a:t>
            </a:r>
          </a:p>
          <a:p>
            <a:r>
              <a:rPr lang="en-US" sz="2400" dirty="0" smtClean="0"/>
              <a:t>Length of vertical minor axis: 2b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When the foci are on the y-axis the equation is: (y</a:t>
            </a:r>
            <a:r>
              <a:rPr lang="en-US" b="1" baseline="30000" dirty="0" smtClean="0"/>
              <a:t>2</a:t>
            </a:r>
            <a:r>
              <a:rPr lang="en-US" b="1" dirty="0" smtClean="0"/>
              <a:t>/a</a:t>
            </a:r>
            <a:r>
              <a:rPr lang="en-US" b="1" baseline="30000" dirty="0" smtClean="0"/>
              <a:t>2</a:t>
            </a:r>
            <a:r>
              <a:rPr lang="en-US" b="1" dirty="0" smtClean="0"/>
              <a:t>)+(x</a:t>
            </a:r>
            <a:r>
              <a:rPr lang="en-US" b="1" baseline="30000" dirty="0" smtClean="0"/>
              <a:t>2</a:t>
            </a:r>
            <a:r>
              <a:rPr lang="en-US" b="1" dirty="0" smtClean="0"/>
              <a:t>/b</a:t>
            </a:r>
            <a:r>
              <a:rPr lang="en-US" b="1" baseline="30000" dirty="0" smtClean="0"/>
              <a:t>2</a:t>
            </a:r>
            <a:r>
              <a:rPr lang="en-US" b="1" dirty="0" smtClean="0"/>
              <a:t>)=1</a:t>
            </a:r>
            <a:endParaRPr lang="en-US" b="1" dirty="0" smtClean="0"/>
          </a:p>
          <a:p>
            <a:endParaRPr lang="en-US" sz="2400" dirty="0" smtClean="0"/>
          </a:p>
          <a:p>
            <a:r>
              <a:rPr lang="en-US" sz="2400" dirty="0" smtClean="0"/>
              <a:t>Vertices</a:t>
            </a:r>
            <a:r>
              <a:rPr lang="en-US" sz="2400" dirty="0" smtClean="0"/>
              <a:t>: (0, a) (0, -a)</a:t>
            </a:r>
          </a:p>
          <a:p>
            <a:r>
              <a:rPr lang="en-US" sz="2400" dirty="0" smtClean="0"/>
              <a:t>Foci: (0, </a:t>
            </a:r>
            <a:r>
              <a:rPr lang="en-US" sz="2400" dirty="0" err="1" smtClean="0"/>
              <a:t>c</a:t>
            </a:r>
            <a:r>
              <a:rPr lang="en-US" sz="2400" dirty="0" smtClean="0"/>
              <a:t>) (0, -</a:t>
            </a:r>
            <a:r>
              <a:rPr lang="en-US" sz="2400" dirty="0" err="1" smtClean="0"/>
              <a:t>c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Length of major vertical axis vertical: 2a</a:t>
            </a:r>
          </a:p>
          <a:p>
            <a:r>
              <a:rPr lang="en-US" sz="2400" dirty="0" smtClean="0"/>
              <a:t>Length of horizontal minor axis: 2b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sz="2000" dirty="0" smtClean="0"/>
              <a:t>The foci are always on the major axis, equidistance from the center</a:t>
            </a:r>
          </a:p>
          <a:p>
            <a:r>
              <a:rPr lang="en-US" sz="2000" dirty="0" smtClean="0"/>
              <a:t>They can be found using the formula c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/>
              <a:t>= 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– </a:t>
            </a:r>
            <a:r>
              <a:rPr lang="en-US" sz="2000" dirty="0" smtClean="0"/>
              <a:t>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U</a:t>
            </a:r>
            <a:r>
              <a:rPr lang="en-US" sz="2000" dirty="0" smtClean="0"/>
              <a:t>sing the elliptical equation </a:t>
            </a:r>
            <a:r>
              <a:rPr lang="en-US" sz="1600" b="1" dirty="0" smtClean="0"/>
              <a:t>: </a:t>
            </a:r>
            <a:r>
              <a:rPr lang="en-US" sz="2000" b="1" dirty="0" smtClean="0"/>
              <a:t>(x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/a</a:t>
            </a:r>
            <a:r>
              <a:rPr lang="en-US" sz="2000" b="1" baseline="30000" dirty="0" smtClean="0"/>
              <a:t>2</a:t>
            </a:r>
            <a:r>
              <a:rPr lang="en-US" sz="2800" b="1" dirty="0" smtClean="0"/>
              <a:t>)</a:t>
            </a:r>
            <a:r>
              <a:rPr lang="en-US" sz="2000" b="1" dirty="0" smtClean="0"/>
              <a:t>+(y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/b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)=</a:t>
            </a:r>
            <a:r>
              <a:rPr lang="en-US" sz="2000" b="1" dirty="0" smtClean="0"/>
              <a:t>1</a:t>
            </a:r>
            <a:r>
              <a:rPr lang="en-US" sz="2000" dirty="0" smtClean="0"/>
              <a:t> for a and </a:t>
            </a:r>
            <a:r>
              <a:rPr lang="en-US" sz="2000" dirty="0" err="1" smtClean="0"/>
              <a:t>b</a:t>
            </a:r>
            <a:r>
              <a:rPr lang="en-US" sz="2000" dirty="0" smtClean="0"/>
              <a:t> where the Foci are (</a:t>
            </a:r>
            <a:r>
              <a:rPr lang="en-US" sz="2000" dirty="0" err="1" smtClean="0"/>
              <a:t>c</a:t>
            </a:r>
            <a:r>
              <a:rPr lang="en-US" sz="2000" dirty="0" smtClean="0"/>
              <a:t>, 0) and (-</a:t>
            </a:r>
            <a:r>
              <a:rPr lang="en-US" sz="2000" dirty="0" err="1" smtClean="0"/>
              <a:t>c</a:t>
            </a:r>
            <a:r>
              <a:rPr lang="en-US" sz="2000" dirty="0" smtClean="0"/>
              <a:t>, 0</a:t>
            </a:r>
            <a:r>
              <a:rPr lang="en-US" sz="2000" dirty="0" smtClean="0"/>
              <a:t>) </a:t>
            </a:r>
          </a:p>
          <a:p>
            <a:pPr>
              <a:buFont typeface="Wingdings" charset="2"/>
              <a:buChar char="v"/>
            </a:pPr>
            <a:r>
              <a:rPr lang="en-US" sz="2000" dirty="0" smtClean="0"/>
              <a:t>Using </a:t>
            </a:r>
            <a:r>
              <a:rPr lang="en-US" sz="2000" dirty="0" smtClean="0"/>
              <a:t>the elliptical equation </a:t>
            </a:r>
            <a:r>
              <a:rPr lang="en-US" sz="1600" b="1" dirty="0" smtClean="0"/>
              <a:t>: </a:t>
            </a:r>
            <a:r>
              <a:rPr lang="en-US" sz="2000" b="1" dirty="0" smtClean="0"/>
              <a:t>(y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/a</a:t>
            </a:r>
            <a:r>
              <a:rPr lang="en-US" sz="2000" b="1" baseline="30000" dirty="0" smtClean="0"/>
              <a:t>2</a:t>
            </a:r>
            <a:r>
              <a:rPr lang="en-US" sz="2800" b="1" dirty="0" smtClean="0"/>
              <a:t>)</a:t>
            </a:r>
            <a:r>
              <a:rPr lang="en-US" sz="2000" b="1" dirty="0" smtClean="0"/>
              <a:t>+</a:t>
            </a:r>
            <a:r>
              <a:rPr lang="en-US" sz="2000" b="1" dirty="0" smtClean="0"/>
              <a:t>(x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/b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)=1</a:t>
            </a:r>
            <a:r>
              <a:rPr lang="en-US" sz="2000" dirty="0" smtClean="0"/>
              <a:t> for a and </a:t>
            </a:r>
            <a:r>
              <a:rPr lang="en-US" sz="2000" dirty="0" err="1" smtClean="0"/>
              <a:t>b</a:t>
            </a:r>
            <a:r>
              <a:rPr lang="en-US" sz="2000" dirty="0" smtClean="0"/>
              <a:t> where the Foci are </a:t>
            </a:r>
            <a:r>
              <a:rPr lang="en-US" sz="2000" dirty="0" smtClean="0"/>
              <a:t>(0, </a:t>
            </a:r>
            <a:r>
              <a:rPr lang="en-US" sz="2000" dirty="0" err="1" smtClean="0"/>
              <a:t>c</a:t>
            </a:r>
            <a:r>
              <a:rPr lang="en-US" sz="2000" dirty="0" smtClean="0"/>
              <a:t>) </a:t>
            </a:r>
            <a:r>
              <a:rPr lang="en-US" sz="2000" dirty="0" smtClean="0"/>
              <a:t>and </a:t>
            </a:r>
            <a:r>
              <a:rPr lang="en-US" sz="2000" dirty="0" smtClean="0"/>
              <a:t>(0,</a:t>
            </a:r>
            <a:r>
              <a:rPr lang="en-US" sz="2000" dirty="0" smtClean="0"/>
              <a:t> -</a:t>
            </a:r>
            <a:r>
              <a:rPr lang="en-US" sz="2000" dirty="0" err="1" smtClean="0"/>
              <a:t>c</a:t>
            </a:r>
            <a:r>
              <a:rPr lang="en-US" sz="2000" dirty="0" smtClean="0"/>
              <a:t>) </a:t>
            </a:r>
            <a:endParaRPr lang="en-US" sz="2000" dirty="0" smtClean="0"/>
          </a:p>
          <a:p>
            <a:endParaRPr lang="en-US" sz="2000" baseline="30000" dirty="0" smtClean="0"/>
          </a:p>
        </p:txBody>
      </p:sp>
      <p:pic>
        <p:nvPicPr>
          <p:cNvPr id="4" name="Picture 3" descr="Screen Shot 2014-03-09 at 10.24.3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999170"/>
            <a:ext cx="2895600" cy="2858830"/>
          </a:xfrm>
          <a:prstGeom prst="rect">
            <a:avLst/>
          </a:prstGeom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vertices on an ellipse are the furthest point on the major axis</a:t>
            </a:r>
          </a:p>
          <a:p>
            <a:r>
              <a:rPr lang="en-US" sz="2000" dirty="0" smtClean="0"/>
              <a:t>They can be found by using (</a:t>
            </a:r>
            <a:r>
              <a:rPr lang="en-US" sz="2000" dirty="0" smtClean="0"/>
              <a:t>a, 0) and (-a, 0</a:t>
            </a:r>
            <a:r>
              <a:rPr lang="en-US" sz="2000" dirty="0" smtClean="0"/>
              <a:t>) from the elliptical equation </a:t>
            </a:r>
            <a:r>
              <a:rPr lang="en-US" sz="1600" b="1" dirty="0" smtClean="0"/>
              <a:t>: </a:t>
            </a:r>
            <a:r>
              <a:rPr lang="en-US" sz="2000" b="1" dirty="0" smtClean="0"/>
              <a:t>(x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/a</a:t>
            </a:r>
            <a:r>
              <a:rPr lang="en-US" sz="2000" b="1" baseline="30000" dirty="0" smtClean="0"/>
              <a:t>2</a:t>
            </a:r>
            <a:r>
              <a:rPr lang="en-US" sz="2800" b="1" dirty="0" smtClean="0"/>
              <a:t>)</a:t>
            </a:r>
            <a:r>
              <a:rPr lang="en-US" sz="2000" b="1" dirty="0" smtClean="0"/>
              <a:t>+(y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/b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)=</a:t>
            </a:r>
            <a:r>
              <a:rPr lang="en-US" sz="2000" b="1" dirty="0" smtClean="0"/>
              <a:t>1</a:t>
            </a:r>
          </a:p>
          <a:p>
            <a:r>
              <a:rPr lang="en-US" sz="2000" dirty="0" smtClean="0"/>
              <a:t>They can be found by using </a:t>
            </a:r>
            <a:r>
              <a:rPr lang="en-US" sz="2000" dirty="0" smtClean="0"/>
              <a:t>(0, a) </a:t>
            </a:r>
            <a:r>
              <a:rPr lang="en-US" sz="2000" dirty="0" smtClean="0"/>
              <a:t>and </a:t>
            </a:r>
            <a:r>
              <a:rPr lang="en-US" sz="2000" dirty="0" smtClean="0"/>
              <a:t>(0, -a) </a:t>
            </a:r>
            <a:r>
              <a:rPr lang="en-US" sz="2000" dirty="0" smtClean="0"/>
              <a:t>from the elliptical equation </a:t>
            </a:r>
            <a:r>
              <a:rPr lang="en-US" sz="1600" b="1" dirty="0" smtClean="0"/>
              <a:t>: </a:t>
            </a:r>
            <a:r>
              <a:rPr lang="en-US" sz="2000" b="1" dirty="0" smtClean="0"/>
              <a:t>(y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/a</a:t>
            </a:r>
            <a:r>
              <a:rPr lang="en-US" sz="2000" b="1" baseline="30000" dirty="0" smtClean="0"/>
              <a:t>2</a:t>
            </a:r>
            <a:r>
              <a:rPr lang="en-US" sz="2800" b="1" dirty="0" smtClean="0"/>
              <a:t>)</a:t>
            </a:r>
            <a:r>
              <a:rPr lang="en-US" sz="2000" b="1" dirty="0" smtClean="0"/>
              <a:t>+</a:t>
            </a:r>
            <a:r>
              <a:rPr lang="en-US" sz="2000" b="1" dirty="0" smtClean="0"/>
              <a:t>(x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/b</a:t>
            </a:r>
            <a:r>
              <a:rPr lang="en-US" sz="2000" b="1" baseline="30000" dirty="0" smtClean="0"/>
              <a:t>2</a:t>
            </a:r>
            <a:r>
              <a:rPr lang="en-US" sz="2000" b="1" dirty="0" smtClean="0"/>
              <a:t>)=1</a:t>
            </a:r>
          </a:p>
          <a:p>
            <a:endParaRPr lang="en-US" sz="2000" b="1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4" name="Picture 3" descr="Screen Shot 2014-03-09 at 10.24.3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360695"/>
            <a:ext cx="2362200" cy="2332204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and minor 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Using the ellipse equation </a:t>
            </a:r>
            <a:r>
              <a:rPr lang="en-US" sz="2600" b="1" dirty="0" smtClean="0"/>
              <a:t>(x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/a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)+(y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/b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)=</a:t>
            </a:r>
            <a:r>
              <a:rPr lang="en-US" sz="2600" b="1" dirty="0" smtClean="0"/>
              <a:t>1	</a:t>
            </a:r>
          </a:p>
          <a:p>
            <a:pPr lvl="1"/>
            <a:r>
              <a:rPr lang="en-US" sz="2600" dirty="0" smtClean="0"/>
              <a:t>The Length of the major  horizontal axis is equal to 2a</a:t>
            </a:r>
          </a:p>
          <a:p>
            <a:pPr lvl="1"/>
            <a:r>
              <a:rPr lang="en-US" sz="2600" dirty="0" smtClean="0"/>
              <a:t>The Length of the minor vertical axis is equal to </a:t>
            </a:r>
            <a:r>
              <a:rPr lang="en-US" sz="2600" dirty="0" smtClean="0"/>
              <a:t>2b</a:t>
            </a:r>
          </a:p>
          <a:p>
            <a:r>
              <a:rPr lang="en-US" sz="2600" dirty="0" smtClean="0"/>
              <a:t>Using the ellipse equation </a:t>
            </a:r>
            <a:r>
              <a:rPr lang="en-US" sz="2600" b="1" dirty="0" smtClean="0"/>
              <a:t>(y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/a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)+</a:t>
            </a:r>
            <a:r>
              <a:rPr lang="en-US" sz="2600" b="1" dirty="0" smtClean="0"/>
              <a:t>(x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/b</a:t>
            </a:r>
            <a:r>
              <a:rPr lang="en-US" sz="2600" b="1" baseline="30000" dirty="0" smtClean="0"/>
              <a:t>2</a:t>
            </a:r>
            <a:r>
              <a:rPr lang="en-US" sz="2600" b="1" dirty="0" smtClean="0"/>
              <a:t>)=</a:t>
            </a:r>
            <a:r>
              <a:rPr lang="en-US" sz="2600" b="1" dirty="0" smtClean="0"/>
              <a:t>1</a:t>
            </a:r>
          </a:p>
          <a:p>
            <a:pPr lvl="1"/>
            <a:r>
              <a:rPr lang="en-US" sz="2600" dirty="0" smtClean="0"/>
              <a:t>The Length of the major </a:t>
            </a:r>
            <a:r>
              <a:rPr lang="en-US" sz="2600" dirty="0" smtClean="0"/>
              <a:t> vertical </a:t>
            </a:r>
            <a:r>
              <a:rPr lang="en-US" sz="2600" dirty="0" smtClean="0"/>
              <a:t>axis is equal to 2a</a:t>
            </a:r>
          </a:p>
          <a:p>
            <a:pPr lvl="1"/>
            <a:r>
              <a:rPr lang="en-US" sz="2600" dirty="0" smtClean="0"/>
              <a:t>The Length of the </a:t>
            </a:r>
            <a:r>
              <a:rPr lang="en-US" sz="2600" dirty="0" smtClean="0"/>
              <a:t>minor horizontal axis </a:t>
            </a:r>
            <a:r>
              <a:rPr lang="en-US" sz="2600" dirty="0" smtClean="0"/>
              <a:t>is equal to 2b</a:t>
            </a:r>
          </a:p>
          <a:p>
            <a:endParaRPr lang="en-US" sz="2000" b="1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med">
        <mp:cube/>
      </mp:transition>
    </mc:Choice>
    <mc:Fallback>
      <p:transition spd="med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Eccentricity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eccentricity is the variation of an ellipse from being perfectly circular</a:t>
            </a:r>
          </a:p>
          <a:p>
            <a:r>
              <a:rPr lang="en-US" dirty="0" smtClean="0"/>
              <a:t>Its always between 0 and 1 and can be found by </a:t>
            </a:r>
            <a:r>
              <a:rPr lang="en-US" dirty="0" err="1" smtClean="0"/>
              <a:t>e</a:t>
            </a:r>
            <a:r>
              <a:rPr lang="en-US" dirty="0" smtClean="0"/>
              <a:t>=c/a</a:t>
            </a:r>
          </a:p>
          <a:p>
            <a:pPr lvl="1"/>
            <a:r>
              <a:rPr lang="en-US" dirty="0" smtClean="0"/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=a</a:t>
            </a:r>
            <a:r>
              <a:rPr lang="en-US" baseline="30000" dirty="0" smtClean="0"/>
              <a:t>2</a:t>
            </a:r>
            <a:r>
              <a:rPr lang="en-US" dirty="0" smtClean="0"/>
              <a:t>-b</a:t>
            </a:r>
            <a:r>
              <a:rPr lang="en-US" baseline="30000" dirty="0" smtClean="0"/>
              <a:t>2</a:t>
            </a:r>
            <a:endParaRPr lang="en-US" dirty="0" smtClean="0"/>
          </a:p>
        </p:txBody>
      </p:sp>
    </p:spTree>
  </p:cSld>
  <p:clrMapOvr>
    <a:masterClrMapping/>
  </p:clrMapOvr>
  <mc:AlternateContent>
    <mc:Choice xmlns:mp="http://schemas.microsoft.com/office/mac/powerpoint/2008/main" Requires="mp">
      <mp:transition spd="slow">
        <mp:flip dir="r"/>
      </m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an ellipse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equation to find the foci, vertices, and major/minor axis</a:t>
            </a:r>
          </a:p>
          <a:p>
            <a:r>
              <a:rPr lang="en-US" dirty="0" smtClean="0"/>
              <a:t>Then plot them on your graph 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 : (x</a:t>
            </a:r>
            <a:r>
              <a:rPr lang="en-US" baseline="30000" dirty="0" smtClean="0"/>
              <a:t>2</a:t>
            </a:r>
            <a:r>
              <a:rPr lang="en-US" dirty="0" smtClean="0"/>
              <a:t>/2</a:t>
            </a:r>
            <a:r>
              <a:rPr lang="en-US" baseline="30000" dirty="0" smtClean="0"/>
              <a:t>2</a:t>
            </a:r>
            <a:r>
              <a:rPr lang="en-US" dirty="0" smtClean="0"/>
              <a:t>)+(y</a:t>
            </a:r>
            <a:r>
              <a:rPr lang="en-US" baseline="30000" dirty="0" smtClean="0"/>
              <a:t>2</a:t>
            </a:r>
            <a:r>
              <a:rPr lang="en-US" dirty="0" smtClean="0"/>
              <a:t>/1</a:t>
            </a:r>
            <a:r>
              <a:rPr lang="en-US" baseline="30000" dirty="0" smtClean="0"/>
              <a:t>2</a:t>
            </a:r>
            <a:r>
              <a:rPr lang="en-US" dirty="0" smtClean="0"/>
              <a:t>)=1</a:t>
            </a:r>
          </a:p>
          <a:p>
            <a:pPr lvl="1"/>
            <a:r>
              <a:rPr lang="en-US" dirty="0" smtClean="0"/>
              <a:t>A=2, B=1</a:t>
            </a:r>
          </a:p>
          <a:p>
            <a:r>
              <a:rPr lang="en-US" dirty="0" smtClean="0"/>
              <a:t>Vertices: (2,0) (-2,0)</a:t>
            </a:r>
          </a:p>
          <a:p>
            <a:r>
              <a:rPr lang="en-US" dirty="0" smtClean="0"/>
              <a:t>Foci: c</a:t>
            </a:r>
            <a:r>
              <a:rPr lang="en-US" baseline="30000" dirty="0" smtClean="0"/>
              <a:t>2</a:t>
            </a:r>
            <a:r>
              <a:rPr lang="en-US" dirty="0" smtClean="0"/>
              <a:t>=a</a:t>
            </a:r>
            <a:r>
              <a:rPr lang="en-US" baseline="30000" dirty="0" smtClean="0"/>
              <a:t>2</a:t>
            </a:r>
            <a:r>
              <a:rPr lang="en-US" dirty="0" smtClean="0"/>
              <a:t>-b</a:t>
            </a:r>
            <a:r>
              <a:rPr lang="en-US" baseline="30000" dirty="0" smtClean="0"/>
              <a:t>2</a:t>
            </a:r>
            <a:r>
              <a:rPr lang="en-US" dirty="0" smtClean="0"/>
              <a:t>, c</a:t>
            </a:r>
            <a:r>
              <a:rPr lang="en-US" baseline="30000" dirty="0" smtClean="0"/>
              <a:t>2</a:t>
            </a:r>
            <a:r>
              <a:rPr lang="en-US" dirty="0" smtClean="0"/>
              <a:t>=2</a:t>
            </a:r>
            <a:r>
              <a:rPr lang="en-US" baseline="30000" dirty="0" smtClean="0"/>
              <a:t>2</a:t>
            </a:r>
            <a:r>
              <a:rPr lang="en-US" dirty="0" smtClean="0"/>
              <a:t>-1</a:t>
            </a:r>
            <a:r>
              <a:rPr lang="en-US" baseline="30000" dirty="0" smtClean="0"/>
              <a:t>2</a:t>
            </a:r>
            <a:r>
              <a:rPr lang="en-US" dirty="0" smtClean="0"/>
              <a:t>, </a:t>
            </a:r>
            <a:r>
              <a:rPr lang="en-US" dirty="0" err="1" smtClean="0"/>
              <a:t>c</a:t>
            </a:r>
            <a:r>
              <a:rPr lang="en-US" dirty="0" smtClean="0"/>
              <a:t>=(sq </a:t>
            </a:r>
            <a:r>
              <a:rPr lang="en-US" dirty="0" err="1" smtClean="0"/>
              <a:t>rt</a:t>
            </a:r>
            <a:r>
              <a:rPr lang="en-US" dirty="0" smtClean="0"/>
              <a:t> 3/-3,0)</a:t>
            </a:r>
          </a:p>
          <a:p>
            <a:r>
              <a:rPr lang="en-US" dirty="0" smtClean="0"/>
              <a:t>Length of major axis (horizontal): 2a=4</a:t>
            </a:r>
          </a:p>
          <a:p>
            <a:r>
              <a:rPr lang="en-US" dirty="0" smtClean="0"/>
              <a:t>Length of minor axis (vertical): 2b=2</a:t>
            </a:r>
          </a:p>
          <a:p>
            <a:r>
              <a:rPr lang="en-US" dirty="0" smtClean="0"/>
              <a:t>Eccentricity: </a:t>
            </a:r>
            <a:r>
              <a:rPr lang="en-US" dirty="0" err="1" smtClean="0"/>
              <a:t>e</a:t>
            </a:r>
            <a:r>
              <a:rPr lang="en-US" dirty="0" smtClean="0"/>
              <a:t>=c/a, </a:t>
            </a:r>
            <a:r>
              <a:rPr lang="en-US" dirty="0" err="1" smtClean="0"/>
              <a:t>e</a:t>
            </a:r>
            <a:r>
              <a:rPr lang="en-US" dirty="0" smtClean="0"/>
              <a:t>=(sq </a:t>
            </a:r>
            <a:r>
              <a:rPr lang="en-US" dirty="0" err="1" smtClean="0"/>
              <a:t>rt</a:t>
            </a:r>
            <a:r>
              <a:rPr lang="en-US" dirty="0" smtClean="0"/>
              <a:t> 3/2)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967</Words>
  <Application>Microsoft Macintosh PowerPoint</Application>
  <PresentationFormat>On-screen Show (4:3)</PresentationFormat>
  <Paragraphs>87</Paragraphs>
  <Slides>16</Slides>
  <Notes>0</Notes>
  <HiddenSlides>0</HiddenSlides>
  <MMClips>3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What is an Ellipse?</vt:lpstr>
      <vt:lpstr>Equation of an Ellipse</vt:lpstr>
      <vt:lpstr>Foci</vt:lpstr>
      <vt:lpstr>Vertices</vt:lpstr>
      <vt:lpstr>Major and minor axis</vt:lpstr>
      <vt:lpstr>Eccentricity</vt:lpstr>
      <vt:lpstr>Graphing an ellipse</vt:lpstr>
      <vt:lpstr>Example</vt:lpstr>
      <vt:lpstr>Example continued</vt:lpstr>
      <vt:lpstr>Shifting Ellipses</vt:lpstr>
      <vt:lpstr>Example of shifted ellipse</vt:lpstr>
      <vt:lpstr>Example of shifted ellipse cont.</vt:lpstr>
      <vt:lpstr>Real life Ellipse</vt:lpstr>
      <vt:lpstr>Slide 15</vt:lpstr>
      <vt:lpstr>Credit</vt:lpstr>
    </vt:vector>
  </TitlesOfParts>
  <Company>Moses Brown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Kelsey Whelan</dc:creator>
  <cp:lastModifiedBy>Kelsey Whelan</cp:lastModifiedBy>
  <cp:revision>6</cp:revision>
  <dcterms:created xsi:type="dcterms:W3CDTF">2014-03-09T22:45:04Z</dcterms:created>
  <dcterms:modified xsi:type="dcterms:W3CDTF">2014-03-11T01:29:49Z</dcterms:modified>
</cp:coreProperties>
</file>