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6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383A-176B-6C4D-A02E-449001CA845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3ACD-5760-014D-B61C-EE60B92B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19"/>
            <a:ext cx="7772400" cy="683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5249"/>
            <a:ext cx="9144000" cy="6076630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 smtClean="0"/>
              <a:t>Do Now Option 1:</a:t>
            </a:r>
          </a:p>
          <a:p>
            <a:r>
              <a:rPr lang="en-US" sz="3000" dirty="0" smtClean="0"/>
              <a:t>Design something using a conic section (parabola, ellipses, circles, and hyperbolas).</a:t>
            </a:r>
          </a:p>
          <a:p>
            <a:endParaRPr lang="en-US" sz="3000" dirty="0"/>
          </a:p>
          <a:p>
            <a:r>
              <a:rPr lang="en-US" sz="3000" dirty="0" smtClean="0"/>
              <a:t>i.e. make up an interesting use of a conic section (you can create something that has already been made. It doesn’t have to be novel). For example the </a:t>
            </a:r>
            <a:r>
              <a:rPr lang="en-US" sz="3000" dirty="0" err="1" smtClean="0"/>
              <a:t>eurodish</a:t>
            </a:r>
            <a:r>
              <a:rPr lang="en-US" sz="3000" dirty="0" smtClean="0"/>
              <a:t> that is a parabolic engine (or the elliptical tub for sound-blasting kidney stones.)</a:t>
            </a:r>
          </a:p>
          <a:p>
            <a:endParaRPr lang="en-US" sz="3000" dirty="0"/>
          </a:p>
          <a:p>
            <a:r>
              <a:rPr lang="en-US" sz="3000" dirty="0" smtClean="0"/>
              <a:t>Or it could be an architectural design with a conic section somewhere in the mix. </a:t>
            </a:r>
          </a:p>
          <a:p>
            <a:endParaRPr lang="en-US" sz="3000" dirty="0"/>
          </a:p>
          <a:p>
            <a:r>
              <a:rPr lang="en-US" sz="3000" dirty="0" smtClean="0"/>
              <a:t>Draw your design.</a:t>
            </a:r>
          </a:p>
          <a:p>
            <a:endParaRPr lang="en-US" sz="3000" b="1" u="sng" dirty="0"/>
          </a:p>
          <a:p>
            <a:r>
              <a:rPr lang="en-US" sz="3000" b="1" u="sng" dirty="0" smtClean="0"/>
              <a:t>DO NOW OPTION 2: Draw a Heart on Your Graphing Calculator </a:t>
            </a:r>
          </a:p>
          <a:p>
            <a:r>
              <a:rPr lang="en-US" sz="3000" b="1" u="sng" dirty="0" smtClean="0"/>
              <a:t>(The Valentine’s Day Throwback)</a:t>
            </a:r>
          </a:p>
          <a:p>
            <a:endParaRPr lang="en-US" sz="3000" b="1" u="sng" dirty="0"/>
          </a:p>
          <a:p>
            <a:r>
              <a:rPr lang="en-US" sz="2400" dirty="0"/>
              <a:t>Step 1)Go to 2nd, Format, </a:t>
            </a:r>
            <a:r>
              <a:rPr lang="en-US" sz="2400" dirty="0" err="1"/>
              <a:t>AxesOff</a:t>
            </a:r>
            <a:r>
              <a:rPr lang="en-US" sz="2400" dirty="0"/>
              <a:t>.</a:t>
            </a:r>
          </a:p>
          <a:p>
            <a:r>
              <a:rPr lang="en-US" sz="2400" dirty="0"/>
              <a:t>Step 2)Go to Window. Set the following.</a:t>
            </a:r>
          </a:p>
          <a:p>
            <a:r>
              <a:rPr lang="en-US" sz="2400" dirty="0" err="1"/>
              <a:t>Xmin</a:t>
            </a:r>
            <a:r>
              <a:rPr lang="en-US" sz="2400" dirty="0"/>
              <a:t>=-1.88</a:t>
            </a:r>
          </a:p>
          <a:p>
            <a:r>
              <a:rPr lang="en-US" sz="2400" dirty="0" err="1"/>
              <a:t>Xmax</a:t>
            </a:r>
            <a:r>
              <a:rPr lang="en-US" sz="2400" dirty="0"/>
              <a:t>=1.88</a:t>
            </a:r>
          </a:p>
          <a:p>
            <a:r>
              <a:rPr lang="en-US" sz="2400" dirty="0" err="1"/>
              <a:t>Ymin</a:t>
            </a:r>
            <a:r>
              <a:rPr lang="en-US" sz="2400" dirty="0"/>
              <a:t>=-1.2</a:t>
            </a:r>
          </a:p>
          <a:p>
            <a:r>
              <a:rPr lang="en-US" sz="2400" dirty="0" err="1"/>
              <a:t>Ymax</a:t>
            </a:r>
            <a:r>
              <a:rPr lang="en-US" sz="2400" dirty="0"/>
              <a:t>=1.7</a:t>
            </a:r>
          </a:p>
          <a:p>
            <a:endParaRPr lang="en-US" sz="2400" dirty="0"/>
          </a:p>
          <a:p>
            <a:r>
              <a:rPr lang="en-US" sz="2400" dirty="0"/>
              <a:t>Leave the others alone.</a:t>
            </a:r>
          </a:p>
          <a:p>
            <a:endParaRPr lang="en-US" sz="2400" dirty="0"/>
          </a:p>
          <a:p>
            <a:r>
              <a:rPr lang="en-US" sz="2400" dirty="0"/>
              <a:t>Step 3)Go to Y=, and set the </a:t>
            </a:r>
            <a:r>
              <a:rPr lang="en-US" sz="2400" dirty="0" smtClean="0"/>
              <a:t>following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28398"/>
              </p:ext>
            </p:extLst>
          </p:nvPr>
        </p:nvGraphicFramePr>
        <p:xfrm>
          <a:off x="6395359" y="6134446"/>
          <a:ext cx="1742822" cy="52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965200" imgH="292100" progId="Equation.3">
                  <p:embed/>
                </p:oleObj>
              </mc:Choice>
              <mc:Fallback>
                <p:oleObj name="Equation" r:id="rId3" imgW="965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5359" y="6134446"/>
                        <a:ext cx="1742822" cy="527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52962"/>
              </p:ext>
            </p:extLst>
          </p:nvPr>
        </p:nvGraphicFramePr>
        <p:xfrm>
          <a:off x="6395359" y="5607013"/>
          <a:ext cx="1742822" cy="52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965200" imgH="292100" progId="Equation.3">
                  <p:embed/>
                </p:oleObj>
              </mc:Choice>
              <mc:Fallback>
                <p:oleObj name="Equation" r:id="rId5" imgW="965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5359" y="5607013"/>
                        <a:ext cx="1742822" cy="527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56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96"/>
            <a:ext cx="8229600" cy="833600"/>
          </a:xfrm>
        </p:spPr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/>
              <a:t>C</a:t>
            </a:r>
            <a:r>
              <a:rPr lang="en-US" dirty="0" err="1" smtClean="0"/>
              <a:t>oterminal</a:t>
            </a:r>
            <a:r>
              <a:rPr lang="en-US" dirty="0" smtClean="0"/>
              <a:t>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9924"/>
            <a:ext cx="9144000" cy="48062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a.) Find angles that are </a:t>
            </a:r>
            <a:r>
              <a:rPr lang="en-US" dirty="0" err="1" smtClean="0"/>
              <a:t>coterminal</a:t>
            </a:r>
            <a:r>
              <a:rPr lang="en-US" dirty="0" smtClean="0"/>
              <a:t> with the angle 			in standard position.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b.) </a:t>
            </a:r>
            <a:r>
              <a:rPr lang="en-US" dirty="0"/>
              <a:t>Find angles that are </a:t>
            </a:r>
            <a:r>
              <a:rPr lang="en-US" dirty="0" err="1"/>
              <a:t>coterminal</a:t>
            </a:r>
            <a:r>
              <a:rPr lang="en-US" dirty="0"/>
              <a:t> with the angle 			in standard </a:t>
            </a:r>
            <a:r>
              <a:rPr lang="en-US" dirty="0" smtClean="0"/>
              <a:t>position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c.) Find an angle with measure between 0° and 360° that is </a:t>
            </a:r>
            <a:r>
              <a:rPr lang="en-US" i="1" dirty="0" err="1" smtClean="0"/>
              <a:t>coterminal</a:t>
            </a:r>
            <a:r>
              <a:rPr lang="en-US" i="1" dirty="0" smtClean="0"/>
              <a:t> with the angle measure of 1290° in standard position.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264822"/>
              </p:ext>
            </p:extLst>
          </p:nvPr>
        </p:nvGraphicFramePr>
        <p:xfrm>
          <a:off x="7931971" y="3099909"/>
          <a:ext cx="754829" cy="75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393700" imgH="393700" progId="Equation.3">
                  <p:embed/>
                </p:oleObj>
              </mc:Choice>
              <mc:Fallback>
                <p:oleObj name="Equation" r:id="rId3" imgW="393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1971" y="3099909"/>
                        <a:ext cx="754829" cy="75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041182"/>
              </p:ext>
            </p:extLst>
          </p:nvPr>
        </p:nvGraphicFramePr>
        <p:xfrm>
          <a:off x="7810500" y="1417638"/>
          <a:ext cx="8763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457200" imgH="203200" progId="Equation.3">
                  <p:embed/>
                </p:oleObj>
              </mc:Choice>
              <mc:Fallback>
                <p:oleObj name="Equation" r:id="rId5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0500" y="1417638"/>
                        <a:ext cx="87630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4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70907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Length of a Circular Arc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2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circle of radius r, the length s of an arc that subtends a central angle of  </a:t>
            </a:r>
            <a:r>
              <a:rPr lang="en-US" dirty="0" err="1"/>
              <a:t>θ</a:t>
            </a:r>
            <a:r>
              <a:rPr lang="en-US" dirty="0"/>
              <a:t> </a:t>
            </a:r>
            <a:r>
              <a:rPr lang="en-US" dirty="0" smtClean="0"/>
              <a:t>radians 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so  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344279"/>
              </p:ext>
            </p:extLst>
          </p:nvPr>
        </p:nvGraphicFramePr>
        <p:xfrm>
          <a:off x="3932925" y="2442578"/>
          <a:ext cx="922550" cy="102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355600" imgH="393700" progId="Equation.3">
                  <p:embed/>
                </p:oleObj>
              </mc:Choice>
              <mc:Fallback>
                <p:oleObj name="Equation" r:id="rId3" imgW="35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2925" y="2442578"/>
                        <a:ext cx="922550" cy="1021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610064"/>
              </p:ext>
            </p:extLst>
          </p:nvPr>
        </p:nvGraphicFramePr>
        <p:xfrm>
          <a:off x="505287" y="2649097"/>
          <a:ext cx="1282519" cy="579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393700" imgH="177800" progId="Equation.3">
                  <p:embed/>
                </p:oleObj>
              </mc:Choice>
              <mc:Fallback>
                <p:oleObj name="Equation" r:id="rId5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287" y="2649097"/>
                        <a:ext cx="1282519" cy="579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775" y="4193940"/>
            <a:ext cx="2400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484"/>
            <a:ext cx="9144000" cy="796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3: Arc Length and Angle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6566"/>
            <a:ext cx="9144000" cy="41960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a.) Find the length of an arc of a circle with radius 10m that subtends a central angle of 30°.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b.) a central angle </a:t>
            </a:r>
            <a:r>
              <a:rPr lang="en-US" dirty="0" err="1" smtClean="0"/>
              <a:t>θ</a:t>
            </a:r>
            <a:r>
              <a:rPr lang="en-US" dirty="0" smtClean="0"/>
              <a:t> in a circle of radius 4 m is subtended by an arc of length 6m. Find the measure of </a:t>
            </a:r>
            <a:r>
              <a:rPr lang="en-US" dirty="0" err="1" smtClean="0"/>
              <a:t>θ</a:t>
            </a:r>
            <a:r>
              <a:rPr lang="en-US" dirty="0" smtClean="0"/>
              <a:t> in radians.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90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of a Circular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080"/>
            <a:ext cx="9144000" cy="54170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circle of radius </a:t>
            </a:r>
            <a:r>
              <a:rPr lang="en-US" i="1" dirty="0" smtClean="0"/>
              <a:t>r, </a:t>
            </a:r>
            <a:r>
              <a:rPr lang="en-US" dirty="0" smtClean="0"/>
              <a:t>the area A of a sector with a central angle of </a:t>
            </a:r>
            <a:r>
              <a:rPr lang="en-US" dirty="0" err="1"/>
              <a:t>θ</a:t>
            </a:r>
            <a:r>
              <a:rPr lang="en-US" dirty="0"/>
              <a:t> </a:t>
            </a:r>
            <a:r>
              <a:rPr lang="en-US" dirty="0" smtClean="0"/>
              <a:t>radians is: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9576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53436"/>
              </p:ext>
            </p:extLst>
          </p:nvPr>
        </p:nvGraphicFramePr>
        <p:xfrm>
          <a:off x="3846512" y="2335543"/>
          <a:ext cx="1565275" cy="101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609600" imgH="393700" progId="Equation.3">
                  <p:embed/>
                </p:oleObj>
              </mc:Choice>
              <mc:Fallback>
                <p:oleObj name="Equation" r:id="rId5" imgW="609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6512" y="2335543"/>
                        <a:ext cx="1565275" cy="101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57200" y="2453066"/>
            <a:ext cx="1746699" cy="176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area of a sector of a circle with central angle 60° if the radius of the circle is 3m.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7844" y="284251"/>
            <a:ext cx="682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 4: Sector Area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55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73398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HW #6: Section 6.1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0498"/>
            <a:ext cx="9144000" cy="495566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Read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section 6.1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6.1: pg.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440-441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#3, </a:t>
            </a:r>
            <a:r>
              <a:rPr lang="en-US" dirty="0"/>
              <a:t>4</a:t>
            </a:r>
            <a:r>
              <a:rPr lang="en-US" dirty="0" smtClean="0"/>
              <a:t>, </a:t>
            </a:r>
            <a:r>
              <a:rPr lang="en-US" dirty="0"/>
              <a:t>8</a:t>
            </a:r>
            <a:r>
              <a:rPr lang="en-US" dirty="0" smtClean="0"/>
              <a:t>, 13, 15, 17, 23, 27, 30, 33, 39, 45, 51, </a:t>
            </a:r>
            <a:r>
              <a:rPr lang="en-US" dirty="0"/>
              <a:t>5</a:t>
            </a:r>
            <a:r>
              <a:rPr lang="en-US" dirty="0" smtClean="0"/>
              <a:t>2</a:t>
            </a:r>
            <a:r>
              <a:rPr lang="en-US" dirty="0" smtClean="0"/>
              <a:t>, </a:t>
            </a:r>
            <a:r>
              <a:rPr lang="en-US" dirty="0" smtClean="0"/>
              <a:t>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1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Video/Idea of the 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44" y="3776996"/>
            <a:ext cx="3097467" cy="229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7" y="3751797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2354"/>
            <a:ext cx="8001000" cy="285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5220" y="60758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VQxyceFyRCc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2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217"/>
            <a:ext cx="8229600" cy="74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1 of the second semester </a:t>
            </a:r>
            <a:br>
              <a:rPr lang="en-US" dirty="0" smtClean="0"/>
            </a:br>
            <a:r>
              <a:rPr lang="en-US" dirty="0" smtClean="0"/>
              <a:t>(Due March 7</a:t>
            </a:r>
            <a:r>
              <a:rPr lang="en-US" baseline="30000" dirty="0" smtClean="0"/>
              <a:t>th</a:t>
            </a:r>
            <a:r>
              <a:rPr lang="en-US" dirty="0" smtClean="0"/>
              <a:t>)!!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4824"/>
            <a:ext cx="9144000" cy="5194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will be creating a video, PowerPoint, or some sort of multimedia presentation (</a:t>
            </a:r>
            <a:r>
              <a:rPr lang="en-US" dirty="0" err="1" smtClean="0"/>
              <a:t>prezi</a:t>
            </a:r>
            <a:r>
              <a:rPr lang="en-US" dirty="0" smtClean="0"/>
              <a:t> etc.) demonstrating the properties of ONE conic section (parabola, ellipse, circle, or hyperbola).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Think a Khan Academy type of video (but you can get creative with it if you like). Or you could do a PowerPoint or another type of multimedia presentation. I am very flexible. Have fun with it – just make sure you convey what your conic section is, the important properties, and a practical use of the conic 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may work in groups of up to 4 people (students from my other 3 classes work as well). Or you may work alone.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show someone who has never seen this conic section all the important properties of this conic section, and an interesting application of the conic 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will post these online on my website (unless you don’t want me to) so that you have them as a resource when studying for the final. Or just for a good laugh!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0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57"/>
            <a:ext cx="8229600" cy="6219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 Trig?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04" y="4769330"/>
            <a:ext cx="2893395" cy="2088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86" y="4769330"/>
            <a:ext cx="3350981" cy="2088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5671"/>
            <a:ext cx="2189464" cy="3782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59196"/>
            <a:ext cx="9225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Surveying: </a:t>
            </a:r>
            <a:r>
              <a:rPr lang="en-US" dirty="0" smtClean="0"/>
              <a:t>It provides the key relationship between angles and distances (i.e. measuring</a:t>
            </a:r>
          </a:p>
          <a:p>
            <a:r>
              <a:rPr lang="en-US" dirty="0" smtClean="0"/>
              <a:t>The height of tall and far away objects- including the planets).</a:t>
            </a:r>
          </a:p>
          <a:p>
            <a:endParaRPr lang="en-US" dirty="0"/>
          </a:p>
          <a:p>
            <a:r>
              <a:rPr lang="en-US" b="1" u="sng" dirty="0" smtClean="0"/>
              <a:t>Modeling periodic functions: </a:t>
            </a:r>
            <a:r>
              <a:rPr lang="en-US" dirty="0" smtClean="0"/>
              <a:t>Sound waves, light waves, ocean swells, pendulums, etc. anything that rises and falls periodically.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887" y="2574877"/>
            <a:ext cx="3216988" cy="1770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429" y="2808451"/>
            <a:ext cx="3501570" cy="19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Angles: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Initial side and terminal side (positive angle/negative angle)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"/>
            <a:ext cx="8229600" cy="771339"/>
          </a:xfrm>
        </p:spPr>
        <p:txBody>
          <a:bodyPr/>
          <a:lstStyle/>
          <a:p>
            <a:r>
              <a:rPr lang="en-US" dirty="0" smtClean="0"/>
              <a:t>Radians Versus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361"/>
            <a:ext cx="9144000" cy="54227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Degrees: 1 degree = 1/360</a:t>
            </a:r>
            <a:r>
              <a:rPr lang="en-US" baseline="30000" dirty="0" smtClean="0"/>
              <a:t>th</a:t>
            </a:r>
            <a:r>
              <a:rPr lang="en-US" dirty="0" smtClean="0"/>
              <a:t> of a circle!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a circle has a radius of 1 than a radian is the length of the arc that subtends the angle.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2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Between Radians and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65" y="784484"/>
            <a:ext cx="8877852" cy="5341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180°= π radians   So…      1 rad =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6137"/>
              </p:ext>
            </p:extLst>
          </p:nvPr>
        </p:nvGraphicFramePr>
        <p:xfrm>
          <a:off x="5731855" y="572798"/>
          <a:ext cx="1074225" cy="110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444500" imgH="457200" progId="Equation.3">
                  <p:embed/>
                </p:oleObj>
              </mc:Choice>
              <mc:Fallback>
                <p:oleObj name="Equation" r:id="rId3" imgW="444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1855" y="572798"/>
                        <a:ext cx="1074225" cy="110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702" y="2590039"/>
            <a:ext cx="41344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convert degrees to radians, multiply by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To convert </a:t>
            </a:r>
            <a:r>
              <a:rPr lang="en-US" dirty="0" smtClean="0"/>
              <a:t>radians </a:t>
            </a:r>
            <a:r>
              <a:rPr lang="en-US" dirty="0"/>
              <a:t>to </a:t>
            </a:r>
            <a:r>
              <a:rPr lang="en-US" dirty="0" smtClean="0"/>
              <a:t>degrees, </a:t>
            </a:r>
            <a:r>
              <a:rPr lang="en-US" dirty="0"/>
              <a:t>multiply by 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36312"/>
              </p:ext>
            </p:extLst>
          </p:nvPr>
        </p:nvGraphicFramePr>
        <p:xfrm>
          <a:off x="4592638" y="2262188"/>
          <a:ext cx="9810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406400" imgH="431800" progId="Equation.3">
                  <p:embed/>
                </p:oleObj>
              </mc:Choice>
              <mc:Fallback>
                <p:oleObj name="Equation" r:id="rId5" imgW="406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2638" y="2262188"/>
                        <a:ext cx="98107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6858"/>
              </p:ext>
            </p:extLst>
          </p:nvPr>
        </p:nvGraphicFramePr>
        <p:xfrm>
          <a:off x="4595167" y="3578377"/>
          <a:ext cx="9810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406400" imgH="431800" progId="Equation.3">
                  <p:embed/>
                </p:oleObj>
              </mc:Choice>
              <mc:Fallback>
                <p:oleObj name="Equation" r:id="rId7" imgW="406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5167" y="3578377"/>
                        <a:ext cx="98107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54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a.) Express 60° in radians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b.) Express			radians as degrees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23785"/>
              </p:ext>
            </p:extLst>
          </p:nvPr>
        </p:nvGraphicFramePr>
        <p:xfrm>
          <a:off x="2661587" y="3123404"/>
          <a:ext cx="4286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77800" imgH="393700" progId="Equation.3">
                  <p:embed/>
                </p:oleObj>
              </mc:Choice>
              <mc:Fallback>
                <p:oleObj name="Equation" r:id="rId3" imgW="177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1587" y="3123404"/>
                        <a:ext cx="428625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479" y="6437741"/>
            <a:ext cx="660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When no unit is given on an angle. The assumption is radians!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5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 Position/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Coterminal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Angles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STANDARD POSITION </a:t>
            </a:r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(vertex at the origin and initial side is on the x-axis).</a:t>
            </a:r>
          </a:p>
          <a:p>
            <a:r>
              <a:rPr lang="en-US" dirty="0" smtClean="0"/>
              <a:t>Two angles in </a:t>
            </a:r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STANDARD POSITION </a:t>
            </a:r>
            <a:r>
              <a:rPr lang="en-US" dirty="0" smtClean="0"/>
              <a:t>are </a:t>
            </a:r>
            <a:r>
              <a:rPr lang="en-US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Coterminal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their sides </a:t>
            </a:r>
            <a:r>
              <a:rPr lang="en-US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coincide.</a:t>
            </a:r>
            <a:endParaRPr lang="en-US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00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804</Words>
  <Application>Microsoft Macintosh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Honors Precalc: Do Now</vt:lpstr>
      <vt:lpstr>Video/Idea of the Day!</vt:lpstr>
      <vt:lpstr>Project 1 of the second semester  (Due March 7th)!!</vt:lpstr>
      <vt:lpstr>Why Trig?</vt:lpstr>
      <vt:lpstr>Angles:</vt:lpstr>
      <vt:lpstr>Radians Versus Degrees</vt:lpstr>
      <vt:lpstr>Relationship Between Radians and Degrees</vt:lpstr>
      <vt:lpstr>Example 1</vt:lpstr>
      <vt:lpstr>Standard Position/Coterminal Angles</vt:lpstr>
      <vt:lpstr>Example 2: Coterminal Angles</vt:lpstr>
      <vt:lpstr>Length of a Circular Arc</vt:lpstr>
      <vt:lpstr>Example 3: Arc Length and Angle Measure</vt:lpstr>
      <vt:lpstr>Area of a Circular Sector</vt:lpstr>
      <vt:lpstr>PowerPoint Presentation</vt:lpstr>
      <vt:lpstr>HW #6: Section 6.1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Precalc: Do Now</dc:title>
  <dc:creator>Ben Young</dc:creator>
  <cp:lastModifiedBy>Ben Young</cp:lastModifiedBy>
  <cp:revision>21</cp:revision>
  <dcterms:created xsi:type="dcterms:W3CDTF">2013-02-20T19:48:49Z</dcterms:created>
  <dcterms:modified xsi:type="dcterms:W3CDTF">2014-02-18T15:28:39Z</dcterms:modified>
</cp:coreProperties>
</file>