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57" r:id="rId4"/>
    <p:sldId id="258" r:id="rId5"/>
    <p:sldId id="259" r:id="rId6"/>
    <p:sldId id="260" r:id="rId7"/>
    <p:sldId id="261" r:id="rId8"/>
    <p:sldId id="267" r:id="rId9"/>
    <p:sldId id="262" r:id="rId10"/>
    <p:sldId id="263" r:id="rId11"/>
    <p:sldId id="264" r:id="rId12"/>
    <p:sldId id="266"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8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FE70CB-4EAF-8A45-B68F-64154FEB2450}" type="datetimeFigureOut">
              <a:rPr lang="en-US" smtClean="0"/>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351298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E70CB-4EAF-8A45-B68F-64154FEB2450}" type="datetimeFigureOut">
              <a:rPr lang="en-US" smtClean="0"/>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186183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E70CB-4EAF-8A45-B68F-64154FEB2450}" type="datetimeFigureOut">
              <a:rPr lang="en-US" smtClean="0"/>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327729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FE70CB-4EAF-8A45-B68F-64154FEB2450}" type="datetimeFigureOut">
              <a:rPr lang="en-US" smtClean="0"/>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394972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E70CB-4EAF-8A45-B68F-64154FEB2450}" type="datetimeFigureOut">
              <a:rPr lang="en-US" smtClean="0"/>
              <a:t>11/18/13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312435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FE70CB-4EAF-8A45-B68F-64154FEB2450}" type="datetimeFigureOut">
              <a:rPr lang="en-US" smtClean="0"/>
              <a:t>11/18/13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2490637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FE70CB-4EAF-8A45-B68F-64154FEB2450}" type="datetimeFigureOut">
              <a:rPr lang="en-US" smtClean="0"/>
              <a:t>11/18/13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82327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FE70CB-4EAF-8A45-B68F-64154FEB2450}" type="datetimeFigureOut">
              <a:rPr lang="en-US" smtClean="0"/>
              <a:t>11/18/13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241765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E70CB-4EAF-8A45-B68F-64154FEB2450}" type="datetimeFigureOut">
              <a:rPr lang="en-US" smtClean="0"/>
              <a:t>11/18/13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210935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E70CB-4EAF-8A45-B68F-64154FEB2450}" type="datetimeFigureOut">
              <a:rPr lang="en-US" smtClean="0"/>
              <a:t>11/18/13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362789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E70CB-4EAF-8A45-B68F-64154FEB2450}" type="datetimeFigureOut">
              <a:rPr lang="en-US" smtClean="0"/>
              <a:t>11/18/13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235C1-2347-B846-B41B-BDA7D401E19F}" type="slidenum">
              <a:rPr lang="en-US" smtClean="0"/>
              <a:t>‹#›</a:t>
            </a:fld>
            <a:endParaRPr lang="en-US"/>
          </a:p>
        </p:txBody>
      </p:sp>
    </p:spTree>
    <p:extLst>
      <p:ext uri="{BB962C8B-B14F-4D97-AF65-F5344CB8AC3E}">
        <p14:creationId xmlns:p14="http://schemas.microsoft.com/office/powerpoint/2010/main" val="15492282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E70CB-4EAF-8A45-B68F-64154FEB2450}" type="datetimeFigureOut">
              <a:rPr lang="en-US" smtClean="0"/>
              <a:t>11/18/13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235C1-2347-B846-B41B-BDA7D401E19F}" type="slidenum">
              <a:rPr lang="en-US" smtClean="0"/>
              <a:t>‹#›</a:t>
            </a:fld>
            <a:endParaRPr lang="en-US"/>
          </a:p>
        </p:txBody>
      </p:sp>
    </p:spTree>
    <p:extLst>
      <p:ext uri="{BB962C8B-B14F-4D97-AF65-F5344CB8AC3E}">
        <p14:creationId xmlns:p14="http://schemas.microsoft.com/office/powerpoint/2010/main" val="1838187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6778"/>
          </a:xfrm>
        </p:spPr>
        <p:txBody>
          <a:bodyPr>
            <a:normAutofit fontScale="90000"/>
          </a:bodyPr>
          <a:lstStyle/>
          <a:p>
            <a:r>
              <a:rPr lang="en-US" dirty="0" smtClean="0"/>
              <a:t>Honors </a:t>
            </a:r>
            <a:r>
              <a:rPr lang="en-US" dirty="0" err="1" smtClean="0"/>
              <a:t>Precalc</a:t>
            </a:r>
            <a:r>
              <a:rPr lang="en-US" dirty="0" smtClean="0"/>
              <a:t>: </a:t>
            </a:r>
            <a:r>
              <a:rPr lang="en-US" smtClean="0"/>
              <a:t>You will do </a:t>
            </a:r>
            <a:r>
              <a:rPr lang="en-US" dirty="0" smtClean="0"/>
              <a:t>HALF</a:t>
            </a:r>
            <a:endParaRPr lang="en-US" dirty="0"/>
          </a:p>
        </p:txBody>
      </p:sp>
      <p:sp>
        <p:nvSpPr>
          <p:cNvPr id="3" name="Subtitle 2"/>
          <p:cNvSpPr>
            <a:spLocks noGrp="1"/>
          </p:cNvSpPr>
          <p:nvPr>
            <p:ph type="subTitle" idx="1"/>
          </p:nvPr>
        </p:nvSpPr>
        <p:spPr>
          <a:xfrm>
            <a:off x="0" y="606779"/>
            <a:ext cx="9144000" cy="6251221"/>
          </a:xfrm>
        </p:spPr>
        <p:txBody>
          <a:bodyPr>
            <a:noAutofit/>
          </a:bodyPr>
          <a:lstStyle/>
          <a:p>
            <a:r>
              <a:rPr lang="en-US" sz="2000" dirty="0" smtClean="0"/>
              <a:t>1.) Take three letters ABC and WRITE OUT all the permutations of these three letters (i.e. all the different arrangements of these letters). Than use math to determine how many permutations there are.</a:t>
            </a:r>
          </a:p>
          <a:p>
            <a:endParaRPr lang="en-US" sz="2000" dirty="0"/>
          </a:p>
          <a:p>
            <a:r>
              <a:rPr lang="en-US" sz="2000" dirty="0" smtClean="0"/>
              <a:t>2.) Rhode Island has made a smaller statewide lottery with some better odds. You pick 4 numbers from a bin of 25 white balls (no repetitions) and 1 Purple Ball from a bin of 15 purple balls. To win the jackpot you must match the 4 white balls (</a:t>
            </a:r>
            <a:r>
              <a:rPr lang="en-US" sz="2000" b="1" u="sng" dirty="0" smtClean="0"/>
              <a:t>in any order</a:t>
            </a:r>
            <a:r>
              <a:rPr lang="en-US" sz="2000" dirty="0" smtClean="0"/>
              <a:t>) and the purple ball. What are the odds of winning the jackpot. What is the expected value of a ticket that costs $1 if the jackpot is currently $100,000? How much should the ticket cost for the game to have an expected value of zero?</a:t>
            </a:r>
          </a:p>
          <a:p>
            <a:endParaRPr lang="en-US" sz="2000" dirty="0" smtClean="0"/>
          </a:p>
          <a:p>
            <a:endParaRPr lang="en-US" sz="2000" dirty="0"/>
          </a:p>
          <a:p>
            <a:r>
              <a:rPr lang="en-US" sz="2000" dirty="0"/>
              <a:t>3</a:t>
            </a:r>
            <a:r>
              <a:rPr lang="en-US" sz="2000" dirty="0" smtClean="0"/>
              <a:t>.) How many ways are there to pick a group of 12 people to go on a trip to Hawaii from a group of 130 people?</a:t>
            </a:r>
          </a:p>
          <a:p>
            <a:endParaRPr lang="en-US" sz="2000" dirty="0" smtClean="0"/>
          </a:p>
          <a:p>
            <a:endParaRPr lang="en-US" sz="2000" dirty="0"/>
          </a:p>
          <a:p>
            <a:r>
              <a:rPr lang="en-US" sz="2000" dirty="0"/>
              <a:t>4</a:t>
            </a:r>
            <a:r>
              <a:rPr lang="en-US" sz="2000" dirty="0" smtClean="0"/>
              <a:t>.) How many ways are there to arrange the letters in the word</a:t>
            </a:r>
          </a:p>
          <a:p>
            <a:r>
              <a:rPr lang="en-US" sz="2000" dirty="0" smtClean="0"/>
              <a:t>MATH? How about AARDVARK?</a:t>
            </a:r>
          </a:p>
          <a:p>
            <a:endParaRPr lang="en-US" sz="2000" dirty="0" smtClean="0"/>
          </a:p>
          <a:p>
            <a:endParaRPr lang="en-US" sz="2000" dirty="0"/>
          </a:p>
          <a:p>
            <a:r>
              <a:rPr lang="en-US" sz="2000" dirty="0"/>
              <a:t>5</a:t>
            </a:r>
            <a:r>
              <a:rPr lang="en-US" sz="2000" dirty="0" smtClean="0"/>
              <a:t>.) A PIN for an ATM card consists of 4 digits (repetition allowed). How many pin numbers are possible?</a:t>
            </a:r>
            <a:endParaRPr lang="en-US" sz="2000" dirty="0"/>
          </a:p>
        </p:txBody>
      </p:sp>
    </p:spTree>
    <p:extLst>
      <p:ext uri="{BB962C8B-B14F-4D97-AF65-F5344CB8AC3E}">
        <p14:creationId xmlns:p14="http://schemas.microsoft.com/office/powerpoint/2010/main" val="11107313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9140"/>
          </a:xfrm>
        </p:spPr>
        <p:txBody>
          <a:bodyPr>
            <a:normAutofit fontScale="90000"/>
          </a:bodyPr>
          <a:lstStyle/>
          <a:p>
            <a:r>
              <a:rPr lang="en-US" dirty="0" smtClean="0"/>
              <a:t>Example 3:</a:t>
            </a:r>
            <a:endParaRPr lang="en-US" dirty="0"/>
          </a:p>
        </p:txBody>
      </p:sp>
      <p:sp>
        <p:nvSpPr>
          <p:cNvPr id="3" name="Content Placeholder 2"/>
          <p:cNvSpPr>
            <a:spLocks noGrp="1"/>
          </p:cNvSpPr>
          <p:nvPr>
            <p:ph idx="1"/>
          </p:nvPr>
        </p:nvSpPr>
        <p:spPr>
          <a:xfrm>
            <a:off x="457200" y="677334"/>
            <a:ext cx="8229600" cy="5448830"/>
          </a:xfrm>
        </p:spPr>
        <p:txBody>
          <a:bodyPr/>
          <a:lstStyle/>
          <a:p>
            <a:pPr marL="0" indent="0">
              <a:buNone/>
            </a:pPr>
            <a:r>
              <a:rPr lang="en-US" dirty="0" smtClean="0"/>
              <a:t>The </a:t>
            </a:r>
            <a:r>
              <a:rPr lang="en-US" dirty="0"/>
              <a:t>yearly wheat yield per acre is normally distributed with a mean </a:t>
            </a:r>
            <a:r>
              <a:rPr lang="en-US" dirty="0">
                <a:sym typeface="Symbol"/>
              </a:rPr>
              <a:t></a:t>
            </a:r>
            <a:r>
              <a:rPr lang="en-US" dirty="0"/>
              <a:t> = 35 bushels and standard deviation </a:t>
            </a:r>
            <a:r>
              <a:rPr lang="en-US" dirty="0">
                <a:sym typeface="Symbol"/>
              </a:rPr>
              <a:t></a:t>
            </a:r>
            <a:r>
              <a:rPr lang="en-US" dirty="0"/>
              <a:t> = 8 bushels. What is the probability that an acre selected at random will yield between 19 and 35 bushels?</a:t>
            </a:r>
          </a:p>
          <a:p>
            <a:pPr marL="0" indent="0">
              <a:buNone/>
            </a:pPr>
            <a:endParaRPr lang="en-US" dirty="0"/>
          </a:p>
        </p:txBody>
      </p:sp>
      <p:pic>
        <p:nvPicPr>
          <p:cNvPr id="4" name="Picture 3"/>
          <p:cNvPicPr>
            <a:picLocks noChangeAspect="1"/>
          </p:cNvPicPr>
          <p:nvPr/>
        </p:nvPicPr>
        <p:blipFill>
          <a:blip r:embed="rId2"/>
          <a:stretch>
            <a:fillRect/>
          </a:stretch>
        </p:blipFill>
        <p:spPr>
          <a:xfrm>
            <a:off x="6181192" y="5037666"/>
            <a:ext cx="2818873" cy="1756833"/>
          </a:xfrm>
          <a:prstGeom prst="rect">
            <a:avLst/>
          </a:prstGeom>
        </p:spPr>
      </p:pic>
    </p:spTree>
    <p:extLst>
      <p:ext uri="{BB962C8B-B14F-4D97-AF65-F5344CB8AC3E}">
        <p14:creationId xmlns:p14="http://schemas.microsoft.com/office/powerpoint/2010/main" val="126765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36"/>
            <a:ext cx="8229600" cy="1143000"/>
          </a:xfrm>
        </p:spPr>
        <p:txBody>
          <a:bodyPr/>
          <a:lstStyle/>
          <a:p>
            <a:r>
              <a:rPr lang="en-US" dirty="0" smtClean="0"/>
              <a:t>Example 4:</a:t>
            </a:r>
            <a:endParaRPr lang="en-US" dirty="0"/>
          </a:p>
        </p:txBody>
      </p:sp>
      <p:sp>
        <p:nvSpPr>
          <p:cNvPr id="3" name="Content Placeholder 2"/>
          <p:cNvSpPr>
            <a:spLocks noGrp="1"/>
          </p:cNvSpPr>
          <p:nvPr>
            <p:ph idx="1"/>
          </p:nvPr>
        </p:nvSpPr>
        <p:spPr>
          <a:xfrm>
            <a:off x="0" y="854960"/>
            <a:ext cx="9144000" cy="5789300"/>
          </a:xfrm>
        </p:spPr>
        <p:txBody>
          <a:bodyPr>
            <a:normAutofit/>
          </a:bodyPr>
          <a:lstStyle/>
          <a:p>
            <a:pPr marL="0" indent="0">
              <a:buNone/>
            </a:pPr>
            <a:r>
              <a:rPr lang="en-US" sz="2400" b="1" u="sng" dirty="0"/>
              <a:t>Vending Machine: Soft Drinks</a:t>
            </a:r>
            <a:r>
              <a:rPr lang="en-US" sz="2400" dirty="0"/>
              <a:t> A vending machine automatically pours soft drinks into cups. The amount of soft drink dispensed into a cup is normally distributed with a mean of 7.6 ounces and a standard deviation of 0.4 ounces.</a:t>
            </a:r>
          </a:p>
          <a:p>
            <a:pPr marL="0" lvl="0" indent="0">
              <a:buNone/>
            </a:pPr>
            <a:endParaRPr lang="en-US" sz="2400" dirty="0" smtClean="0"/>
          </a:p>
          <a:p>
            <a:pPr marL="0" lvl="0" indent="0">
              <a:buNone/>
            </a:pPr>
            <a:r>
              <a:rPr lang="en-US" sz="2400" dirty="0" smtClean="0"/>
              <a:t>a.) Estimate </a:t>
            </a:r>
            <a:r>
              <a:rPr lang="en-US" sz="2400" dirty="0"/>
              <a:t>the probability that the machine will overflow an 8-ounce cup?</a:t>
            </a:r>
          </a:p>
          <a:p>
            <a:pPr marL="0" indent="0">
              <a:buNone/>
            </a:pPr>
            <a:r>
              <a:rPr lang="en-US" sz="2400" dirty="0"/>
              <a:t> </a:t>
            </a:r>
          </a:p>
          <a:p>
            <a:pPr marL="0" lvl="0" indent="0">
              <a:buNone/>
            </a:pPr>
            <a:r>
              <a:rPr lang="en-US" sz="2400" dirty="0" smtClean="0"/>
              <a:t>b.) Estimate </a:t>
            </a:r>
            <a:r>
              <a:rPr lang="en-US" sz="2400" dirty="0"/>
              <a:t>the probability that the machine will NOT overflow an 8ounce cup?</a:t>
            </a:r>
          </a:p>
          <a:p>
            <a:endParaRPr lang="en-US" sz="2400" dirty="0"/>
          </a:p>
          <a:p>
            <a:pPr marL="0" lvl="0" indent="0">
              <a:buNone/>
            </a:pPr>
            <a:r>
              <a:rPr lang="en-US" sz="2400" dirty="0" smtClean="0"/>
              <a:t>c.) The </a:t>
            </a:r>
            <a:r>
              <a:rPr lang="en-US" sz="2400" dirty="0"/>
              <a:t>machine has just been loaded with 850 cups.  How many of these do you expect will overflow when served?</a:t>
            </a:r>
          </a:p>
          <a:p>
            <a:endParaRPr lang="en-US" dirty="0"/>
          </a:p>
        </p:txBody>
      </p:sp>
    </p:spTree>
    <p:extLst>
      <p:ext uri="{BB962C8B-B14F-4D97-AF65-F5344CB8AC3E}">
        <p14:creationId xmlns:p14="http://schemas.microsoft.com/office/powerpoint/2010/main" val="1048254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Pulse…</a:t>
            </a:r>
            <a:endParaRPr lang="en-US" dirty="0"/>
          </a:p>
        </p:txBody>
      </p:sp>
      <p:sp>
        <p:nvSpPr>
          <p:cNvPr id="3" name="Content Placeholder 2"/>
          <p:cNvSpPr>
            <a:spLocks noGrp="1"/>
          </p:cNvSpPr>
          <p:nvPr>
            <p:ph idx="1"/>
          </p:nvPr>
        </p:nvSpPr>
        <p:spPr/>
        <p:txBody>
          <a:bodyPr/>
          <a:lstStyle/>
          <a:p>
            <a:r>
              <a:rPr lang="en-US" dirty="0" smtClean="0"/>
              <a:t>Let’s collect some real time data and determine the mean, std. deviation and variance.</a:t>
            </a:r>
          </a:p>
        </p:txBody>
      </p:sp>
    </p:spTree>
    <p:extLst>
      <p:ext uri="{BB962C8B-B14F-4D97-AF65-F5344CB8AC3E}">
        <p14:creationId xmlns:p14="http://schemas.microsoft.com/office/powerpoint/2010/main" val="3897195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HW #31:</a:t>
            </a:r>
            <a:r>
              <a:rPr lang="en-US" dirty="0"/>
              <a:t>The standard deviation, variance and normal distribution.</a:t>
            </a:r>
            <a:br>
              <a:rPr lang="en-US" dirty="0"/>
            </a:br>
            <a:endParaRPr lang="en-US" dirty="0"/>
          </a:p>
        </p:txBody>
      </p:sp>
      <p:sp>
        <p:nvSpPr>
          <p:cNvPr id="3" name="Content Placeholder 2"/>
          <p:cNvSpPr>
            <a:spLocks noGrp="1"/>
          </p:cNvSpPr>
          <p:nvPr>
            <p:ph idx="1"/>
          </p:nvPr>
        </p:nvSpPr>
        <p:spPr/>
        <p:txBody>
          <a:bodyPr/>
          <a:lstStyle/>
          <a:p>
            <a:r>
              <a:rPr lang="en-US" dirty="0" smtClean="0"/>
              <a:t>Get started on your HW</a:t>
            </a:r>
          </a:p>
          <a:p>
            <a:pPr marL="0" indent="0">
              <a:buNone/>
            </a:pPr>
            <a:endParaRPr lang="en-US" dirty="0"/>
          </a:p>
        </p:txBody>
      </p:sp>
    </p:spTree>
    <p:extLst>
      <p:ext uri="{BB962C8B-B14F-4D97-AF65-F5344CB8AC3E}">
        <p14:creationId xmlns:p14="http://schemas.microsoft.com/office/powerpoint/2010/main" val="358675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Questions</a:t>
            </a:r>
            <a:endParaRPr lang="en-US" dirty="0"/>
          </a:p>
        </p:txBody>
      </p:sp>
      <p:sp>
        <p:nvSpPr>
          <p:cNvPr id="3" name="Content Placeholder 2"/>
          <p:cNvSpPr>
            <a:spLocks noGrp="1"/>
          </p:cNvSpPr>
          <p:nvPr>
            <p:ph idx="1"/>
          </p:nvPr>
        </p:nvSpPr>
        <p:spPr/>
        <p:txBody>
          <a:bodyPr/>
          <a:lstStyle/>
          <a:p>
            <a:r>
              <a:rPr lang="en-US" b="1" u="sng" dirty="0" smtClean="0"/>
              <a:t>Independence: </a:t>
            </a:r>
            <a:r>
              <a:rPr lang="en-US" dirty="0" smtClean="0"/>
              <a:t>The probability of one thing does NOT impact the probability of the next.</a:t>
            </a:r>
          </a:p>
          <a:p>
            <a:r>
              <a:rPr lang="en-US" b="1" u="sng" dirty="0" smtClean="0"/>
              <a:t>Dependent: </a:t>
            </a:r>
            <a:r>
              <a:rPr lang="en-US" dirty="0" smtClean="0"/>
              <a:t>The probability of one thing happening DOES impact the probability of the other event.</a:t>
            </a:r>
            <a:endParaRPr lang="en-US" dirty="0"/>
          </a:p>
        </p:txBody>
      </p:sp>
    </p:spTree>
    <p:extLst>
      <p:ext uri="{BB962C8B-B14F-4D97-AF65-F5344CB8AC3E}">
        <p14:creationId xmlns:p14="http://schemas.microsoft.com/office/powerpoint/2010/main" val="1650000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of the Day!</a:t>
            </a:r>
            <a:endParaRPr lang="en-US" dirty="0"/>
          </a:p>
        </p:txBody>
      </p:sp>
      <p:sp>
        <p:nvSpPr>
          <p:cNvPr id="3" name="Rectangle 2"/>
          <p:cNvSpPr/>
          <p:nvPr/>
        </p:nvSpPr>
        <p:spPr>
          <a:xfrm>
            <a:off x="197555" y="1299613"/>
            <a:ext cx="4572000" cy="646331"/>
          </a:xfrm>
          <a:prstGeom prst="rect">
            <a:avLst/>
          </a:prstGeom>
        </p:spPr>
        <p:txBody>
          <a:bodyPr>
            <a:spAutoFit/>
          </a:bodyPr>
          <a:lstStyle/>
          <a:p>
            <a:r>
              <a:rPr lang="en-US" dirty="0"/>
              <a:t>http://</a:t>
            </a:r>
            <a:r>
              <a:rPr lang="en-US" dirty="0" err="1"/>
              <a:t>www.upworthy.com</a:t>
            </a:r>
            <a:r>
              <a:rPr lang="en-US" dirty="0"/>
              <a:t>/2-monkeys-were-paid-unequally-see-what-happens-next-sc4-3a</a:t>
            </a:r>
          </a:p>
        </p:txBody>
      </p:sp>
      <p:pic>
        <p:nvPicPr>
          <p:cNvPr id="4" name="Picture 3"/>
          <p:cNvPicPr>
            <a:picLocks noChangeAspect="1"/>
          </p:cNvPicPr>
          <p:nvPr/>
        </p:nvPicPr>
        <p:blipFill>
          <a:blip r:embed="rId2"/>
          <a:stretch>
            <a:fillRect/>
          </a:stretch>
        </p:blipFill>
        <p:spPr>
          <a:xfrm>
            <a:off x="946150" y="2298700"/>
            <a:ext cx="6236406" cy="3873136"/>
          </a:xfrm>
          <a:prstGeom prst="rect">
            <a:avLst/>
          </a:prstGeom>
        </p:spPr>
      </p:pic>
    </p:spTree>
    <p:extLst>
      <p:ext uri="{BB962C8B-B14F-4D97-AF65-F5344CB8AC3E}">
        <p14:creationId xmlns:p14="http://schemas.microsoft.com/office/powerpoint/2010/main" val="34043157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Continuous Probability</a:t>
            </a:r>
            <a:br>
              <a:rPr lang="en-US" dirty="0" smtClean="0"/>
            </a:br>
            <a:r>
              <a:rPr lang="en-US" dirty="0" smtClean="0"/>
              <a:t>and Measures of Central Tendency.</a:t>
            </a:r>
            <a:endParaRPr lang="en-US" dirty="0"/>
          </a:p>
        </p:txBody>
      </p:sp>
      <p:sp>
        <p:nvSpPr>
          <p:cNvPr id="3" name="Content Placeholder 2"/>
          <p:cNvSpPr>
            <a:spLocks noGrp="1"/>
          </p:cNvSpPr>
          <p:nvPr>
            <p:ph idx="1"/>
          </p:nvPr>
        </p:nvSpPr>
        <p:spPr/>
        <p:txBody>
          <a:bodyPr/>
          <a:lstStyle/>
          <a:p>
            <a:pPr marL="0" indent="0">
              <a:buNone/>
            </a:pPr>
            <a:r>
              <a:rPr lang="en-US" sz="1800" dirty="0"/>
              <a:t>Below is the data for the number of points that </a:t>
            </a:r>
            <a:r>
              <a:rPr lang="en-US" sz="1800" dirty="0" err="1"/>
              <a:t>Iguodala</a:t>
            </a:r>
            <a:r>
              <a:rPr lang="en-US" sz="1800" dirty="0"/>
              <a:t> had in his last 12 games.</a:t>
            </a:r>
          </a:p>
          <a:p>
            <a:pPr marL="0" indent="0">
              <a:buNone/>
            </a:pPr>
            <a:r>
              <a:rPr lang="en-US" sz="1800" dirty="0"/>
              <a:t> </a:t>
            </a:r>
          </a:p>
          <a:p>
            <a:pPr marL="0" indent="0">
              <a:buNone/>
            </a:pPr>
            <a:r>
              <a:rPr lang="en-US" sz="1800" dirty="0" smtClean="0"/>
              <a:t>9, 12, 15, 16, 17, 18, 20, 22, 22, 28, 31, 32</a:t>
            </a:r>
          </a:p>
          <a:p>
            <a:pPr marL="0" indent="0">
              <a:buNone/>
            </a:pPr>
            <a:endParaRPr lang="en-US" sz="1800" dirty="0"/>
          </a:p>
          <a:p>
            <a:pPr marL="0" indent="0">
              <a:buNone/>
            </a:pPr>
            <a:r>
              <a:rPr lang="en-US" sz="1800" dirty="0" smtClean="0"/>
              <a:t>Find the mean, median, mode and range</a:t>
            </a:r>
            <a:endParaRPr lang="en-US" sz="1800" dirty="0"/>
          </a:p>
          <a:p>
            <a:endParaRPr lang="en-US" dirty="0"/>
          </a:p>
        </p:txBody>
      </p:sp>
    </p:spTree>
    <p:extLst>
      <p:ext uri="{BB962C8B-B14F-4D97-AF65-F5344CB8AC3E}">
        <p14:creationId xmlns:p14="http://schemas.microsoft.com/office/powerpoint/2010/main" val="3490778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6778"/>
          </a:xfrm>
        </p:spPr>
        <p:txBody>
          <a:bodyPr>
            <a:normAutofit fontScale="90000"/>
          </a:bodyPr>
          <a:lstStyle/>
          <a:p>
            <a:r>
              <a:rPr lang="en-US" dirty="0" smtClean="0"/>
              <a:t>The Standard Deviation and Variance</a:t>
            </a:r>
            <a:endParaRPr lang="en-US" dirty="0"/>
          </a:p>
        </p:txBody>
      </p:sp>
      <p:sp>
        <p:nvSpPr>
          <p:cNvPr id="3" name="Content Placeholder 2"/>
          <p:cNvSpPr>
            <a:spLocks noGrp="1"/>
          </p:cNvSpPr>
          <p:nvPr>
            <p:ph idx="1"/>
          </p:nvPr>
        </p:nvSpPr>
        <p:spPr>
          <a:xfrm>
            <a:off x="0" y="719668"/>
            <a:ext cx="9144000" cy="5406496"/>
          </a:xfrm>
        </p:spPr>
        <p:txBody>
          <a:bodyPr>
            <a:normAutofit/>
          </a:bodyPr>
          <a:lstStyle/>
          <a:p>
            <a:pPr marL="0" indent="0">
              <a:buNone/>
            </a:pPr>
            <a:r>
              <a:rPr lang="en-US" sz="2800" dirty="0" smtClean="0"/>
              <a:t>The standard deviation is a measure of SPREAD of the data. It measures the amount of dispersion (or variance) from the mean.</a:t>
            </a:r>
          </a:p>
          <a:p>
            <a:pPr marL="0" indent="0">
              <a:buNone/>
            </a:pPr>
            <a:endParaRPr lang="en-US" sz="2800" dirty="0"/>
          </a:p>
          <a:p>
            <a:pPr marL="0" indent="0">
              <a:buNone/>
            </a:pPr>
            <a:r>
              <a:rPr lang="en-US" sz="2800" dirty="0" smtClean="0"/>
              <a:t>The standard deviation for a population.</a:t>
            </a:r>
          </a:p>
          <a:p>
            <a:pPr marL="0" indent="0">
              <a:buNone/>
            </a:pPr>
            <a:endParaRPr lang="en-US" sz="2800" dirty="0"/>
          </a:p>
          <a:p>
            <a:pPr marL="0" indent="0">
              <a:buNone/>
            </a:pPr>
            <a:endParaRPr lang="en-US" sz="2800" dirty="0" smtClean="0"/>
          </a:p>
          <a:p>
            <a:pPr marL="0" indent="0">
              <a:buNone/>
            </a:pPr>
            <a:r>
              <a:rPr lang="en-US" sz="2800" dirty="0" smtClean="0"/>
              <a:t>The standard deviation for a sample.</a:t>
            </a:r>
            <a:endParaRPr lang="en-US" sz="2800" dirty="0"/>
          </a:p>
        </p:txBody>
      </p:sp>
      <p:pic>
        <p:nvPicPr>
          <p:cNvPr id="4" name="Picture 3"/>
          <p:cNvPicPr>
            <a:picLocks noChangeAspect="1"/>
          </p:cNvPicPr>
          <p:nvPr/>
        </p:nvPicPr>
        <p:blipFill>
          <a:blip r:embed="rId2"/>
          <a:stretch>
            <a:fillRect/>
          </a:stretch>
        </p:blipFill>
        <p:spPr>
          <a:xfrm>
            <a:off x="2815167" y="3179234"/>
            <a:ext cx="2400300" cy="825500"/>
          </a:xfrm>
          <a:prstGeom prst="rect">
            <a:avLst/>
          </a:prstGeom>
        </p:spPr>
      </p:pic>
      <p:pic>
        <p:nvPicPr>
          <p:cNvPr id="5" name="Picture 4"/>
          <p:cNvPicPr>
            <a:picLocks noChangeAspect="1"/>
          </p:cNvPicPr>
          <p:nvPr/>
        </p:nvPicPr>
        <p:blipFill>
          <a:blip r:embed="rId3"/>
          <a:stretch>
            <a:fillRect/>
          </a:stretch>
        </p:blipFill>
        <p:spPr>
          <a:xfrm>
            <a:off x="2815167" y="4985456"/>
            <a:ext cx="2743200" cy="825500"/>
          </a:xfrm>
          <a:prstGeom prst="rect">
            <a:avLst/>
          </a:prstGeom>
        </p:spPr>
      </p:pic>
      <p:sp>
        <p:nvSpPr>
          <p:cNvPr id="6" name="TextBox 5"/>
          <p:cNvSpPr txBox="1"/>
          <p:nvPr/>
        </p:nvSpPr>
        <p:spPr>
          <a:xfrm>
            <a:off x="564444" y="6462889"/>
            <a:ext cx="5076555" cy="369332"/>
          </a:xfrm>
          <a:prstGeom prst="rect">
            <a:avLst/>
          </a:prstGeom>
          <a:noFill/>
        </p:spPr>
        <p:txBody>
          <a:bodyPr wrap="none" rtlCol="0">
            <a:spAutoFit/>
          </a:bodyPr>
          <a:lstStyle/>
          <a:p>
            <a:r>
              <a:rPr lang="en-US" dirty="0" smtClean="0"/>
              <a:t>Simple Example:  2, 3, 10  Then with your calculator.</a:t>
            </a:r>
            <a:endParaRPr lang="en-US" dirty="0"/>
          </a:p>
        </p:txBody>
      </p:sp>
    </p:spTree>
    <p:extLst>
      <p:ext uri="{BB962C8B-B14F-4D97-AF65-F5344CB8AC3E}">
        <p14:creationId xmlns:p14="http://schemas.microsoft.com/office/powerpoint/2010/main" val="262400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1:</a:t>
            </a:r>
            <a:endParaRPr lang="en-US" dirty="0"/>
          </a:p>
        </p:txBody>
      </p:sp>
      <p:sp>
        <p:nvSpPr>
          <p:cNvPr id="3" name="Content Placeholder 2"/>
          <p:cNvSpPr>
            <a:spLocks noGrp="1"/>
          </p:cNvSpPr>
          <p:nvPr>
            <p:ph idx="1"/>
          </p:nvPr>
        </p:nvSpPr>
        <p:spPr>
          <a:xfrm>
            <a:off x="0" y="1050380"/>
            <a:ext cx="9144000" cy="5075784"/>
          </a:xfrm>
        </p:spPr>
        <p:txBody>
          <a:bodyPr/>
          <a:lstStyle/>
          <a:p>
            <a:pPr marL="0" indent="0">
              <a:buNone/>
            </a:pPr>
            <a:r>
              <a:rPr lang="en-US" sz="2800" dirty="0" smtClean="0"/>
              <a:t>The following are the scores on the last quiz for my algebra 2 class.</a:t>
            </a:r>
          </a:p>
          <a:p>
            <a:endParaRPr lang="en-US" sz="2800" dirty="0"/>
          </a:p>
          <a:p>
            <a:pPr marL="0" indent="0">
              <a:buNone/>
            </a:pPr>
            <a:r>
              <a:rPr lang="en-US" sz="2800" dirty="0" smtClean="0"/>
              <a:t>62, 74, 78, 85, 86, 90, 93, 95, 97, and 99</a:t>
            </a:r>
          </a:p>
          <a:p>
            <a:endParaRPr lang="en-US" sz="2800" dirty="0"/>
          </a:p>
          <a:p>
            <a:pPr marL="0" indent="0">
              <a:buNone/>
            </a:pPr>
            <a:r>
              <a:rPr lang="en-US" sz="2800" dirty="0" smtClean="0"/>
              <a:t>Calculate the mean, standard deviation, and variance</a:t>
            </a:r>
            <a:r>
              <a:rPr lang="en-US" dirty="0" smtClean="0"/>
              <a:t>.</a:t>
            </a:r>
            <a:endParaRPr lang="en-US" dirty="0"/>
          </a:p>
        </p:txBody>
      </p:sp>
    </p:spTree>
    <p:extLst>
      <p:ext uri="{BB962C8B-B14F-4D97-AF65-F5344CB8AC3E}">
        <p14:creationId xmlns:p14="http://schemas.microsoft.com/office/powerpoint/2010/main" val="191942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Normal Curve: 68-95-99.7 Rule</a:t>
            </a:r>
            <a:endParaRPr lang="en-US" dirty="0"/>
          </a:p>
        </p:txBody>
      </p:sp>
      <p:pic>
        <p:nvPicPr>
          <p:cNvPr id="3" name="Picture 2"/>
          <p:cNvPicPr>
            <a:picLocks noChangeAspect="1"/>
          </p:cNvPicPr>
          <p:nvPr/>
        </p:nvPicPr>
        <p:blipFill>
          <a:blip r:embed="rId2"/>
          <a:stretch>
            <a:fillRect/>
          </a:stretch>
        </p:blipFill>
        <p:spPr>
          <a:xfrm>
            <a:off x="1253170" y="1862667"/>
            <a:ext cx="6822296" cy="3725333"/>
          </a:xfrm>
          <a:prstGeom prst="rect">
            <a:avLst/>
          </a:prstGeom>
        </p:spPr>
      </p:pic>
    </p:spTree>
    <p:extLst>
      <p:ext uri="{BB962C8B-B14F-4D97-AF65-F5344CB8AC3E}">
        <p14:creationId xmlns:p14="http://schemas.microsoft.com/office/powerpoint/2010/main" val="1017463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529695"/>
          </a:xfrm>
        </p:spPr>
        <p:txBody>
          <a:bodyPr>
            <a:normAutofit fontScale="90000"/>
          </a:bodyPr>
          <a:lstStyle/>
          <a:p>
            <a:r>
              <a:rPr lang="en-US" dirty="0" smtClean="0"/>
              <a:t>Why we care?</a:t>
            </a:r>
            <a:endParaRPr lang="en-US" dirty="0"/>
          </a:p>
        </p:txBody>
      </p:sp>
      <p:sp>
        <p:nvSpPr>
          <p:cNvPr id="3" name="Content Placeholder 2"/>
          <p:cNvSpPr>
            <a:spLocks noGrp="1"/>
          </p:cNvSpPr>
          <p:nvPr>
            <p:ph idx="1"/>
          </p:nvPr>
        </p:nvSpPr>
        <p:spPr>
          <a:xfrm>
            <a:off x="0" y="550333"/>
            <a:ext cx="9144000" cy="6095999"/>
          </a:xfrm>
        </p:spPr>
        <p:txBody>
          <a:bodyPr>
            <a:normAutofit lnSpcReduction="10000"/>
          </a:bodyPr>
          <a:lstStyle/>
          <a:p>
            <a:r>
              <a:rPr lang="en-US" sz="2000" dirty="0" smtClean="0"/>
              <a:t>The normal distribution is used on a regular basis to determine the significance of statistical results!!!</a:t>
            </a:r>
            <a:endParaRPr lang="en-US" sz="2000" dirty="0"/>
          </a:p>
          <a:p>
            <a:r>
              <a:rPr lang="en-US" sz="2000" dirty="0" smtClean="0"/>
              <a:t>Every type of medicine on the market has been rigorously tested using placebo and treatment conditions.</a:t>
            </a:r>
          </a:p>
          <a:p>
            <a:endParaRPr lang="en-US" sz="2000" dirty="0"/>
          </a:p>
          <a:p>
            <a:pPr marL="0" indent="0">
              <a:buNone/>
            </a:pPr>
            <a:endParaRPr lang="en-US" sz="2000" dirty="0" smtClean="0"/>
          </a:p>
          <a:p>
            <a:endParaRPr lang="en-US" sz="2000" dirty="0"/>
          </a:p>
          <a:p>
            <a:endParaRPr lang="en-US" sz="2000" dirty="0" smtClean="0"/>
          </a:p>
          <a:p>
            <a:endParaRPr lang="en-US" sz="2000" dirty="0"/>
          </a:p>
          <a:p>
            <a:endParaRPr lang="en-US" sz="2000" dirty="0" smtClean="0"/>
          </a:p>
          <a:p>
            <a:r>
              <a:rPr lang="en-US" sz="2000" dirty="0" smtClean="0"/>
              <a:t>Additionally, we can use these results to calculate CONFIDENCE INTERVALS (which allow us to estimate the mean of a population from a sample with a certain margin or error.</a:t>
            </a:r>
            <a:r>
              <a:rPr lang="en-US" sz="2000" dirty="0" smtClean="0"/>
              <a:t>) This is used for quality control in nearly</a:t>
            </a:r>
          </a:p>
          <a:p>
            <a:pPr marL="0" indent="0">
              <a:buNone/>
            </a:pPr>
            <a:r>
              <a:rPr lang="en-US" sz="2000" dirty="0" smtClean="0"/>
              <a:t>	every industry producing goods.</a:t>
            </a:r>
            <a:endParaRPr lang="en-US" sz="2000" dirty="0" smtClean="0"/>
          </a:p>
          <a:p>
            <a:endParaRPr lang="en-US" sz="2000" dirty="0"/>
          </a:p>
          <a:p>
            <a:endParaRPr lang="en-US" sz="2000" dirty="0" smtClean="0"/>
          </a:p>
          <a:p>
            <a:r>
              <a:rPr lang="en-US" sz="2000" dirty="0" smtClean="0"/>
              <a:t>Finally the normal curve allows us to calculate</a:t>
            </a:r>
          </a:p>
          <a:p>
            <a:pPr marL="0" indent="0">
              <a:buNone/>
            </a:pPr>
            <a:r>
              <a:rPr lang="en-US" sz="2000" dirty="0" smtClean="0"/>
              <a:t> percentiles given the mean and standard deviation</a:t>
            </a:r>
            <a:endParaRPr lang="en-US" sz="2000" dirty="0"/>
          </a:p>
        </p:txBody>
      </p:sp>
      <p:pic>
        <p:nvPicPr>
          <p:cNvPr id="4" name="Picture 3"/>
          <p:cNvPicPr>
            <a:picLocks noChangeAspect="1"/>
          </p:cNvPicPr>
          <p:nvPr/>
        </p:nvPicPr>
        <p:blipFill>
          <a:blip r:embed="rId2"/>
          <a:stretch>
            <a:fillRect/>
          </a:stretch>
        </p:blipFill>
        <p:spPr>
          <a:xfrm>
            <a:off x="6139743" y="1648178"/>
            <a:ext cx="2547057" cy="1917668"/>
          </a:xfrm>
          <a:prstGeom prst="rect">
            <a:avLst/>
          </a:prstGeom>
        </p:spPr>
      </p:pic>
      <p:pic>
        <p:nvPicPr>
          <p:cNvPr id="5" name="Picture 4"/>
          <p:cNvPicPr>
            <a:picLocks noChangeAspect="1"/>
          </p:cNvPicPr>
          <p:nvPr/>
        </p:nvPicPr>
        <p:blipFill>
          <a:blip r:embed="rId3"/>
          <a:stretch>
            <a:fillRect/>
          </a:stretch>
        </p:blipFill>
        <p:spPr>
          <a:xfrm>
            <a:off x="6088946" y="4910666"/>
            <a:ext cx="2726266" cy="1947333"/>
          </a:xfrm>
          <a:prstGeom prst="rect">
            <a:avLst/>
          </a:prstGeom>
        </p:spPr>
      </p:pic>
    </p:spTree>
    <p:extLst>
      <p:ext uri="{BB962C8B-B14F-4D97-AF65-F5344CB8AC3E}">
        <p14:creationId xmlns:p14="http://schemas.microsoft.com/office/powerpoint/2010/main" val="421157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679"/>
            <a:ext cx="8229600" cy="303918"/>
          </a:xfrm>
        </p:spPr>
        <p:txBody>
          <a:bodyPr>
            <a:normAutofit fontScale="90000"/>
          </a:bodyPr>
          <a:lstStyle/>
          <a:p>
            <a:r>
              <a:rPr lang="en-US" dirty="0" smtClean="0"/>
              <a:t>Example 2:</a:t>
            </a:r>
            <a:endParaRPr lang="en-US" dirty="0"/>
          </a:p>
        </p:txBody>
      </p:sp>
      <p:sp>
        <p:nvSpPr>
          <p:cNvPr id="3" name="Content Placeholder 2"/>
          <p:cNvSpPr>
            <a:spLocks noGrp="1"/>
          </p:cNvSpPr>
          <p:nvPr>
            <p:ph idx="1"/>
          </p:nvPr>
        </p:nvSpPr>
        <p:spPr>
          <a:xfrm>
            <a:off x="457200" y="677334"/>
            <a:ext cx="8229600" cy="5448830"/>
          </a:xfrm>
        </p:spPr>
        <p:txBody>
          <a:bodyPr/>
          <a:lstStyle/>
          <a:p>
            <a:pPr marL="0" indent="0">
              <a:buNone/>
            </a:pPr>
            <a:r>
              <a:rPr lang="en-US" dirty="0"/>
              <a:t>The life of an energizer battery is normally distributed with a mean </a:t>
            </a:r>
            <a:r>
              <a:rPr lang="en-US" dirty="0">
                <a:sym typeface="Symbol"/>
              </a:rPr>
              <a:t></a:t>
            </a:r>
            <a:r>
              <a:rPr lang="en-US" dirty="0"/>
              <a:t> = 600 hours and standard deviation </a:t>
            </a:r>
            <a:r>
              <a:rPr lang="en-US" dirty="0">
                <a:sym typeface="Symbol"/>
              </a:rPr>
              <a:t></a:t>
            </a:r>
            <a:r>
              <a:rPr lang="en-US" dirty="0"/>
              <a:t> = 100 hours. What is the probability that a battery selected at random will last from 600 to 700 hours?</a:t>
            </a:r>
          </a:p>
          <a:p>
            <a:pPr marL="0" indent="0">
              <a:buNone/>
            </a:pPr>
            <a:endParaRPr lang="en-US" dirty="0"/>
          </a:p>
        </p:txBody>
      </p:sp>
      <p:pic>
        <p:nvPicPr>
          <p:cNvPr id="4" name="Picture 3"/>
          <p:cNvPicPr>
            <a:picLocks noChangeAspect="1"/>
          </p:cNvPicPr>
          <p:nvPr/>
        </p:nvPicPr>
        <p:blipFill>
          <a:blip r:embed="rId2"/>
          <a:stretch>
            <a:fillRect/>
          </a:stretch>
        </p:blipFill>
        <p:spPr>
          <a:xfrm>
            <a:off x="7267222" y="5106576"/>
            <a:ext cx="1607255" cy="1433924"/>
          </a:xfrm>
          <a:prstGeom prst="rect">
            <a:avLst/>
          </a:prstGeom>
        </p:spPr>
      </p:pic>
    </p:spTree>
    <p:extLst>
      <p:ext uri="{BB962C8B-B14F-4D97-AF65-F5344CB8AC3E}">
        <p14:creationId xmlns:p14="http://schemas.microsoft.com/office/powerpoint/2010/main" val="3425904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TotalTime>
  <Words>706</Words>
  <Application>Microsoft Macintosh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Honors Precalc: You will do HALF</vt:lpstr>
      <vt:lpstr>Quiz Questions</vt:lpstr>
      <vt:lpstr>Video of the Day!</vt:lpstr>
      <vt:lpstr>Continuous Probability and Measures of Central Tendency.</vt:lpstr>
      <vt:lpstr>The Standard Deviation and Variance</vt:lpstr>
      <vt:lpstr>Example 1:</vt:lpstr>
      <vt:lpstr>The Normal Curve: 68-95-99.7 Rule</vt:lpstr>
      <vt:lpstr>Why we care?</vt:lpstr>
      <vt:lpstr>Example 2:</vt:lpstr>
      <vt:lpstr>Example 3:</vt:lpstr>
      <vt:lpstr>Example 4:</vt:lpstr>
      <vt:lpstr>Check your Pulse…</vt:lpstr>
      <vt:lpstr>HW #31:The standard deviation, variance and normal distribution.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Precalc: Do Now</dc:title>
  <dc:creator>Ben Young</dc:creator>
  <cp:lastModifiedBy>Ben Young</cp:lastModifiedBy>
  <cp:revision>33</cp:revision>
  <dcterms:created xsi:type="dcterms:W3CDTF">2012-11-27T00:35:50Z</dcterms:created>
  <dcterms:modified xsi:type="dcterms:W3CDTF">2013-11-18T15:21:32Z</dcterms:modified>
</cp:coreProperties>
</file>