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7" r:id="rId2"/>
    <p:sldId id="256" r:id="rId3"/>
    <p:sldId id="258" r:id="rId4"/>
    <p:sldId id="260" r:id="rId5"/>
    <p:sldId id="261" r:id="rId6"/>
    <p:sldId id="262" r:id="rId7"/>
    <p:sldId id="263" r:id="rId8"/>
    <p:sldId id="264" r:id="rId9"/>
    <p:sldId id="265" r:id="rId10"/>
    <p:sldId id="266" r:id="rId1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90" d="100"/>
          <a:sy n="90" d="100"/>
        </p:scale>
        <p:origin x="-856" y="-1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printerSettings" Target="printerSettings/printerSettings1.bin"/><Relationship Id="rId13" Type="http://schemas.openxmlformats.org/officeDocument/2006/relationships/presProps" Target="presProps.xml"/><Relationship Id="rId14" Type="http://schemas.openxmlformats.org/officeDocument/2006/relationships/viewProps" Target="viewProps.xml"/><Relationship Id="rId15" Type="http://schemas.openxmlformats.org/officeDocument/2006/relationships/theme" Target="theme/theme1.xml"/><Relationship Id="rId1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8000"/>
            </a:lvl1pPr>
          </a:lstStyle>
          <a:p>
            <a:r>
              <a:rPr lang="en-US" smtClean="0"/>
              <a:t>Click to edit Master title style</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533BDCCC-6C55-314D-A57E-4B646B1F3C1D}" type="datetimeFigureOut">
              <a:rPr lang="en-US" smtClean="0"/>
              <a:t>11/21/13</a:t>
            </a:fld>
            <a:endParaRPr lang="en-US"/>
          </a:p>
        </p:txBody>
      </p:sp>
      <p:sp>
        <p:nvSpPr>
          <p:cNvPr id="8" name="Slide Number Placeholder 7"/>
          <p:cNvSpPr>
            <a:spLocks noGrp="1"/>
          </p:cNvSpPr>
          <p:nvPr>
            <p:ph type="sldNum" sz="quarter" idx="11"/>
          </p:nvPr>
        </p:nvSpPr>
        <p:spPr/>
        <p:txBody>
          <a:bodyPr/>
          <a:lstStyle/>
          <a:p>
            <a:fld id="{9ABD128D-46D8-AA41-88A9-14335E8D9B3B}" type="slidenum">
              <a:rPr lang="en-US" smtClean="0"/>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33BDCCC-6C55-314D-A57E-4B646B1F3C1D}" type="datetimeFigureOut">
              <a:rPr lang="en-US" smtClean="0"/>
              <a:t>11/21/13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BD128D-46D8-AA41-88A9-14335E8D9B3B}"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33BDCCC-6C55-314D-A57E-4B646B1F3C1D}" type="datetimeFigureOut">
              <a:rPr lang="en-US" smtClean="0"/>
              <a:t>11/21/13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BD128D-46D8-AA41-88A9-14335E8D9B3B}"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10"/>
          </p:nvPr>
        </p:nvSpPr>
        <p:spPr/>
        <p:txBody>
          <a:bodyPr/>
          <a:lstStyle/>
          <a:p>
            <a:fld id="{533BDCCC-6C55-314D-A57E-4B646B1F3C1D}" type="datetimeFigureOut">
              <a:rPr lang="en-US" smtClean="0"/>
              <a:t>11/21/13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BD128D-46D8-AA41-88A9-14335E8D9B3B}"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4068763"/>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33BDCCC-6C55-314D-A57E-4B646B1F3C1D}" type="datetimeFigureOut">
              <a:rPr lang="en-US" smtClean="0"/>
              <a:t>11/21/13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BD128D-46D8-AA41-88A9-14335E8D9B3B}" type="slidenum">
              <a:rPr lang="en-US" smtClean="0"/>
              <a:t>‹#›</a:t>
            </a:fld>
            <a:endParaRPr lang="en-US"/>
          </a:p>
        </p:txBody>
      </p:sp>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5" name="Date Placeholder 4"/>
          <p:cNvSpPr>
            <a:spLocks noGrp="1"/>
          </p:cNvSpPr>
          <p:nvPr>
            <p:ph type="dt" sz="half" idx="10"/>
          </p:nvPr>
        </p:nvSpPr>
        <p:spPr/>
        <p:txBody>
          <a:bodyPr/>
          <a:lstStyle/>
          <a:p>
            <a:fld id="{533BDCCC-6C55-314D-A57E-4B646B1F3C1D}" type="datetimeFigureOut">
              <a:rPr lang="en-US" smtClean="0"/>
              <a:t>11/21/13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ABD128D-46D8-AA41-88A9-14335E8D9B3B}" type="slidenum">
              <a:rPr lang="en-US" smtClean="0"/>
              <a:t>‹#›</a:t>
            </a:fld>
            <a:endParaRPr lang="en-US"/>
          </a:p>
        </p:txBody>
      </p:sp>
      <p:sp>
        <p:nvSpPr>
          <p:cNvPr id="9" name="Content Placeholder 8"/>
          <p:cNvSpPr>
            <a:spLocks noGrp="1"/>
          </p:cNvSpPr>
          <p:nvPr>
            <p:ph sz="quarter" idx="13"/>
          </p:nvPr>
        </p:nvSpPr>
        <p:spPr>
          <a:xfrm>
            <a:off x="365760" y="1600200"/>
            <a:ext cx="4041648" cy="452628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533BDCCC-6C55-314D-A57E-4B646B1F3C1D}" type="datetimeFigureOut">
              <a:rPr lang="en-US" smtClean="0"/>
              <a:t>11/21/13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ABD128D-46D8-AA41-88A9-14335E8D9B3B}" type="slidenum">
              <a:rPr lang="en-US" smtClean="0"/>
              <a:t>‹#›</a:t>
            </a:fld>
            <a:endParaRPr lang="en-US"/>
          </a:p>
        </p:txBody>
      </p:sp>
      <p:sp>
        <p:nvSpPr>
          <p:cNvPr id="11" name="Content Placeholder 10"/>
          <p:cNvSpPr>
            <a:spLocks noGrp="1"/>
          </p:cNvSpPr>
          <p:nvPr>
            <p:ph sz="quarter" idx="13"/>
          </p:nvPr>
        </p:nvSpPr>
        <p:spPr>
          <a:xfrm>
            <a:off x="457200" y="2212848"/>
            <a:ext cx="4041648" cy="391363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533BDCCC-6C55-314D-A57E-4B646B1F3C1D}" type="datetimeFigureOut">
              <a:rPr lang="en-US" smtClean="0"/>
              <a:t>11/21/13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ABD128D-46D8-AA41-88A9-14335E8D9B3B}"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3BDCCC-6C55-314D-A57E-4B646B1F3C1D}" type="datetimeFigureOut">
              <a:rPr lang="en-US" smtClean="0"/>
              <a:t>11/21/13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ABD128D-46D8-AA41-88A9-14335E8D9B3B}"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33BDCCC-6C55-314D-A57E-4B646B1F3C1D}" type="datetimeFigureOut">
              <a:rPr lang="en-US" smtClean="0"/>
              <a:t>11/21/13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ABD128D-46D8-AA41-88A9-14335E8D9B3B}"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nchor="b"/>
          <a:lstStyle>
            <a:lvl1pPr algn="ctr">
              <a:lnSpc>
                <a:spcPct val="100000"/>
              </a:lnSpc>
              <a:defRPr sz="2800" b="0"/>
            </a:lvl1pPr>
          </a:lstStyle>
          <a:p>
            <a:r>
              <a:rPr lang="en-US" smtClean="0"/>
              <a:t>Click to edit Master title style</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33BDCCC-6C55-314D-A57E-4B646B1F3C1D}" type="datetimeFigureOut">
              <a:rPr lang="en-US" smtClean="0"/>
              <a:t>11/21/13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ABD128D-46D8-AA41-88A9-14335E8D9B3B}"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533BDCCC-6C55-314D-A57E-4B646B1F3C1D}" type="datetimeFigureOut">
              <a:rPr lang="en-US" smtClean="0"/>
              <a:t>11/21/13</a:t>
            </a:fld>
            <a:endParaRPr lang="en-US"/>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endParaRPr lang="en-US"/>
          </a:p>
        </p:txBody>
      </p:sp>
      <p:sp>
        <p:nvSpPr>
          <p:cNvPr id="6" name="Slide Number Placeholder 5"/>
          <p:cNvSpPr>
            <a:spLocks noGrp="1"/>
          </p:cNvSpPr>
          <p:nvPr>
            <p:ph type="sldNum" sz="quarter" idx="4"/>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9ABD128D-46D8-AA41-88A9-14335E8D9B3B}" type="slidenum">
              <a:rPr lang="en-US" smtClean="0"/>
              <a:t>‹#›</a:t>
            </a:fld>
            <a:endParaRPr lang="en-US"/>
          </a:p>
        </p:txBody>
      </p:sp>
      <p:sp>
        <p:nvSpPr>
          <p:cNvPr id="7" name="Oval 6"/>
          <p:cNvSpPr/>
          <p:nvPr/>
        </p:nvSpPr>
        <p:spPr>
          <a:xfrm>
            <a:off x="845776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Oval 7"/>
          <p:cNvSpPr/>
          <p:nvPr/>
        </p:nvSpPr>
        <p:spPr>
          <a:xfrm>
            <a:off x="569119"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01347"/>
            <a:ext cx="8229600" cy="402695"/>
          </a:xfrm>
        </p:spPr>
        <p:txBody>
          <a:bodyPr>
            <a:normAutofit fontScale="90000"/>
          </a:bodyPr>
          <a:lstStyle/>
          <a:p>
            <a:r>
              <a:rPr lang="en-US" dirty="0" smtClean="0"/>
              <a:t>AP STATS: WARM-UP</a:t>
            </a:r>
            <a:endParaRPr lang="en-US" dirty="0"/>
          </a:p>
        </p:txBody>
      </p:sp>
      <p:sp>
        <p:nvSpPr>
          <p:cNvPr id="3" name="Content Placeholder 2"/>
          <p:cNvSpPr>
            <a:spLocks noGrp="1"/>
          </p:cNvSpPr>
          <p:nvPr>
            <p:ph idx="1"/>
          </p:nvPr>
        </p:nvSpPr>
        <p:spPr>
          <a:xfrm>
            <a:off x="457200" y="592668"/>
            <a:ext cx="8229600" cy="5533496"/>
          </a:xfrm>
        </p:spPr>
        <p:txBody>
          <a:bodyPr>
            <a:normAutofit/>
          </a:bodyPr>
          <a:lstStyle/>
          <a:p>
            <a:pPr marL="0" indent="0">
              <a:buNone/>
            </a:pPr>
            <a:r>
              <a:rPr lang="en-US" sz="2800" dirty="0" smtClean="0"/>
              <a:t>Ms. Phipps has employed a team of statisticians to determine whether the student body and faculty enjoy the new SAGE lunches at MB compared to last year. In addition, they want to determine which particular lunches and foods the students and faculty and enjoy most. </a:t>
            </a:r>
            <a:r>
              <a:rPr lang="en-US" sz="2800" b="1" u="sng" dirty="0" smtClean="0"/>
              <a:t>How could you go about determining this information</a:t>
            </a:r>
            <a:r>
              <a:rPr lang="en-US" sz="2800" b="1" u="sng" dirty="0" smtClean="0"/>
              <a:t>? Be Specific.</a:t>
            </a:r>
            <a:endParaRPr lang="en-US" sz="2800" b="1" u="sng" dirty="0" smtClean="0"/>
          </a:p>
          <a:p>
            <a:pPr marL="0" indent="0">
              <a:buNone/>
            </a:pPr>
            <a:endParaRPr lang="en-US" sz="2800" dirty="0"/>
          </a:p>
          <a:p>
            <a:pPr marL="0" indent="0">
              <a:buNone/>
            </a:pPr>
            <a:r>
              <a:rPr lang="en-US" sz="2800" dirty="0" smtClean="0"/>
              <a:t>Discuss this question with your partner and take </a:t>
            </a:r>
            <a:r>
              <a:rPr lang="en-US" sz="2800" dirty="0" smtClean="0"/>
              <a:t>5 </a:t>
            </a:r>
            <a:r>
              <a:rPr lang="en-US" sz="2800" dirty="0" smtClean="0"/>
              <a:t>minutes to create a semi-detailed plan to present to the mayor.</a:t>
            </a:r>
            <a:endParaRPr lang="en-US" sz="2800" dirty="0"/>
          </a:p>
        </p:txBody>
      </p:sp>
    </p:spTree>
    <p:extLst>
      <p:ext uri="{BB962C8B-B14F-4D97-AF65-F5344CB8AC3E}">
        <p14:creationId xmlns:p14="http://schemas.microsoft.com/office/powerpoint/2010/main" val="2517053266"/>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Multistage Sampling Design</a:t>
            </a:r>
            <a:endParaRPr lang="en-US" dirty="0"/>
          </a:p>
        </p:txBody>
      </p:sp>
      <p:sp>
        <p:nvSpPr>
          <p:cNvPr id="3" name="Content Placeholder 2"/>
          <p:cNvSpPr>
            <a:spLocks noGrp="1"/>
          </p:cNvSpPr>
          <p:nvPr>
            <p:ph idx="1"/>
          </p:nvPr>
        </p:nvSpPr>
        <p:spPr/>
        <p:txBody>
          <a:bodyPr/>
          <a:lstStyle/>
          <a:p>
            <a:r>
              <a:rPr lang="en-US" dirty="0" smtClean="0"/>
              <a:t>Combine different elements. </a:t>
            </a:r>
          </a:p>
          <a:p>
            <a:r>
              <a:rPr lang="en-US" dirty="0" smtClean="0"/>
              <a:t>Stratify, cluster, SRS</a:t>
            </a:r>
            <a:endParaRPr lang="en-US" dirty="0"/>
          </a:p>
        </p:txBody>
      </p:sp>
    </p:spTree>
    <p:extLst>
      <p:ext uri="{BB962C8B-B14F-4D97-AF65-F5344CB8AC3E}">
        <p14:creationId xmlns:p14="http://schemas.microsoft.com/office/powerpoint/2010/main" val="3312096597"/>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9333" y="0"/>
            <a:ext cx="9144000" cy="677686"/>
          </a:xfrm>
        </p:spPr>
        <p:txBody>
          <a:bodyPr>
            <a:noAutofit/>
          </a:bodyPr>
          <a:lstStyle/>
          <a:p>
            <a:r>
              <a:rPr lang="en-US" sz="4800" dirty="0" smtClean="0"/>
              <a:t>Sampling and why it matters?</a:t>
            </a:r>
            <a:endParaRPr lang="en-US" sz="4800" dirty="0"/>
          </a:p>
        </p:txBody>
      </p:sp>
      <p:sp>
        <p:nvSpPr>
          <p:cNvPr id="3" name="Subtitle 2"/>
          <p:cNvSpPr>
            <a:spLocks noGrp="1"/>
          </p:cNvSpPr>
          <p:nvPr>
            <p:ph type="subTitle" idx="1"/>
          </p:nvPr>
        </p:nvSpPr>
        <p:spPr>
          <a:xfrm>
            <a:off x="0" y="677686"/>
            <a:ext cx="9144000" cy="6081535"/>
          </a:xfrm>
        </p:spPr>
        <p:txBody>
          <a:bodyPr>
            <a:normAutofit fontScale="85000" lnSpcReduction="20000"/>
          </a:bodyPr>
          <a:lstStyle/>
          <a:p>
            <a:r>
              <a:rPr lang="en-US" dirty="0" smtClean="0"/>
              <a:t>Polls, ratings, and experiments. </a:t>
            </a:r>
          </a:p>
          <a:p>
            <a:endParaRPr lang="en-US" dirty="0"/>
          </a:p>
          <a:p>
            <a:r>
              <a:rPr lang="en-US" dirty="0" smtClean="0"/>
              <a:t>Time and cost typically prevent us from polling the entire </a:t>
            </a:r>
            <a:r>
              <a:rPr lang="en-US" b="1" u="sng" dirty="0" smtClean="0"/>
              <a:t>population (the group that we want information about)</a:t>
            </a:r>
            <a:r>
              <a:rPr lang="en-US" dirty="0" smtClean="0"/>
              <a:t>. So instead, we oftentimes rely on </a:t>
            </a:r>
            <a:r>
              <a:rPr lang="en-US" b="1" u="sng" dirty="0" smtClean="0"/>
              <a:t>samples</a:t>
            </a:r>
            <a:r>
              <a:rPr lang="en-US" dirty="0" smtClean="0"/>
              <a:t> to help us determine estimates of what would happen had we been surveying the entire population.</a:t>
            </a:r>
          </a:p>
          <a:p>
            <a:endParaRPr lang="en-US" dirty="0"/>
          </a:p>
          <a:p>
            <a:r>
              <a:rPr lang="en-US" dirty="0" smtClean="0"/>
              <a:t>Say we want to know the number of minutes that Moses Brown HS students spend on average per school night completing homework? Perhaps economists want to determine the unemployment rate? Or a network wants to determine TV ratings.</a:t>
            </a:r>
          </a:p>
          <a:p>
            <a:endParaRPr lang="en-US" dirty="0"/>
          </a:p>
          <a:p>
            <a:r>
              <a:rPr lang="en-US" dirty="0" smtClean="0"/>
              <a:t>We could ask every person (the </a:t>
            </a:r>
            <a:r>
              <a:rPr lang="en-US" b="1" dirty="0" smtClean="0"/>
              <a:t>population</a:t>
            </a:r>
            <a:r>
              <a:rPr lang="en-US" dirty="0" smtClean="0"/>
              <a:t>) or we could take a </a:t>
            </a:r>
            <a:r>
              <a:rPr lang="en-US" b="1" dirty="0" smtClean="0"/>
              <a:t>sample</a:t>
            </a:r>
            <a:r>
              <a:rPr lang="en-US" dirty="0" smtClean="0"/>
              <a:t>?</a:t>
            </a:r>
          </a:p>
          <a:p>
            <a:endParaRPr lang="en-US" sz="3000" dirty="0" smtClean="0"/>
          </a:p>
          <a:p>
            <a:r>
              <a:rPr lang="en-US" sz="3000" dirty="0" smtClean="0"/>
              <a:t>How do we choose a </a:t>
            </a:r>
            <a:r>
              <a:rPr lang="en-US" sz="3000" b="1" u="sng" dirty="0" smtClean="0"/>
              <a:t>SAMPLE</a:t>
            </a:r>
            <a:r>
              <a:rPr lang="en-US" sz="3000" dirty="0" smtClean="0"/>
              <a:t> that truly represents ALL Moses Brown HS students, or All Providence residents, or all U.S. citizens?  </a:t>
            </a:r>
          </a:p>
          <a:p>
            <a:endParaRPr lang="en-US" dirty="0"/>
          </a:p>
          <a:p>
            <a:r>
              <a:rPr lang="en-US" dirty="0" smtClean="0"/>
              <a:t>This section is all about statistical designs for choosing samples.</a:t>
            </a:r>
            <a:endParaRPr lang="en-US" dirty="0"/>
          </a:p>
        </p:txBody>
      </p:sp>
    </p:spTree>
    <p:extLst>
      <p:ext uri="{BB962C8B-B14F-4D97-AF65-F5344CB8AC3E}">
        <p14:creationId xmlns:p14="http://schemas.microsoft.com/office/powerpoint/2010/main" val="534435680"/>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00100"/>
            <a:ext cx="8229600" cy="1600200"/>
          </a:xfrm>
        </p:spPr>
        <p:txBody>
          <a:bodyPr/>
          <a:lstStyle/>
          <a:p>
            <a:r>
              <a:rPr lang="en-US" dirty="0" smtClean="0"/>
              <a:t>A REMINDER: Observational Study versus an Experiment</a:t>
            </a:r>
            <a:endParaRPr lang="en-US" dirty="0"/>
          </a:p>
        </p:txBody>
      </p:sp>
      <p:sp>
        <p:nvSpPr>
          <p:cNvPr id="3" name="Content Placeholder 2"/>
          <p:cNvSpPr>
            <a:spLocks noGrp="1"/>
          </p:cNvSpPr>
          <p:nvPr>
            <p:ph idx="1"/>
          </p:nvPr>
        </p:nvSpPr>
        <p:spPr>
          <a:xfrm>
            <a:off x="457200" y="2400301"/>
            <a:ext cx="8229600" cy="3725862"/>
          </a:xfrm>
        </p:spPr>
        <p:txBody>
          <a:bodyPr/>
          <a:lstStyle/>
          <a:p>
            <a:r>
              <a:rPr lang="en-US" dirty="0" smtClean="0"/>
              <a:t>In an </a:t>
            </a:r>
            <a:r>
              <a:rPr lang="en-US" b="1" u="sng" dirty="0" smtClean="0"/>
              <a:t>observational study</a:t>
            </a:r>
            <a:r>
              <a:rPr lang="en-US" dirty="0" smtClean="0"/>
              <a:t>: we observe individuals and measure variables of interest BUT DO </a:t>
            </a:r>
            <a:r>
              <a:rPr lang="en-US" b="1" u="sng" dirty="0" smtClean="0"/>
              <a:t>NOT</a:t>
            </a:r>
            <a:r>
              <a:rPr lang="en-US" dirty="0" smtClean="0"/>
              <a:t> ATTEMPT TO </a:t>
            </a:r>
            <a:r>
              <a:rPr lang="en-US" b="1" u="sng" dirty="0" smtClean="0"/>
              <a:t>INFLUENCE</a:t>
            </a:r>
            <a:r>
              <a:rPr lang="en-US" dirty="0" smtClean="0"/>
              <a:t> THE RESPONSES.</a:t>
            </a:r>
          </a:p>
          <a:p>
            <a:endParaRPr lang="en-US" b="1" u="sng" dirty="0"/>
          </a:p>
          <a:p>
            <a:r>
              <a:rPr lang="en-US" b="1" u="sng" dirty="0" smtClean="0"/>
              <a:t>EXPERIMENT: </a:t>
            </a:r>
            <a:r>
              <a:rPr lang="en-US" dirty="0" smtClean="0"/>
              <a:t>WE </a:t>
            </a:r>
            <a:r>
              <a:rPr lang="en-US" b="1" u="sng" dirty="0" smtClean="0"/>
              <a:t>DELIBIRATELY</a:t>
            </a:r>
            <a:r>
              <a:rPr lang="en-US" dirty="0" smtClean="0"/>
              <a:t> IMPOSE SOME TREATMENT ON INDIVIDUALS IN ORDER TO OBSERVE THEIR RESPONSES.</a:t>
            </a:r>
          </a:p>
          <a:p>
            <a:endParaRPr lang="en-US" dirty="0"/>
          </a:p>
          <a:p>
            <a:r>
              <a:rPr lang="en-US" dirty="0" smtClean="0"/>
              <a:t>Think of lung cancer and smoking.</a:t>
            </a:r>
            <a:endParaRPr lang="en-US" dirty="0"/>
          </a:p>
        </p:txBody>
      </p:sp>
    </p:spTree>
    <p:extLst>
      <p:ext uri="{BB962C8B-B14F-4D97-AF65-F5344CB8AC3E}">
        <p14:creationId xmlns:p14="http://schemas.microsoft.com/office/powerpoint/2010/main" val="2398328942"/>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Sampling Vs. a Census</a:t>
            </a:r>
            <a:endParaRPr lang="en-US" dirty="0"/>
          </a:p>
        </p:txBody>
      </p:sp>
      <p:sp>
        <p:nvSpPr>
          <p:cNvPr id="3" name="Content Placeholder 2"/>
          <p:cNvSpPr>
            <a:spLocks noGrp="1"/>
          </p:cNvSpPr>
          <p:nvPr>
            <p:ph idx="1"/>
          </p:nvPr>
        </p:nvSpPr>
        <p:spPr/>
        <p:txBody>
          <a:bodyPr/>
          <a:lstStyle/>
          <a:p>
            <a:r>
              <a:rPr lang="en-US" b="1" u="sng" dirty="0" smtClean="0"/>
              <a:t>Sampling: </a:t>
            </a:r>
            <a:r>
              <a:rPr lang="en-US" dirty="0" smtClean="0"/>
              <a:t>Study a part in order to gain information about the whole.</a:t>
            </a:r>
          </a:p>
          <a:p>
            <a:endParaRPr lang="en-US" dirty="0"/>
          </a:p>
          <a:p>
            <a:r>
              <a:rPr lang="en-US" b="1" u="sng" dirty="0" smtClean="0"/>
              <a:t>Census: </a:t>
            </a:r>
            <a:r>
              <a:rPr lang="en-US" dirty="0" smtClean="0"/>
              <a:t>attempts to contact every individual in the population.</a:t>
            </a:r>
            <a:endParaRPr lang="en-US" dirty="0"/>
          </a:p>
        </p:txBody>
      </p:sp>
    </p:spTree>
    <p:extLst>
      <p:ext uri="{BB962C8B-B14F-4D97-AF65-F5344CB8AC3E}">
        <p14:creationId xmlns:p14="http://schemas.microsoft.com/office/powerpoint/2010/main" val="848379551"/>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19667"/>
          </a:xfrm>
        </p:spPr>
        <p:txBody>
          <a:bodyPr/>
          <a:lstStyle/>
          <a:p>
            <a:r>
              <a:rPr lang="en-US" dirty="0" smtClean="0"/>
              <a:t>SAMPLING METHODS</a:t>
            </a:r>
            <a:endParaRPr lang="en-US" dirty="0"/>
          </a:p>
        </p:txBody>
      </p:sp>
      <p:sp>
        <p:nvSpPr>
          <p:cNvPr id="3" name="Content Placeholder 2"/>
          <p:cNvSpPr>
            <a:spLocks noGrp="1"/>
          </p:cNvSpPr>
          <p:nvPr>
            <p:ph idx="1"/>
          </p:nvPr>
        </p:nvSpPr>
        <p:spPr>
          <a:xfrm>
            <a:off x="1" y="959556"/>
            <a:ext cx="9031110" cy="5700888"/>
          </a:xfrm>
        </p:spPr>
        <p:txBody>
          <a:bodyPr>
            <a:normAutofit fontScale="92500" lnSpcReduction="20000"/>
          </a:bodyPr>
          <a:lstStyle/>
          <a:p>
            <a:pPr marL="0" indent="0">
              <a:buNone/>
            </a:pPr>
            <a:r>
              <a:rPr lang="en-US" b="1" u="sng" dirty="0" smtClean="0"/>
              <a:t>Voluntary Response Sample: </a:t>
            </a:r>
            <a:r>
              <a:rPr lang="en-US" dirty="0" smtClean="0"/>
              <a:t>consists of people responding to a general appeal. It is </a:t>
            </a:r>
            <a:r>
              <a:rPr lang="en-US" i="1" u="sng" dirty="0" smtClean="0"/>
              <a:t>BIASED</a:t>
            </a:r>
            <a:r>
              <a:rPr lang="en-US" i="1" dirty="0" smtClean="0"/>
              <a:t> (i.e. it systematically favors certain outcomes) </a:t>
            </a:r>
            <a:r>
              <a:rPr lang="en-US" dirty="0" smtClean="0"/>
              <a:t>because people with strong opinions (esp. negative ones) are likely to respond.</a:t>
            </a:r>
          </a:p>
          <a:p>
            <a:pPr marL="0" indent="0">
              <a:buNone/>
            </a:pPr>
            <a:endParaRPr lang="en-US" dirty="0"/>
          </a:p>
          <a:p>
            <a:pPr marL="0" indent="0">
              <a:buNone/>
            </a:pPr>
            <a:r>
              <a:rPr lang="en-US" dirty="0" smtClean="0"/>
              <a:t>Example: call-in to give your answer, please help me with my stat project (survey monkey).</a:t>
            </a:r>
          </a:p>
          <a:p>
            <a:pPr marL="0" indent="0">
              <a:buNone/>
            </a:pPr>
            <a:endParaRPr lang="en-US" dirty="0"/>
          </a:p>
          <a:p>
            <a:pPr marL="0" indent="0">
              <a:buNone/>
            </a:pPr>
            <a:r>
              <a:rPr lang="en-US" b="1" u="sng" dirty="0" smtClean="0"/>
              <a:t>Convenience Sampling:  </a:t>
            </a:r>
            <a:r>
              <a:rPr lang="en-US" dirty="0" smtClean="0"/>
              <a:t>Choosing individuals who are easiest to reach</a:t>
            </a:r>
            <a:r>
              <a:rPr lang="en-US" dirty="0" smtClean="0"/>
              <a:t>. (IT IS BIASED AS WELL)</a:t>
            </a:r>
            <a:endParaRPr lang="en-US" dirty="0" smtClean="0"/>
          </a:p>
          <a:p>
            <a:pPr marL="0" indent="0">
              <a:buNone/>
            </a:pPr>
            <a:endParaRPr lang="en-US" dirty="0"/>
          </a:p>
          <a:p>
            <a:pPr marL="0" indent="0">
              <a:buNone/>
            </a:pPr>
            <a:r>
              <a:rPr lang="en-US" dirty="0" smtClean="0"/>
              <a:t>Example: Mall interviewing – interviewers are examining a non-representative sample and might choose people to ask selectively.</a:t>
            </a:r>
          </a:p>
          <a:p>
            <a:pPr marL="0" indent="0">
              <a:buNone/>
            </a:pPr>
            <a:endParaRPr lang="en-US" dirty="0" smtClean="0"/>
          </a:p>
          <a:p>
            <a:pPr marL="0" indent="0">
              <a:buNone/>
            </a:pPr>
            <a:r>
              <a:rPr lang="en-US" dirty="0" smtClean="0"/>
              <a:t>UNBIASED: a statistics is unbiased if the mean of the sampling distribution equals the mean of the population (we will discuss this later on).</a:t>
            </a:r>
            <a:endParaRPr lang="en-US" dirty="0"/>
          </a:p>
        </p:txBody>
      </p:sp>
    </p:spTree>
    <p:extLst>
      <p:ext uri="{BB962C8B-B14F-4D97-AF65-F5344CB8AC3E}">
        <p14:creationId xmlns:p14="http://schemas.microsoft.com/office/powerpoint/2010/main" val="792234745"/>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45444"/>
          </a:xfrm>
        </p:spPr>
        <p:txBody>
          <a:bodyPr/>
          <a:lstStyle/>
          <a:p>
            <a:r>
              <a:rPr lang="en-US" dirty="0" smtClean="0"/>
              <a:t>Representative Sampling</a:t>
            </a:r>
            <a:endParaRPr lang="en-US" dirty="0"/>
          </a:p>
        </p:txBody>
      </p:sp>
      <p:sp>
        <p:nvSpPr>
          <p:cNvPr id="3" name="Content Placeholder 2"/>
          <p:cNvSpPr>
            <a:spLocks noGrp="1"/>
          </p:cNvSpPr>
          <p:nvPr>
            <p:ph idx="1"/>
          </p:nvPr>
        </p:nvSpPr>
        <p:spPr>
          <a:xfrm>
            <a:off x="0" y="1213556"/>
            <a:ext cx="9144000" cy="4912607"/>
          </a:xfrm>
        </p:spPr>
        <p:txBody>
          <a:bodyPr/>
          <a:lstStyle/>
          <a:p>
            <a:pPr marL="0" indent="0">
              <a:buNone/>
            </a:pPr>
            <a:r>
              <a:rPr lang="en-US" dirty="0" smtClean="0"/>
              <a:t>Th</a:t>
            </a:r>
            <a:r>
              <a:rPr lang="en-US" dirty="0" smtClean="0"/>
              <a:t>e simplest way to use chance to select a sample is to place names in a hat (the population) and draw out a handful (a sample).</a:t>
            </a:r>
            <a:endParaRPr lang="en-US" dirty="0" smtClean="0"/>
          </a:p>
          <a:p>
            <a:pPr marL="0" indent="0">
              <a:buNone/>
            </a:pPr>
            <a:endParaRPr lang="en-US" dirty="0"/>
          </a:p>
          <a:p>
            <a:pPr marL="0" indent="0">
              <a:buNone/>
            </a:pPr>
            <a:r>
              <a:rPr lang="en-US" b="1" u="sng" dirty="0" smtClean="0"/>
              <a:t>Simple </a:t>
            </a:r>
            <a:r>
              <a:rPr lang="en-US" b="1" u="sng" dirty="0" smtClean="0"/>
              <a:t>Random </a:t>
            </a:r>
            <a:r>
              <a:rPr lang="en-US" b="1" u="sng" dirty="0" smtClean="0"/>
              <a:t>Sample (SRS): </a:t>
            </a:r>
            <a:r>
              <a:rPr lang="en-US" dirty="0" smtClean="0"/>
              <a:t>every individual in the population has an equal chance of being selected.</a:t>
            </a:r>
          </a:p>
          <a:p>
            <a:pPr marL="0" indent="0">
              <a:buNone/>
            </a:pPr>
            <a:endParaRPr lang="en-US" dirty="0"/>
          </a:p>
          <a:p>
            <a:pPr marL="0" indent="0">
              <a:buNone/>
            </a:pPr>
            <a:r>
              <a:rPr lang="en-US" dirty="0" smtClean="0"/>
              <a:t>AVOIDS BIAS</a:t>
            </a:r>
          </a:p>
        </p:txBody>
      </p:sp>
    </p:spTree>
    <p:extLst>
      <p:ext uri="{BB962C8B-B14F-4D97-AF65-F5344CB8AC3E}">
        <p14:creationId xmlns:p14="http://schemas.microsoft.com/office/powerpoint/2010/main" val="3581086003"/>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Choosing an SRS using random digits</a:t>
            </a:r>
            <a:endParaRPr lang="en-US" dirty="0"/>
          </a:p>
        </p:txBody>
      </p:sp>
      <p:sp>
        <p:nvSpPr>
          <p:cNvPr id="3" name="Content Placeholder 2"/>
          <p:cNvSpPr>
            <a:spLocks noGrp="1"/>
          </p:cNvSpPr>
          <p:nvPr>
            <p:ph idx="1"/>
          </p:nvPr>
        </p:nvSpPr>
        <p:spPr>
          <a:xfrm>
            <a:off x="0" y="1600200"/>
            <a:ext cx="9144000" cy="4525963"/>
          </a:xfrm>
        </p:spPr>
        <p:txBody>
          <a:bodyPr/>
          <a:lstStyle/>
          <a:p>
            <a:pPr marL="0" indent="0">
              <a:buNone/>
            </a:pPr>
            <a:r>
              <a:rPr lang="en-US" dirty="0" smtClean="0"/>
              <a:t>Software </a:t>
            </a:r>
            <a:r>
              <a:rPr lang="en-US" dirty="0"/>
              <a:t>programs can “draw the names out of a hat” for you</a:t>
            </a:r>
            <a:r>
              <a:rPr lang="en-US" dirty="0" smtClean="0"/>
              <a:t>. If you don’t have software, use a table of values:</a:t>
            </a:r>
          </a:p>
          <a:p>
            <a:pPr marL="0" indent="0">
              <a:buNone/>
            </a:pPr>
            <a:endParaRPr lang="en-US" dirty="0"/>
          </a:p>
          <a:p>
            <a:pPr marL="0" indent="0">
              <a:buNone/>
            </a:pPr>
            <a:r>
              <a:rPr lang="en-US" dirty="0" smtClean="0"/>
              <a:t>Step 1:</a:t>
            </a:r>
            <a:r>
              <a:rPr lang="en-US" b="1" u="sng" dirty="0" smtClean="0"/>
              <a:t> LABEL </a:t>
            </a:r>
            <a:r>
              <a:rPr lang="en-US" dirty="0" smtClean="0"/>
              <a:t>– assign a numerical value to each population member</a:t>
            </a:r>
          </a:p>
          <a:p>
            <a:pPr marL="0" indent="0">
              <a:buNone/>
            </a:pPr>
            <a:r>
              <a:rPr lang="en-US" dirty="0" smtClean="0"/>
              <a:t>Step 2: </a:t>
            </a:r>
            <a:r>
              <a:rPr lang="en-US" b="1" u="sng" dirty="0" smtClean="0"/>
              <a:t>Table: </a:t>
            </a:r>
            <a:r>
              <a:rPr lang="en-US" dirty="0" smtClean="0"/>
              <a:t>Use Table B to select labels at random.</a:t>
            </a:r>
          </a:p>
          <a:p>
            <a:pPr marL="0" indent="0">
              <a:buNone/>
            </a:pPr>
            <a:r>
              <a:rPr lang="en-US" dirty="0" smtClean="0"/>
              <a:t>Step 3: </a:t>
            </a:r>
            <a:r>
              <a:rPr lang="en-US" b="1" u="sng" dirty="0" smtClean="0"/>
              <a:t>Stopping Rule: </a:t>
            </a:r>
            <a:r>
              <a:rPr lang="en-US" dirty="0" smtClean="0"/>
              <a:t>Stop when you choose your sample</a:t>
            </a:r>
          </a:p>
          <a:p>
            <a:pPr marL="0" indent="0">
              <a:buNone/>
            </a:pPr>
            <a:r>
              <a:rPr lang="en-US" dirty="0" smtClean="0"/>
              <a:t>Step 4: </a:t>
            </a:r>
            <a:r>
              <a:rPr lang="en-US" b="1" u="sng" dirty="0" smtClean="0"/>
              <a:t>Identify the sample</a:t>
            </a:r>
            <a:r>
              <a:rPr lang="en-US" dirty="0" smtClean="0"/>
              <a:t>.</a:t>
            </a:r>
          </a:p>
          <a:p>
            <a:pPr marL="0" indent="0">
              <a:buNone/>
            </a:pPr>
            <a:endParaRPr lang="en-US" dirty="0"/>
          </a:p>
          <a:p>
            <a:pPr marL="0" indent="0">
              <a:buNone/>
            </a:pPr>
            <a:r>
              <a:rPr lang="en-US" dirty="0" smtClean="0"/>
              <a:t>MATH – PRB – </a:t>
            </a:r>
            <a:r>
              <a:rPr lang="en-US" dirty="0" err="1" smtClean="0"/>
              <a:t>RandINT</a:t>
            </a:r>
            <a:r>
              <a:rPr lang="en-US" dirty="0" smtClean="0"/>
              <a:t>(1,30)</a:t>
            </a:r>
            <a:endParaRPr lang="en-US" dirty="0"/>
          </a:p>
          <a:p>
            <a:endParaRPr lang="en-US" dirty="0"/>
          </a:p>
        </p:txBody>
      </p:sp>
    </p:spTree>
    <p:extLst>
      <p:ext uri="{BB962C8B-B14F-4D97-AF65-F5344CB8AC3E}">
        <p14:creationId xmlns:p14="http://schemas.microsoft.com/office/powerpoint/2010/main" val="3729586853"/>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Probability Sample</a:t>
            </a:r>
            <a:endParaRPr lang="en-US" dirty="0"/>
          </a:p>
        </p:txBody>
      </p:sp>
      <p:sp>
        <p:nvSpPr>
          <p:cNvPr id="3" name="Content Placeholder 2"/>
          <p:cNvSpPr>
            <a:spLocks noGrp="1"/>
          </p:cNvSpPr>
          <p:nvPr>
            <p:ph idx="1"/>
          </p:nvPr>
        </p:nvSpPr>
        <p:spPr/>
        <p:txBody>
          <a:bodyPr/>
          <a:lstStyle/>
          <a:p>
            <a:r>
              <a:rPr lang="en-US" dirty="0" smtClean="0"/>
              <a:t>When the sample is chosen by chance (like an SRS).</a:t>
            </a:r>
          </a:p>
          <a:p>
            <a:endParaRPr lang="en-US" dirty="0"/>
          </a:p>
          <a:p>
            <a:r>
              <a:rPr lang="en-US" b="1" u="sng" dirty="0" smtClean="0"/>
              <a:t>Stratified Random Sample</a:t>
            </a:r>
            <a:r>
              <a:rPr lang="en-US" dirty="0" smtClean="0"/>
              <a:t>: first divide the population into groups of individuals, called </a:t>
            </a:r>
            <a:r>
              <a:rPr lang="en-US" b="1" u="sng" dirty="0" smtClean="0"/>
              <a:t>strata, </a:t>
            </a:r>
            <a:r>
              <a:rPr lang="en-US" dirty="0" smtClean="0"/>
              <a:t>that are similar in some way that is important to response.  Then choose a separate SRS in each stratum and combine these SRS’s to form a full sample.</a:t>
            </a:r>
          </a:p>
          <a:p>
            <a:endParaRPr lang="en-US" b="1" u="sng" dirty="0"/>
          </a:p>
          <a:p>
            <a:r>
              <a:rPr lang="en-US" i="1" dirty="0" smtClean="0"/>
              <a:t>STRATA can be geographic, racial, rural/metropolitan, etc.</a:t>
            </a:r>
            <a:endParaRPr lang="en-US" i="1" dirty="0"/>
          </a:p>
        </p:txBody>
      </p:sp>
    </p:spTree>
    <p:extLst>
      <p:ext uri="{BB962C8B-B14F-4D97-AF65-F5344CB8AC3E}">
        <p14:creationId xmlns:p14="http://schemas.microsoft.com/office/powerpoint/2010/main" val="311526206"/>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Cluster Sampling</a:t>
            </a:r>
            <a:endParaRPr lang="en-US" dirty="0"/>
          </a:p>
        </p:txBody>
      </p:sp>
      <p:sp>
        <p:nvSpPr>
          <p:cNvPr id="3" name="Content Placeholder 2"/>
          <p:cNvSpPr>
            <a:spLocks noGrp="1"/>
          </p:cNvSpPr>
          <p:nvPr>
            <p:ph idx="1"/>
          </p:nvPr>
        </p:nvSpPr>
        <p:spPr/>
        <p:txBody>
          <a:bodyPr/>
          <a:lstStyle/>
          <a:p>
            <a:pPr marL="0" indent="0">
              <a:buNone/>
            </a:pPr>
            <a:r>
              <a:rPr lang="en-US" dirty="0" smtClean="0"/>
              <a:t>Cluster sampling divides the population into groups, or clusters. Some of these clusters are randomly selected. Then ALL individuals in the cluster are selected to be in the sample.</a:t>
            </a:r>
          </a:p>
          <a:p>
            <a:pPr marL="0" indent="0">
              <a:buNone/>
            </a:pPr>
            <a:endParaRPr lang="en-US" dirty="0" smtClean="0"/>
          </a:p>
          <a:p>
            <a:pPr marL="0" indent="0">
              <a:buNone/>
            </a:pPr>
            <a:r>
              <a:rPr lang="en-US" dirty="0" smtClean="0"/>
              <a:t>EXAMPLE: sampling students about whether they think there is enough time on the free response section of the AP Stats exam. Pick a school at random, than survey everyone at the school.</a:t>
            </a:r>
            <a:endParaRPr lang="en-US" dirty="0"/>
          </a:p>
          <a:p>
            <a:pPr marL="0" indent="0">
              <a:buNone/>
            </a:pPr>
            <a:endParaRPr lang="en-US" dirty="0"/>
          </a:p>
          <a:p>
            <a:pPr marL="0" indent="0">
              <a:buNone/>
            </a:pPr>
            <a:r>
              <a:rPr lang="en-US" dirty="0" smtClean="0"/>
              <a:t>EASIER TO DO…</a:t>
            </a:r>
            <a:endParaRPr lang="en-US" dirty="0"/>
          </a:p>
        </p:txBody>
      </p:sp>
    </p:spTree>
    <p:extLst>
      <p:ext uri="{BB962C8B-B14F-4D97-AF65-F5344CB8AC3E}">
        <p14:creationId xmlns:p14="http://schemas.microsoft.com/office/powerpoint/2010/main" val="308718354"/>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xecutive">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Executive">
      <a:majorFont>
        <a:latin typeface="Century Gothic"/>
        <a:ea typeface=""/>
        <a:cs typeface=""/>
        <a:font script="Jpan" typeface="ＭＳ ゴシック"/>
        <a:font script="Hang" typeface="HY중고딕"/>
        <a:font script="Hans" typeface="微软雅黑"/>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Executive.thmx</Template>
  <TotalTime>1261</TotalTime>
  <Words>761</Words>
  <Application>Microsoft Macintosh PowerPoint</Application>
  <PresentationFormat>On-screen Show (4:3)</PresentationFormat>
  <Paragraphs>66</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Executive</vt:lpstr>
      <vt:lpstr>AP STATS: WARM-UP</vt:lpstr>
      <vt:lpstr>Sampling and why it matters?</vt:lpstr>
      <vt:lpstr>A REMINDER: Observational Study versus an Experiment</vt:lpstr>
      <vt:lpstr>Sampling Vs. a Census</vt:lpstr>
      <vt:lpstr>SAMPLING METHODS</vt:lpstr>
      <vt:lpstr>Representative Sampling</vt:lpstr>
      <vt:lpstr>Choosing an SRS using random digits</vt:lpstr>
      <vt:lpstr>Probability Sample</vt:lpstr>
      <vt:lpstr>Cluster Sampling</vt:lpstr>
      <vt:lpstr>Multistage Sampling Design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 STATS: WARM-UP</dc:title>
  <dc:creator>Ben Young</dc:creator>
  <cp:lastModifiedBy>Ben Young</cp:lastModifiedBy>
  <cp:revision>17</cp:revision>
  <dcterms:created xsi:type="dcterms:W3CDTF">2013-11-20T17:51:46Z</dcterms:created>
  <dcterms:modified xsi:type="dcterms:W3CDTF">2013-11-21T18:04:34Z</dcterms:modified>
</cp:coreProperties>
</file>