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11/14/13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11/14/13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1921" y="54135"/>
            <a:ext cx="8583182" cy="1040174"/>
          </a:xfrm>
        </p:spPr>
        <p:txBody>
          <a:bodyPr/>
          <a:lstStyle/>
          <a:p>
            <a:r>
              <a:rPr lang="en-US" dirty="0" smtClean="0"/>
              <a:t>AP STATS: 50 point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35" y="1094309"/>
            <a:ext cx="8285926" cy="4544491"/>
          </a:xfrm>
        </p:spPr>
        <p:txBody>
          <a:bodyPr/>
          <a:lstStyle/>
          <a:p>
            <a:r>
              <a:rPr lang="en-US" dirty="0" smtClean="0"/>
              <a:t>Sit with your partner. This is open notes/textbook. Work for 20 minutes with your partner on the quiz. Each person will have to hand in their quiz separately though. Whatever you don’t finish today will be for tomorrow. I will collect these tomorrow. It is open notes/textbook at home as well.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7408"/>
            <a:ext cx="9144000" cy="22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a very strong association between two variables is NOT by itself good evidence that there is a cause and effect relationship between two variables.</a:t>
            </a:r>
          </a:p>
          <a:p>
            <a:endParaRPr lang="en-US" dirty="0"/>
          </a:p>
          <a:p>
            <a:r>
              <a:rPr lang="en-US" b="1" u="sng" dirty="0" smtClean="0"/>
              <a:t>SO HOW DO YOU ESTABLISH CAUSATION????</a:t>
            </a:r>
          </a:p>
          <a:p>
            <a:endParaRPr lang="en-US" dirty="0"/>
          </a:p>
          <a:p>
            <a:r>
              <a:rPr lang="en-US" dirty="0" smtClean="0"/>
              <a:t>THE BEST WAY IS TO CONDUCT A</a:t>
            </a:r>
            <a:r>
              <a:rPr lang="en-US" b="1" u="sng" dirty="0" smtClean="0"/>
              <a:t> CAREFULLY DESIGNED EXPERIMENT </a:t>
            </a:r>
            <a:r>
              <a:rPr lang="en-US" dirty="0" smtClean="0"/>
              <a:t>(that way you can control for the lurking variables).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7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disputes can NOT be settled with an an experiment (oftentimes because of </a:t>
            </a:r>
            <a:r>
              <a:rPr lang="en-US" b="1" u="sng" dirty="0" smtClean="0"/>
              <a:t>ethical or practical reasons).</a:t>
            </a:r>
          </a:p>
          <a:p>
            <a:endParaRPr lang="en-US" dirty="0"/>
          </a:p>
          <a:p>
            <a:r>
              <a:rPr lang="en-US" dirty="0" smtClean="0"/>
              <a:t>Does gun control reduce violent crime? Does living near a power line CAUSE cancer? Has increased free trade helped to increase the gap between the incomes of more educated and less educated American workers?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6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581" y="4439"/>
            <a:ext cx="8809587" cy="1143000"/>
          </a:xfrm>
        </p:spPr>
        <p:txBody>
          <a:bodyPr/>
          <a:lstStyle/>
          <a:p>
            <a:r>
              <a:rPr lang="en-US" dirty="0" smtClean="0"/>
              <a:t>Solution: How to establish causation when you can’t do an experiment!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6427"/>
            <a:ext cx="8077200" cy="514437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example: How could you help to PROVE that smoking causes lung cancer without an experiment?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3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525842" cy="1143000"/>
          </a:xfrm>
        </p:spPr>
        <p:txBody>
          <a:bodyPr/>
          <a:lstStyle/>
          <a:p>
            <a:r>
              <a:rPr lang="en-US" dirty="0" smtClean="0"/>
              <a:t>Criteria for Establishing Causation (without an experiment)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177"/>
            <a:ext cx="9144000" cy="59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 Video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6652" y="1972456"/>
            <a:ext cx="209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 SHAPESHIFTING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17638"/>
            <a:ext cx="287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vimeo.com</a:t>
            </a:r>
            <a:r>
              <a:rPr lang="pt-BR" dirty="0"/>
              <a:t>/79179138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1" y="3073267"/>
            <a:ext cx="5274070" cy="33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5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fitness center offers an exercise program for anyone who want to participate. The gym does a fitness test (using a treadmill) and gives out a personality questionnaire.  They find there to be a moderately strong, positive correlation between fitness score and score of self confidence.</a:t>
            </a:r>
          </a:p>
          <a:p>
            <a:endParaRPr lang="en-US" dirty="0"/>
          </a:p>
          <a:p>
            <a:r>
              <a:rPr lang="en-US" dirty="0" smtClean="0"/>
              <a:t>What does the last sentence mean?</a:t>
            </a:r>
          </a:p>
          <a:p>
            <a:endParaRPr lang="en-US" dirty="0"/>
          </a:p>
          <a:p>
            <a:r>
              <a:rPr lang="en-US" dirty="0" smtClean="0"/>
              <a:t>Do you think the result is caused by causation, confounding, or common response?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7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</a:t>
            </a:r>
            <a:r>
              <a:rPr lang="en-US" dirty="0" smtClean="0"/>
              <a:t>quiz. </a:t>
            </a:r>
          </a:p>
          <a:p>
            <a:r>
              <a:rPr lang="en-US" dirty="0" smtClean="0"/>
              <a:t>Read 4.3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8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Finish Chapter 4 (4.3 determining Causation)</a:t>
            </a:r>
          </a:p>
          <a:p>
            <a:r>
              <a:rPr lang="en-US" dirty="0" smtClean="0"/>
              <a:t>Friday: Review Chapter 4 and </a:t>
            </a:r>
            <a:r>
              <a:rPr lang="en-US" dirty="0"/>
              <a:t>C</a:t>
            </a:r>
            <a:r>
              <a:rPr lang="en-US" dirty="0" smtClean="0"/>
              <a:t>umulative review</a:t>
            </a:r>
          </a:p>
          <a:p>
            <a:r>
              <a:rPr lang="en-US" dirty="0" smtClean="0"/>
              <a:t>Monday: Drop</a:t>
            </a:r>
          </a:p>
          <a:p>
            <a:r>
              <a:rPr lang="en-US" dirty="0" smtClean="0"/>
              <a:t>Tuesday: Review for cumulative Test (Chapter 1-4)</a:t>
            </a:r>
          </a:p>
          <a:p>
            <a:r>
              <a:rPr lang="en-US" dirty="0" smtClean="0"/>
              <a:t>Wednesday: Cumulative Test (counts just like a regular test).</a:t>
            </a:r>
          </a:p>
          <a:p>
            <a:r>
              <a:rPr lang="en-US" dirty="0" smtClean="0"/>
              <a:t>Thursday-Thanksgiving Break (Chapter 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0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your partner…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 8 minutes reading the beginning of the chapter from Darrell Huff’s “How to Lie with Statistics”.</a:t>
            </a:r>
          </a:p>
          <a:p>
            <a:endParaRPr lang="en-US" dirty="0"/>
          </a:p>
          <a:p>
            <a:r>
              <a:rPr lang="en-US" dirty="0" smtClean="0"/>
              <a:t>We will be discussing causation and how to determine causation!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5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Causation is hard to determine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0465" y="1945436"/>
            <a:ext cx="498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Association does NOT imply causation.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9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8485308" cy="64008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u="sng" dirty="0" smtClean="0"/>
              <a:t>Consider this from </a:t>
            </a:r>
            <a:r>
              <a:rPr lang="en-US" b="1" u="sng" dirty="0" err="1" smtClean="0"/>
              <a:t>Freakonomics</a:t>
            </a:r>
            <a:r>
              <a:rPr lang="en-US" b="1" u="sng" dirty="0" smtClean="0"/>
              <a:t>:</a:t>
            </a:r>
          </a:p>
          <a:p>
            <a:pPr marL="114300" indent="0">
              <a:buNone/>
            </a:pPr>
            <a:r>
              <a:rPr lang="en-US" i="1" dirty="0" smtClean="0"/>
              <a:t>8 of the factors show a strong correlation – positive or negative – with test scores. The other 8 don’t seem to matter. Guess which one’s matter:</a:t>
            </a:r>
          </a:p>
          <a:p>
            <a:r>
              <a:rPr lang="en-US" dirty="0" smtClean="0"/>
              <a:t>1.) The child has highly educated parents</a:t>
            </a:r>
          </a:p>
          <a:p>
            <a:r>
              <a:rPr lang="en-US" dirty="0" smtClean="0"/>
              <a:t>2.) The child’s family is intact</a:t>
            </a:r>
          </a:p>
          <a:p>
            <a:r>
              <a:rPr lang="en-US" dirty="0" smtClean="0"/>
              <a:t>3.)The child’s parents have high socioeconomic status</a:t>
            </a:r>
          </a:p>
          <a:p>
            <a:r>
              <a:rPr lang="en-US" dirty="0" smtClean="0"/>
              <a:t>4.) The child’s parent’s recently moved into a better neighborhood</a:t>
            </a:r>
          </a:p>
          <a:p>
            <a:r>
              <a:rPr lang="en-US" dirty="0" smtClean="0"/>
              <a:t>5.) The child’s mother was thirty or older at the time of the first child’s birth</a:t>
            </a:r>
          </a:p>
          <a:p>
            <a:r>
              <a:rPr lang="en-US" dirty="0" smtClean="0"/>
              <a:t>6.) The child’s mother did NOT work between birth and kindergarten.</a:t>
            </a:r>
          </a:p>
          <a:p>
            <a:r>
              <a:rPr lang="en-US" dirty="0" smtClean="0"/>
              <a:t>7.)The child had low birth weight.</a:t>
            </a:r>
          </a:p>
          <a:p>
            <a:r>
              <a:rPr lang="en-US" dirty="0" smtClean="0"/>
              <a:t>8.) The child attended Head Start</a:t>
            </a:r>
          </a:p>
          <a:p>
            <a:r>
              <a:rPr lang="en-US" dirty="0" smtClean="0"/>
              <a:t>9.) The child’s parents speak English in the home.</a:t>
            </a:r>
          </a:p>
          <a:p>
            <a:r>
              <a:rPr lang="en-US" dirty="0" smtClean="0"/>
              <a:t>10.) The child’s parent’s </a:t>
            </a:r>
            <a:r>
              <a:rPr lang="en-US" dirty="0" err="1" smtClean="0"/>
              <a:t>regulalry</a:t>
            </a:r>
            <a:r>
              <a:rPr lang="en-US" dirty="0" smtClean="0"/>
              <a:t> take them to museums</a:t>
            </a:r>
          </a:p>
          <a:p>
            <a:r>
              <a:rPr lang="en-US" dirty="0" smtClean="0"/>
              <a:t>11.) The child is adopted.</a:t>
            </a:r>
          </a:p>
          <a:p>
            <a:r>
              <a:rPr lang="en-US" dirty="0" smtClean="0"/>
              <a:t>12.) The child is regularly spanked</a:t>
            </a:r>
          </a:p>
          <a:p>
            <a:r>
              <a:rPr lang="en-US" dirty="0" smtClean="0"/>
              <a:t>13.) The child’s parents are involved in the PTA.</a:t>
            </a:r>
          </a:p>
          <a:p>
            <a:r>
              <a:rPr lang="en-US" dirty="0" smtClean="0"/>
              <a:t>14.) The child frequently watches TV</a:t>
            </a:r>
          </a:p>
          <a:p>
            <a:r>
              <a:rPr lang="en-US" dirty="0" smtClean="0"/>
              <a:t>15.) The child has many books in his home.</a:t>
            </a:r>
          </a:p>
          <a:p>
            <a:r>
              <a:rPr lang="en-US" dirty="0" smtClean="0"/>
              <a:t>16.) The child’s parents read to him nearly everyday.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0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27" y="1"/>
            <a:ext cx="8350191" cy="64008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u="sng" dirty="0" smtClean="0"/>
              <a:t>Consider this from </a:t>
            </a:r>
            <a:r>
              <a:rPr lang="en-US" b="1" u="sng" dirty="0" err="1" smtClean="0"/>
              <a:t>Freakonomics</a:t>
            </a:r>
            <a:r>
              <a:rPr lang="en-US" b="1" u="sng" dirty="0" smtClean="0"/>
              <a:t>:</a:t>
            </a:r>
          </a:p>
          <a:p>
            <a:pPr marL="114300" indent="0">
              <a:buNone/>
            </a:pPr>
            <a:r>
              <a:rPr lang="en-US" i="1" dirty="0" smtClean="0"/>
              <a:t>8 of the factors show a strong correlation – positive or negative – with test scores. The other 8 don’t seem to matter. Guess which one’s matter: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1.) The child has highly educated parents</a:t>
            </a:r>
          </a:p>
          <a:p>
            <a:pPr marL="114300" indent="0">
              <a:buNone/>
            </a:pPr>
            <a:r>
              <a:rPr lang="en-US" dirty="0" smtClean="0"/>
              <a:t>2.) The child’s family is intact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3.)The child’s parents have high socioeconomic status</a:t>
            </a:r>
          </a:p>
          <a:p>
            <a:pPr marL="114300" indent="0">
              <a:buNone/>
            </a:pPr>
            <a:r>
              <a:rPr lang="en-US" dirty="0" smtClean="0"/>
              <a:t>4.) The child’s parent’s recently moved into a better neighborhood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5.) The child’s mother was thirty or older at the time of the first child’s birth</a:t>
            </a:r>
          </a:p>
          <a:p>
            <a:pPr marL="114300" indent="0">
              <a:buNone/>
            </a:pPr>
            <a:r>
              <a:rPr lang="en-US" dirty="0" smtClean="0"/>
              <a:t>6.) The child’s mother did NOT work between birth and kindergarten.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7.)The child had low birth weight.</a:t>
            </a:r>
          </a:p>
          <a:p>
            <a:pPr marL="114300" indent="0">
              <a:buNone/>
            </a:pPr>
            <a:r>
              <a:rPr lang="en-US" dirty="0" smtClean="0"/>
              <a:t>8.) The child attended Head Start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9.) The child’s parents speak English in the home.</a:t>
            </a:r>
          </a:p>
          <a:p>
            <a:pPr marL="114300" indent="0">
              <a:buNone/>
            </a:pPr>
            <a:r>
              <a:rPr lang="en-US" dirty="0" smtClean="0"/>
              <a:t>10.) The child’s parent’s </a:t>
            </a:r>
            <a:r>
              <a:rPr lang="en-US" dirty="0" err="1" smtClean="0"/>
              <a:t>regulalry</a:t>
            </a:r>
            <a:r>
              <a:rPr lang="en-US" dirty="0" smtClean="0"/>
              <a:t> take them to museums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11.) The child is adopted.</a:t>
            </a:r>
          </a:p>
          <a:p>
            <a:pPr marL="114300" indent="0">
              <a:buNone/>
            </a:pPr>
            <a:r>
              <a:rPr lang="en-US" dirty="0" smtClean="0"/>
              <a:t>12.) The child is regularly spanked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13.) The child’s parents are involved in the PTA.</a:t>
            </a:r>
          </a:p>
          <a:p>
            <a:pPr marL="114300" indent="0">
              <a:buNone/>
            </a:pPr>
            <a:r>
              <a:rPr lang="en-US" dirty="0" smtClean="0"/>
              <a:t>14.) The child frequently watches TV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15.) The child has many books in his home.</a:t>
            </a:r>
          </a:p>
          <a:p>
            <a:pPr marL="114300" indent="0">
              <a:buNone/>
            </a:pPr>
            <a:r>
              <a:rPr lang="en-US" dirty="0" smtClean="0"/>
              <a:t>16.) The child’s parents read to him nearly everyday.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886" y="274638"/>
            <a:ext cx="3564313" cy="2832656"/>
          </a:xfrm>
        </p:spPr>
        <p:txBody>
          <a:bodyPr/>
          <a:lstStyle/>
          <a:p>
            <a:r>
              <a:rPr lang="en-US" dirty="0" smtClean="0"/>
              <a:t>Look at the following relationships.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8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40399"/>
          </a:xfrm>
        </p:spPr>
        <p:txBody>
          <a:bodyPr/>
          <a:lstStyle/>
          <a:p>
            <a:r>
              <a:rPr lang="en-US" dirty="0" smtClean="0"/>
              <a:t>Establishing 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1989"/>
            <a:ext cx="8077200" cy="5738811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u="sng" dirty="0" smtClean="0"/>
              <a:t>Causation</a:t>
            </a:r>
            <a:r>
              <a:rPr lang="en-US" dirty="0" smtClean="0"/>
              <a:t> (Amount of Sugar Consumed Vs. Cavities)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u="sng" dirty="0" smtClean="0"/>
              <a:t>Common Response </a:t>
            </a:r>
            <a:r>
              <a:rPr lang="en-US" dirty="0" smtClean="0"/>
              <a:t>(lurking variable):  (Firefighters at a fire versus property damage)</a:t>
            </a:r>
          </a:p>
          <a:p>
            <a:r>
              <a:rPr lang="en-US" dirty="0" smtClean="0"/>
              <a:t>Association is due to a common response to the lurking variable.</a:t>
            </a:r>
          </a:p>
          <a:p>
            <a:r>
              <a:rPr lang="en-US" dirty="0" smtClean="0"/>
              <a:t>Might be no direct association between x and y.</a:t>
            </a:r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u="sng" dirty="0" smtClean="0"/>
              <a:t>Confounding: </a:t>
            </a:r>
            <a:r>
              <a:rPr lang="en-US" dirty="0"/>
              <a:t> </a:t>
            </a:r>
            <a:r>
              <a:rPr lang="en-US" sz="2000" dirty="0" smtClean="0"/>
              <a:t>Years in school vs. Salary   or Healthy Diet vs. Life Span</a:t>
            </a:r>
          </a:p>
          <a:p>
            <a:pPr marL="114300" indent="0">
              <a:buNone/>
            </a:pPr>
            <a:r>
              <a:rPr lang="en-US" dirty="0" smtClean="0"/>
              <a:t>Confounding lurking variables.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 diet is confounded by other variables like exercise, wealth, etc.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7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/>
              <a:t>Two variables are confounded when their effects on the response variable cannot be distinguished from each other.</a:t>
            </a:r>
          </a:p>
          <a:p>
            <a:endParaRPr lang="en-US" dirty="0"/>
          </a:p>
          <a:p>
            <a:r>
              <a:rPr lang="en-US" dirty="0" smtClean="0"/>
              <a:t>In other words, BOTH the explanatory variable AND the lurking variable may influence the response variable y. Because they are confounded we can NOT distinguish the influence of x from the influence of 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7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164</TotalTime>
  <Words>988</Words>
  <Application>Microsoft Macintosh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AP STATS: 50 point quiz</vt:lpstr>
      <vt:lpstr>Agenda</vt:lpstr>
      <vt:lpstr>With your partner…</vt:lpstr>
      <vt:lpstr>Why Causation is hard to determine?</vt:lpstr>
      <vt:lpstr>PowerPoint Presentation</vt:lpstr>
      <vt:lpstr>PowerPoint Presentation</vt:lpstr>
      <vt:lpstr>Look at the following relationships. </vt:lpstr>
      <vt:lpstr>Establishing Causation</vt:lpstr>
      <vt:lpstr>Confounding Variables</vt:lpstr>
      <vt:lpstr>THE BIG IDEA</vt:lpstr>
      <vt:lpstr>The Problem…</vt:lpstr>
      <vt:lpstr>Solution: How to establish causation when you can’t do an experiment!</vt:lpstr>
      <vt:lpstr>Criteria for Establishing Causation (without an experiment)</vt:lpstr>
      <vt:lpstr>Brain Break Video</vt:lpstr>
      <vt:lpstr>Example</vt:lpstr>
      <vt:lpstr>HW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STATS: 50 point quiz</dc:title>
  <dc:creator>Ben Young</dc:creator>
  <cp:lastModifiedBy>Ben Young</cp:lastModifiedBy>
  <cp:revision>11</cp:revision>
  <dcterms:created xsi:type="dcterms:W3CDTF">2013-11-13T22:26:47Z</dcterms:created>
  <dcterms:modified xsi:type="dcterms:W3CDTF">2013-11-14T15:34:46Z</dcterms:modified>
</cp:coreProperties>
</file>