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1" r:id="rId3"/>
    <p:sldId id="257" r:id="rId4"/>
    <p:sldId id="258" r:id="rId5"/>
    <p:sldId id="262" r:id="rId6"/>
    <p:sldId id="263" r:id="rId7"/>
    <p:sldId id="264" r:id="rId8"/>
    <p:sldId id="259"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3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016F6-AC4D-144E-AAA4-C4ABEBB211F7}"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016F6-AC4D-144E-AAA4-C4ABEBB211F7}"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016F6-AC4D-144E-AAA4-C4ABEBB211F7}"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016F6-AC4D-144E-AAA4-C4ABEBB211F7}"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016F6-AC4D-144E-AAA4-C4ABEBB211F7}"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016F6-AC4D-144E-AAA4-C4ABEBB211F7}"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016F6-AC4D-144E-AAA4-C4ABEBB211F7}" type="datetimeFigureOut">
              <a:rPr lang="en-US" smtClean="0"/>
              <a:t>11/26/13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016F6-AC4D-144E-AAA4-C4ABEBB211F7}" type="datetimeFigureOut">
              <a:rPr lang="en-US" smtClean="0"/>
              <a:t>11/26/13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016F6-AC4D-144E-AAA4-C4ABEBB211F7}" type="datetimeFigureOut">
              <a:rPr lang="en-US" smtClean="0"/>
              <a:t>11/26/13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016F6-AC4D-144E-AAA4-C4ABEBB211F7}"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016F6-AC4D-144E-AAA4-C4ABEBB211F7}"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EFE4-642E-2D45-9B19-0B4B25DD5FE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016F6-AC4D-144E-AAA4-C4ABEBB211F7}" type="datetimeFigureOut">
              <a:rPr lang="en-US" smtClean="0"/>
              <a:t>11/26/13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2EFE4-642E-2D45-9B19-0B4B25DD5FE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576"/>
            <a:ext cx="7772400" cy="443153"/>
          </a:xfrm>
        </p:spPr>
        <p:txBody>
          <a:bodyPr>
            <a:normAutofit fontScale="90000"/>
          </a:bodyPr>
          <a:lstStyle/>
          <a:p>
            <a:r>
              <a:rPr lang="en-US" dirty="0" smtClean="0"/>
              <a:t>Experiment: Does </a:t>
            </a:r>
            <a:r>
              <a:rPr lang="en-US" dirty="0"/>
              <a:t>M</a:t>
            </a:r>
            <a:r>
              <a:rPr lang="en-US" dirty="0" smtClean="0"/>
              <a:t>ozart help you do simple math better than </a:t>
            </a:r>
            <a:r>
              <a:rPr lang="en-US" dirty="0" smtClean="0"/>
              <a:t>techno</a:t>
            </a:r>
            <a:r>
              <a:rPr lang="en-US" dirty="0" smtClean="0"/>
              <a:t>?</a:t>
            </a:r>
            <a:endParaRPr lang="en-US" dirty="0"/>
          </a:p>
        </p:txBody>
      </p:sp>
      <p:sp>
        <p:nvSpPr>
          <p:cNvPr id="3" name="Subtitle 2"/>
          <p:cNvSpPr>
            <a:spLocks noGrp="1"/>
          </p:cNvSpPr>
          <p:nvPr>
            <p:ph type="subTitle" idx="1"/>
          </p:nvPr>
        </p:nvSpPr>
        <p:spPr>
          <a:xfrm>
            <a:off x="0" y="947892"/>
            <a:ext cx="9143999" cy="4690907"/>
          </a:xfrm>
        </p:spPr>
        <p:txBody>
          <a:bodyPr>
            <a:normAutofit/>
          </a:bodyPr>
          <a:lstStyle/>
          <a:p>
            <a:r>
              <a:rPr lang="en-US" sz="2000" dirty="0" smtClean="0"/>
              <a:t>Find your name on the board. Go to my website (on your phone or computer) and click on AP Statistics-then the experiment tab.  If you are in group 1, click on the link that says Group 1, if Group 2, click on the link that says Group 2. Get passed the ads and pause the song when you are there. Turn your volume to 50% (this is mandatory).</a:t>
            </a:r>
          </a:p>
          <a:p>
            <a:endParaRPr lang="en-US" sz="2000" dirty="0" smtClean="0"/>
          </a:p>
          <a:p>
            <a:r>
              <a:rPr lang="en-US" sz="2000" dirty="0" smtClean="0"/>
              <a:t>We will be doing a “1 minute math test” in just a few minutes (no calculators allowed).  You will be listening to a particular song depending on what group you are in and completing as many problems as you can in any order.</a:t>
            </a:r>
            <a:endParaRPr lang="en-US" sz="2000" dirty="0"/>
          </a:p>
        </p:txBody>
      </p:sp>
      <p:sp>
        <p:nvSpPr>
          <p:cNvPr id="6" name="TextBox 5"/>
          <p:cNvSpPr txBox="1"/>
          <p:nvPr/>
        </p:nvSpPr>
        <p:spPr>
          <a:xfrm>
            <a:off x="2506350" y="3726674"/>
            <a:ext cx="864339" cy="369332"/>
          </a:xfrm>
          <a:prstGeom prst="rect">
            <a:avLst/>
          </a:prstGeom>
          <a:noFill/>
        </p:spPr>
        <p:txBody>
          <a:bodyPr wrap="none" rtlCol="0">
            <a:spAutoFit/>
          </a:bodyPr>
          <a:lstStyle/>
          <a:p>
            <a:r>
              <a:rPr lang="en-US" dirty="0" smtClean="0"/>
              <a:t>Mozart</a:t>
            </a:r>
            <a:endParaRPr lang="en-US" dirty="0"/>
          </a:p>
        </p:txBody>
      </p:sp>
      <p:sp>
        <p:nvSpPr>
          <p:cNvPr id="7" name="TextBox 6"/>
          <p:cNvSpPr txBox="1"/>
          <p:nvPr/>
        </p:nvSpPr>
        <p:spPr>
          <a:xfrm>
            <a:off x="5213208" y="3726674"/>
            <a:ext cx="873895" cy="369332"/>
          </a:xfrm>
          <a:prstGeom prst="rect">
            <a:avLst/>
          </a:prstGeom>
          <a:noFill/>
        </p:spPr>
        <p:txBody>
          <a:bodyPr wrap="none" rtlCol="0">
            <a:spAutoFit/>
          </a:bodyPr>
          <a:lstStyle/>
          <a:p>
            <a:r>
              <a:rPr lang="en-US" dirty="0" smtClean="0"/>
              <a:t>Techno</a:t>
            </a:r>
            <a:endParaRPr lang="en-US" dirty="0"/>
          </a:p>
        </p:txBody>
      </p:sp>
      <p:pic>
        <p:nvPicPr>
          <p:cNvPr id="4" name="Picture 3"/>
          <p:cNvPicPr>
            <a:picLocks noChangeAspect="1"/>
          </p:cNvPicPr>
          <p:nvPr/>
        </p:nvPicPr>
        <p:blipFill>
          <a:blip r:embed="rId2"/>
          <a:stretch>
            <a:fillRect/>
          </a:stretch>
        </p:blipFill>
        <p:spPr>
          <a:xfrm>
            <a:off x="2104138" y="4096006"/>
            <a:ext cx="4286025" cy="2763999"/>
          </a:xfrm>
          <a:prstGeom prst="rect">
            <a:avLst/>
          </a:prstGeom>
        </p:spPr>
      </p:pic>
    </p:spTree>
    <p:extLst>
      <p:ext uri="{BB962C8B-B14F-4D97-AF65-F5344CB8AC3E}">
        <p14:creationId xmlns:p14="http://schemas.microsoft.com/office/powerpoint/2010/main" val="6786836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Minute to Complete as Many Problems as you can.</a:t>
            </a:r>
            <a:endParaRPr lang="en-US" dirty="0"/>
          </a:p>
        </p:txBody>
      </p:sp>
      <p:sp>
        <p:nvSpPr>
          <p:cNvPr id="3" name="Content Placeholder 2"/>
          <p:cNvSpPr>
            <a:spLocks noGrp="1"/>
          </p:cNvSpPr>
          <p:nvPr>
            <p:ph idx="1"/>
          </p:nvPr>
        </p:nvSpPr>
        <p:spPr/>
        <p:txBody>
          <a:bodyPr/>
          <a:lstStyle/>
          <a:p>
            <a:pPr marL="0" indent="0">
              <a:buNone/>
            </a:pPr>
            <a:r>
              <a:rPr lang="en-US" dirty="0" smtClean="0"/>
              <a:t>BEGIN!</a:t>
            </a:r>
          </a:p>
          <a:p>
            <a:pPr marL="0" indent="0">
              <a:buNone/>
            </a:pPr>
            <a:endParaRPr lang="en-US" dirty="0"/>
          </a:p>
          <a:p>
            <a:pPr marL="0" indent="0">
              <a:buNone/>
            </a:pPr>
            <a:r>
              <a:rPr lang="en-US" dirty="0" smtClean="0"/>
              <a:t>Work in any order you please!</a:t>
            </a:r>
          </a:p>
          <a:p>
            <a:pPr marL="0" indent="0">
              <a:buNone/>
            </a:pPr>
            <a:endParaRPr lang="en-US" dirty="0"/>
          </a:p>
        </p:txBody>
      </p:sp>
    </p:spTree>
    <p:extLst>
      <p:ext uri="{BB962C8B-B14F-4D97-AF65-F5344CB8AC3E}">
        <p14:creationId xmlns:p14="http://schemas.microsoft.com/office/powerpoint/2010/main" val="197129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53"/>
            <a:ext cx="8229600" cy="594362"/>
          </a:xfrm>
        </p:spPr>
        <p:txBody>
          <a:bodyPr>
            <a:normAutofit fontScale="90000"/>
          </a:bodyPr>
          <a:lstStyle/>
          <a:p>
            <a:r>
              <a:rPr lang="en-US" dirty="0" smtClean="0"/>
              <a:t>Hand in your papers</a:t>
            </a:r>
            <a:endParaRPr lang="en-US" dirty="0"/>
          </a:p>
        </p:txBody>
      </p:sp>
      <p:sp>
        <p:nvSpPr>
          <p:cNvPr id="3" name="Content Placeholder 2"/>
          <p:cNvSpPr>
            <a:spLocks noGrp="1"/>
          </p:cNvSpPr>
          <p:nvPr>
            <p:ph idx="1"/>
          </p:nvPr>
        </p:nvSpPr>
        <p:spPr>
          <a:xfrm>
            <a:off x="200508" y="601616"/>
            <a:ext cx="8486292" cy="5524548"/>
          </a:xfrm>
        </p:spPr>
        <p:txBody>
          <a:bodyPr/>
          <a:lstStyle/>
          <a:p>
            <a:r>
              <a:rPr lang="en-US" dirty="0" smtClean="0"/>
              <a:t>Hand in your papers and I will hand them back out. You will grade someone else’s paper. Simply mark if they got the question right or wrong. Tally up how many answers they got correct and write it at the top of the page! Then pass the paper back in.</a:t>
            </a:r>
            <a:endParaRPr lang="en-US" dirty="0"/>
          </a:p>
        </p:txBody>
      </p:sp>
      <p:pic>
        <p:nvPicPr>
          <p:cNvPr id="4" name="Picture 3"/>
          <p:cNvPicPr>
            <a:picLocks noChangeAspect="1"/>
          </p:cNvPicPr>
          <p:nvPr/>
        </p:nvPicPr>
        <p:blipFill>
          <a:blip r:embed="rId2"/>
          <a:stretch>
            <a:fillRect/>
          </a:stretch>
        </p:blipFill>
        <p:spPr>
          <a:xfrm>
            <a:off x="683137" y="4652626"/>
            <a:ext cx="7531100" cy="1955800"/>
          </a:xfrm>
          <a:prstGeom prst="rect">
            <a:avLst/>
          </a:prstGeom>
        </p:spPr>
      </p:pic>
    </p:spTree>
    <p:extLst>
      <p:ext uri="{BB962C8B-B14F-4D97-AF65-F5344CB8AC3E}">
        <p14:creationId xmlns:p14="http://schemas.microsoft.com/office/powerpoint/2010/main" val="40362190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Testing for Significance: Difference of Means</a:t>
            </a:r>
            <a:endParaRPr lang="en-US" sz="3200" b="1" u="sng" dirty="0"/>
          </a:p>
        </p:txBody>
      </p:sp>
      <p:sp>
        <p:nvSpPr>
          <p:cNvPr id="3" name="Content Placeholder 2"/>
          <p:cNvSpPr>
            <a:spLocks noGrp="1"/>
          </p:cNvSpPr>
          <p:nvPr>
            <p:ph idx="1"/>
          </p:nvPr>
        </p:nvSpPr>
        <p:spPr>
          <a:xfrm>
            <a:off x="0" y="1600200"/>
            <a:ext cx="9144000" cy="4525963"/>
          </a:xfrm>
        </p:spPr>
        <p:txBody>
          <a:bodyPr>
            <a:normAutofit fontScale="92500" lnSpcReduction="10000"/>
          </a:bodyPr>
          <a:lstStyle/>
          <a:p>
            <a:pPr marL="0" indent="0">
              <a:buNone/>
            </a:pPr>
            <a:r>
              <a:rPr lang="en-US" dirty="0" smtClean="0"/>
              <a:t>Enter Mozart Data (group 1) into L1, </a:t>
            </a:r>
          </a:p>
          <a:p>
            <a:pPr marL="0" indent="0">
              <a:buNone/>
            </a:pPr>
            <a:r>
              <a:rPr lang="en-US" dirty="0" smtClean="0"/>
              <a:t>Enter techno data (group 2) into L2 </a:t>
            </a:r>
          </a:p>
          <a:p>
            <a:pPr marL="0" indent="0">
              <a:buNone/>
            </a:pPr>
            <a:r>
              <a:rPr lang="en-US" dirty="0" smtClean="0"/>
              <a:t>STAT TESTS: 2 Sample T-Test</a:t>
            </a:r>
          </a:p>
          <a:p>
            <a:pPr marL="0" indent="0">
              <a:buNone/>
            </a:pPr>
            <a:r>
              <a:rPr lang="en-US" dirty="0" smtClean="0"/>
              <a:t>Data: L1, L2</a:t>
            </a:r>
          </a:p>
          <a:p>
            <a:pPr marL="0" indent="0">
              <a:buNone/>
            </a:pPr>
            <a:r>
              <a:rPr lang="en-US" dirty="0" err="1" smtClean="0"/>
              <a:t>Freq</a:t>
            </a:r>
            <a:r>
              <a:rPr lang="en-US" dirty="0" smtClean="0"/>
              <a:t>: 1 for both</a:t>
            </a:r>
          </a:p>
          <a:p>
            <a:pPr marL="0" indent="0">
              <a:buNone/>
            </a:pPr>
            <a:r>
              <a:rPr lang="en-US" dirty="0" smtClean="0"/>
              <a:t> &gt; μ2</a:t>
            </a:r>
          </a:p>
          <a:p>
            <a:pPr marL="0" indent="0">
              <a:buNone/>
            </a:pPr>
            <a:endParaRPr lang="en-US" dirty="0"/>
          </a:p>
          <a:p>
            <a:pPr marL="0" indent="0">
              <a:buNone/>
            </a:pPr>
            <a:r>
              <a:rPr lang="en-US" dirty="0" smtClean="0"/>
              <a:t>You could also do this for proportions if we had proportions as our data. 2 Prop – Z Test</a:t>
            </a:r>
            <a:endParaRPr lang="en-US" dirty="0"/>
          </a:p>
        </p:txBody>
      </p:sp>
    </p:spTree>
    <p:extLst>
      <p:ext uri="{BB962C8B-B14F-4D97-AF65-F5344CB8AC3E}">
        <p14:creationId xmlns:p14="http://schemas.microsoft.com/office/powerpoint/2010/main" val="131482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the Experiment?</a:t>
            </a:r>
            <a:endParaRPr lang="en-US" dirty="0"/>
          </a:p>
        </p:txBody>
      </p:sp>
    </p:spTree>
    <p:extLst>
      <p:ext uri="{BB962C8B-B14F-4D97-AF65-F5344CB8AC3E}">
        <p14:creationId xmlns:p14="http://schemas.microsoft.com/office/powerpoint/2010/main" val="931637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Blocking and Matched Pairs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can BLOCK to control for the variables we KNOW ABOUT… and RANDOMIZE to control for the one’s we don</a:t>
            </a:r>
            <a:r>
              <a:rPr lang="fr-FR" dirty="0" smtClean="0"/>
              <a:t>’</a:t>
            </a:r>
            <a:r>
              <a:rPr lang="en-US" dirty="0" smtClean="0"/>
              <a:t>t.</a:t>
            </a:r>
          </a:p>
          <a:p>
            <a:endParaRPr lang="en-US" dirty="0"/>
          </a:p>
          <a:p>
            <a:r>
              <a:rPr lang="en-US" b="1" u="sng" dirty="0" smtClean="0"/>
              <a:t>Block Design: </a:t>
            </a:r>
            <a:r>
              <a:rPr lang="en-US" dirty="0" smtClean="0"/>
              <a:t>Do a completely randomized experiment with each block (i.e. gender, or age, or IQ).</a:t>
            </a:r>
            <a:endParaRPr lang="en-US" dirty="0"/>
          </a:p>
          <a:p>
            <a:r>
              <a:rPr lang="en-US" dirty="0" smtClean="0"/>
              <a:t>Matched Pairs: before and after measurements on the SAME subjects OR PAIR the subjects in terms of features (height, age, gender, race, </a:t>
            </a:r>
            <a:r>
              <a:rPr lang="en-US" dirty="0" err="1" smtClean="0"/>
              <a:t>etc</a:t>
            </a:r>
            <a:r>
              <a:rPr lang="en-US" dirty="0" smtClean="0"/>
              <a:t>).</a:t>
            </a:r>
            <a:endParaRPr lang="en-US" dirty="0"/>
          </a:p>
        </p:txBody>
      </p:sp>
    </p:spTree>
    <p:extLst>
      <p:ext uri="{BB962C8B-B14F-4D97-AF65-F5344CB8AC3E}">
        <p14:creationId xmlns:p14="http://schemas.microsoft.com/office/powerpoint/2010/main" val="98231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Cautions about Experimentation</a:t>
            </a:r>
            <a:br>
              <a:rPr lang="en-US" dirty="0" smtClean="0"/>
            </a:br>
            <a:r>
              <a:rPr lang="en-US" dirty="0" smtClean="0"/>
              <a:t>and Generalization </a:t>
            </a:r>
            <a:endParaRPr lang="en-US" dirty="0"/>
          </a:p>
        </p:txBody>
      </p:sp>
      <p:sp>
        <p:nvSpPr>
          <p:cNvPr id="3" name="Content Placeholder 2"/>
          <p:cNvSpPr>
            <a:spLocks noGrp="1"/>
          </p:cNvSpPr>
          <p:nvPr>
            <p:ph idx="1"/>
          </p:nvPr>
        </p:nvSpPr>
        <p:spPr/>
        <p:txBody>
          <a:bodyPr/>
          <a:lstStyle/>
          <a:p>
            <a:r>
              <a:rPr lang="en-US" b="1" u="sng" dirty="0" smtClean="0"/>
              <a:t>Double Blind Experiment: </a:t>
            </a:r>
            <a:r>
              <a:rPr lang="en-US" dirty="0" smtClean="0"/>
              <a:t>neither the subjects nor the researchers know which “treatment” the subject is receiving.</a:t>
            </a:r>
          </a:p>
          <a:p>
            <a:endParaRPr lang="en-US" dirty="0"/>
          </a:p>
          <a:p>
            <a:r>
              <a:rPr lang="en-US" dirty="0" smtClean="0"/>
              <a:t>Sometimes it is essentially impossible to do this.</a:t>
            </a:r>
            <a:endParaRPr lang="en-US" dirty="0"/>
          </a:p>
        </p:txBody>
      </p:sp>
    </p:spTree>
    <p:extLst>
      <p:ext uri="{BB962C8B-B14F-4D97-AF65-F5344CB8AC3E}">
        <p14:creationId xmlns:p14="http://schemas.microsoft.com/office/powerpoint/2010/main" val="164219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Unit 5 Test </a:t>
            </a:r>
            <a:endParaRPr lang="en-US" dirty="0"/>
          </a:p>
        </p:txBody>
      </p:sp>
      <p:sp>
        <p:nvSpPr>
          <p:cNvPr id="3" name="Content Placeholder 2"/>
          <p:cNvSpPr>
            <a:spLocks noGrp="1"/>
          </p:cNvSpPr>
          <p:nvPr>
            <p:ph idx="1"/>
          </p:nvPr>
        </p:nvSpPr>
        <p:spPr/>
        <p:txBody>
          <a:bodyPr/>
          <a:lstStyle/>
          <a:p>
            <a:r>
              <a:rPr lang="en-US" dirty="0" smtClean="0"/>
              <a:t>Monday: Drop (12/2)</a:t>
            </a:r>
          </a:p>
          <a:p>
            <a:r>
              <a:rPr lang="en-US" dirty="0" smtClean="0"/>
              <a:t>Tuesday: Review (12/3)</a:t>
            </a:r>
          </a:p>
          <a:p>
            <a:r>
              <a:rPr lang="en-US" dirty="0" smtClean="0"/>
              <a:t>Wednesday: Test on Chapter 5 (12/4)</a:t>
            </a:r>
          </a:p>
          <a:p>
            <a:r>
              <a:rPr lang="en-US" dirty="0" smtClean="0"/>
              <a:t>Monday (12/9): Project 3 Due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01109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173"/>
          </a:xfrm>
        </p:spPr>
        <p:txBody>
          <a:bodyPr>
            <a:normAutofit fontScale="90000"/>
          </a:bodyPr>
          <a:lstStyle/>
          <a:p>
            <a:r>
              <a:rPr lang="en-US" dirty="0" smtClean="0"/>
              <a:t>Holiday Music Problem Set</a:t>
            </a:r>
            <a:endParaRPr lang="en-US" dirty="0"/>
          </a:p>
        </p:txBody>
      </p:sp>
      <p:sp>
        <p:nvSpPr>
          <p:cNvPr id="3" name="Content Placeholder 2"/>
          <p:cNvSpPr>
            <a:spLocks noGrp="1"/>
          </p:cNvSpPr>
          <p:nvPr>
            <p:ph idx="1"/>
          </p:nvPr>
        </p:nvSpPr>
        <p:spPr>
          <a:xfrm>
            <a:off x="133672" y="985982"/>
            <a:ext cx="8889188" cy="5140182"/>
          </a:xfrm>
        </p:spPr>
        <p:txBody>
          <a:bodyPr/>
          <a:lstStyle/>
          <a:p>
            <a:r>
              <a:rPr lang="en-US" dirty="0" smtClean="0"/>
              <a:t>This is your review HW for the Test. It will be due </a:t>
            </a:r>
            <a:r>
              <a:rPr lang="en-US" smtClean="0"/>
              <a:t>on Wednesday </a:t>
            </a:r>
            <a:r>
              <a:rPr lang="en-US" dirty="0" smtClean="0"/>
              <a:t>along with the other homework assigned so far.</a:t>
            </a:r>
          </a:p>
          <a:p>
            <a:r>
              <a:rPr lang="en-US" dirty="0" smtClean="0"/>
              <a:t>Work with your group to complete this!! Enjoy the music!!</a:t>
            </a:r>
            <a:endParaRPr lang="en-US" dirty="0"/>
          </a:p>
          <a:p>
            <a:pPr marL="0" indent="0" algn="ctr">
              <a:buNone/>
            </a:pPr>
            <a:r>
              <a:rPr lang="en-US" dirty="0" smtClean="0"/>
              <a:t>HAVE A GREAT THANKSGIVING BREAK!!!</a:t>
            </a:r>
            <a:endParaRPr lang="en-US" dirty="0"/>
          </a:p>
        </p:txBody>
      </p:sp>
      <p:pic>
        <p:nvPicPr>
          <p:cNvPr id="4" name="Picture 3"/>
          <p:cNvPicPr>
            <a:picLocks noChangeAspect="1"/>
          </p:cNvPicPr>
          <p:nvPr/>
        </p:nvPicPr>
        <p:blipFill>
          <a:blip r:embed="rId2"/>
          <a:stretch>
            <a:fillRect/>
          </a:stretch>
        </p:blipFill>
        <p:spPr>
          <a:xfrm>
            <a:off x="0" y="4546600"/>
            <a:ext cx="3606800" cy="2247900"/>
          </a:xfrm>
          <a:prstGeom prst="rect">
            <a:avLst/>
          </a:prstGeom>
        </p:spPr>
      </p:pic>
      <p:pic>
        <p:nvPicPr>
          <p:cNvPr id="5" name="Picture 4"/>
          <p:cNvPicPr>
            <a:picLocks noChangeAspect="1"/>
          </p:cNvPicPr>
          <p:nvPr/>
        </p:nvPicPr>
        <p:blipFill>
          <a:blip r:embed="rId3"/>
          <a:stretch>
            <a:fillRect/>
          </a:stretch>
        </p:blipFill>
        <p:spPr>
          <a:xfrm>
            <a:off x="5733560" y="4394200"/>
            <a:ext cx="3289300" cy="2463800"/>
          </a:xfrm>
          <a:prstGeom prst="rect">
            <a:avLst/>
          </a:prstGeom>
        </p:spPr>
      </p:pic>
    </p:spTree>
    <p:extLst>
      <p:ext uri="{BB962C8B-B14F-4D97-AF65-F5344CB8AC3E}">
        <p14:creationId xmlns:p14="http://schemas.microsoft.com/office/powerpoint/2010/main" val="4053617911"/>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65</TotalTime>
  <Words>502</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vt:lpstr>
      <vt:lpstr>Experiment: Does Mozart help you do simple math better than techno?</vt:lpstr>
      <vt:lpstr>1 Minute to Complete as Many Problems as you can.</vt:lpstr>
      <vt:lpstr>Hand in your papers</vt:lpstr>
      <vt:lpstr>Testing for Significance: Difference of Means</vt:lpstr>
      <vt:lpstr>Problems with the Experiment?</vt:lpstr>
      <vt:lpstr>Blocking and Matched Pairs</vt:lpstr>
      <vt:lpstr>Cautions about Experimentation and Generalization </vt:lpstr>
      <vt:lpstr>Reminder: Unit 5 Test </vt:lpstr>
      <vt:lpstr>Holiday Music Problem Set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Does Mozart help you do math better than Rap?</dc:title>
  <dc:creator>Ben Young</dc:creator>
  <cp:lastModifiedBy>Ben Young</cp:lastModifiedBy>
  <cp:revision>18</cp:revision>
  <dcterms:created xsi:type="dcterms:W3CDTF">2013-11-24T21:02:59Z</dcterms:created>
  <dcterms:modified xsi:type="dcterms:W3CDTF">2013-11-26T13:15:54Z</dcterms:modified>
</cp:coreProperties>
</file>