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9" r:id="rId3"/>
    <p:sldId id="256" r:id="rId4"/>
    <p:sldId id="257" r:id="rId5"/>
    <p:sldId id="258" r:id="rId6"/>
    <p:sldId id="262" r:id="rId7"/>
    <p:sldId id="263" r:id="rId8"/>
    <p:sldId id="264" r:id="rId9"/>
    <p:sldId id="265" r:id="rId10"/>
    <p:sldId id="266" r:id="rId11"/>
    <p:sldId id="267" r:id="rId12"/>
    <p:sldId id="268" r:id="rId13"/>
    <p:sldId id="261" r:id="rId14"/>
    <p:sldId id="270" r:id="rId15"/>
    <p:sldId id="271" r:id="rId16"/>
    <p:sldId id="272" r:id="rId17"/>
    <p:sldId id="273" r:id="rId18"/>
    <p:sldId id="26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8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BE0364-7EFF-4F4E-92B9-DE62A1BC1F2E}" type="datetimeFigureOut">
              <a:rPr lang="en-US" smtClean="0"/>
              <a:t>11/25/13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00D0D-F032-9349-96A6-2B8BDCB83E4D}" type="slidenum">
              <a:rPr lang="en-US" smtClean="0"/>
              <a:t>‹#›</a:t>
            </a:fld>
            <a:endParaRPr lang="en-US"/>
          </a:p>
        </p:txBody>
      </p:sp>
    </p:spTree>
    <p:extLst>
      <p:ext uri="{BB962C8B-B14F-4D97-AF65-F5344CB8AC3E}">
        <p14:creationId xmlns:p14="http://schemas.microsoft.com/office/powerpoint/2010/main" val="71966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E0364-7EFF-4F4E-92B9-DE62A1BC1F2E}" type="datetimeFigureOut">
              <a:rPr lang="en-US" smtClean="0"/>
              <a:t>11/25/13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00D0D-F032-9349-96A6-2B8BDCB83E4D}" type="slidenum">
              <a:rPr lang="en-US" smtClean="0"/>
              <a:t>‹#›</a:t>
            </a:fld>
            <a:endParaRPr lang="en-US"/>
          </a:p>
        </p:txBody>
      </p:sp>
    </p:spTree>
    <p:extLst>
      <p:ext uri="{BB962C8B-B14F-4D97-AF65-F5344CB8AC3E}">
        <p14:creationId xmlns:p14="http://schemas.microsoft.com/office/powerpoint/2010/main" val="187972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E0364-7EFF-4F4E-92B9-DE62A1BC1F2E}" type="datetimeFigureOut">
              <a:rPr lang="en-US" smtClean="0"/>
              <a:t>11/25/13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00D0D-F032-9349-96A6-2B8BDCB83E4D}" type="slidenum">
              <a:rPr lang="en-US" smtClean="0"/>
              <a:t>‹#›</a:t>
            </a:fld>
            <a:endParaRPr lang="en-US"/>
          </a:p>
        </p:txBody>
      </p:sp>
    </p:spTree>
    <p:extLst>
      <p:ext uri="{BB962C8B-B14F-4D97-AF65-F5344CB8AC3E}">
        <p14:creationId xmlns:p14="http://schemas.microsoft.com/office/powerpoint/2010/main" val="279587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E0364-7EFF-4F4E-92B9-DE62A1BC1F2E}" type="datetimeFigureOut">
              <a:rPr lang="en-US" smtClean="0"/>
              <a:t>11/25/13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00D0D-F032-9349-96A6-2B8BDCB83E4D}" type="slidenum">
              <a:rPr lang="en-US" smtClean="0"/>
              <a:t>‹#›</a:t>
            </a:fld>
            <a:endParaRPr lang="en-US"/>
          </a:p>
        </p:txBody>
      </p:sp>
    </p:spTree>
    <p:extLst>
      <p:ext uri="{BB962C8B-B14F-4D97-AF65-F5344CB8AC3E}">
        <p14:creationId xmlns:p14="http://schemas.microsoft.com/office/powerpoint/2010/main" val="346181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BE0364-7EFF-4F4E-92B9-DE62A1BC1F2E}" type="datetimeFigureOut">
              <a:rPr lang="en-US" smtClean="0"/>
              <a:t>11/25/13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00D0D-F032-9349-96A6-2B8BDCB83E4D}" type="slidenum">
              <a:rPr lang="en-US" smtClean="0"/>
              <a:t>‹#›</a:t>
            </a:fld>
            <a:endParaRPr lang="en-US"/>
          </a:p>
        </p:txBody>
      </p:sp>
    </p:spTree>
    <p:extLst>
      <p:ext uri="{BB962C8B-B14F-4D97-AF65-F5344CB8AC3E}">
        <p14:creationId xmlns:p14="http://schemas.microsoft.com/office/powerpoint/2010/main" val="354613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BE0364-7EFF-4F4E-92B9-DE62A1BC1F2E}" type="datetimeFigureOut">
              <a:rPr lang="en-US" smtClean="0"/>
              <a:t>11/25/13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00D0D-F032-9349-96A6-2B8BDCB83E4D}" type="slidenum">
              <a:rPr lang="en-US" smtClean="0"/>
              <a:t>‹#›</a:t>
            </a:fld>
            <a:endParaRPr lang="en-US"/>
          </a:p>
        </p:txBody>
      </p:sp>
    </p:spTree>
    <p:extLst>
      <p:ext uri="{BB962C8B-B14F-4D97-AF65-F5344CB8AC3E}">
        <p14:creationId xmlns:p14="http://schemas.microsoft.com/office/powerpoint/2010/main" val="117137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BE0364-7EFF-4F4E-92B9-DE62A1BC1F2E}" type="datetimeFigureOut">
              <a:rPr lang="en-US" smtClean="0"/>
              <a:t>11/25/13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00D0D-F032-9349-96A6-2B8BDCB83E4D}" type="slidenum">
              <a:rPr lang="en-US" smtClean="0"/>
              <a:t>‹#›</a:t>
            </a:fld>
            <a:endParaRPr lang="en-US"/>
          </a:p>
        </p:txBody>
      </p:sp>
    </p:spTree>
    <p:extLst>
      <p:ext uri="{BB962C8B-B14F-4D97-AF65-F5344CB8AC3E}">
        <p14:creationId xmlns:p14="http://schemas.microsoft.com/office/powerpoint/2010/main" val="263216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BE0364-7EFF-4F4E-92B9-DE62A1BC1F2E}" type="datetimeFigureOut">
              <a:rPr lang="en-US" smtClean="0"/>
              <a:t>11/25/13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00D0D-F032-9349-96A6-2B8BDCB83E4D}" type="slidenum">
              <a:rPr lang="en-US" smtClean="0"/>
              <a:t>‹#›</a:t>
            </a:fld>
            <a:endParaRPr lang="en-US"/>
          </a:p>
        </p:txBody>
      </p:sp>
    </p:spTree>
    <p:extLst>
      <p:ext uri="{BB962C8B-B14F-4D97-AF65-F5344CB8AC3E}">
        <p14:creationId xmlns:p14="http://schemas.microsoft.com/office/powerpoint/2010/main" val="358389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E0364-7EFF-4F4E-92B9-DE62A1BC1F2E}" type="datetimeFigureOut">
              <a:rPr lang="en-US" smtClean="0"/>
              <a:t>11/25/13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00D0D-F032-9349-96A6-2B8BDCB83E4D}" type="slidenum">
              <a:rPr lang="en-US" smtClean="0"/>
              <a:t>‹#›</a:t>
            </a:fld>
            <a:endParaRPr lang="en-US"/>
          </a:p>
        </p:txBody>
      </p:sp>
    </p:spTree>
    <p:extLst>
      <p:ext uri="{BB962C8B-B14F-4D97-AF65-F5344CB8AC3E}">
        <p14:creationId xmlns:p14="http://schemas.microsoft.com/office/powerpoint/2010/main" val="221511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E0364-7EFF-4F4E-92B9-DE62A1BC1F2E}" type="datetimeFigureOut">
              <a:rPr lang="en-US" smtClean="0"/>
              <a:t>11/25/13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00D0D-F032-9349-96A6-2B8BDCB83E4D}" type="slidenum">
              <a:rPr lang="en-US" smtClean="0"/>
              <a:t>‹#›</a:t>
            </a:fld>
            <a:endParaRPr lang="en-US"/>
          </a:p>
        </p:txBody>
      </p:sp>
    </p:spTree>
    <p:extLst>
      <p:ext uri="{BB962C8B-B14F-4D97-AF65-F5344CB8AC3E}">
        <p14:creationId xmlns:p14="http://schemas.microsoft.com/office/powerpoint/2010/main" val="219407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E0364-7EFF-4F4E-92B9-DE62A1BC1F2E}" type="datetimeFigureOut">
              <a:rPr lang="en-US" smtClean="0"/>
              <a:t>11/25/13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00D0D-F032-9349-96A6-2B8BDCB83E4D}" type="slidenum">
              <a:rPr lang="en-US" smtClean="0"/>
              <a:t>‹#›</a:t>
            </a:fld>
            <a:endParaRPr lang="en-US"/>
          </a:p>
        </p:txBody>
      </p:sp>
    </p:spTree>
    <p:extLst>
      <p:ext uri="{BB962C8B-B14F-4D97-AF65-F5344CB8AC3E}">
        <p14:creationId xmlns:p14="http://schemas.microsoft.com/office/powerpoint/2010/main" val="4673008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E0364-7EFF-4F4E-92B9-DE62A1BC1F2E}" type="datetimeFigureOut">
              <a:rPr lang="en-US" smtClean="0"/>
              <a:t>11/25/13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00D0D-F032-9349-96A6-2B8BDCB83E4D}" type="slidenum">
              <a:rPr lang="en-US" smtClean="0"/>
              <a:t>‹#›</a:t>
            </a:fld>
            <a:endParaRPr lang="en-US"/>
          </a:p>
        </p:txBody>
      </p:sp>
    </p:spTree>
    <p:extLst>
      <p:ext uri="{BB962C8B-B14F-4D97-AF65-F5344CB8AC3E}">
        <p14:creationId xmlns:p14="http://schemas.microsoft.com/office/powerpoint/2010/main" val="3907634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0805"/>
          </a:xfrm>
        </p:spPr>
        <p:txBody>
          <a:bodyPr>
            <a:normAutofit fontScale="90000"/>
          </a:bodyPr>
          <a:lstStyle/>
          <a:p>
            <a:r>
              <a:rPr lang="en-US" b="1" u="sng" dirty="0" smtClean="0"/>
              <a:t>AP STATS: Do Now</a:t>
            </a:r>
            <a:endParaRPr lang="en-US" b="1" u="sng" dirty="0"/>
          </a:p>
        </p:txBody>
      </p:sp>
      <p:sp>
        <p:nvSpPr>
          <p:cNvPr id="3" name="Content Placeholder 2"/>
          <p:cNvSpPr>
            <a:spLocks noGrp="1"/>
          </p:cNvSpPr>
          <p:nvPr>
            <p:ph idx="1"/>
          </p:nvPr>
        </p:nvSpPr>
        <p:spPr>
          <a:xfrm>
            <a:off x="457200" y="969270"/>
            <a:ext cx="8229600" cy="5156893"/>
          </a:xfrm>
        </p:spPr>
        <p:txBody>
          <a:bodyPr/>
          <a:lstStyle/>
          <a:p>
            <a:pPr marL="0" indent="0">
              <a:buNone/>
            </a:pPr>
            <a:r>
              <a:rPr lang="en-US" dirty="0" smtClean="0"/>
              <a:t>With your group. Read over the experimental design task and take 8-10 minutes to come up with a plan for conducting your study.</a:t>
            </a:r>
          </a:p>
          <a:p>
            <a:pPr marL="0" indent="0">
              <a:buNone/>
            </a:pPr>
            <a:endParaRPr lang="en-US" dirty="0"/>
          </a:p>
          <a:p>
            <a:pPr marL="0" indent="0">
              <a:buNone/>
            </a:pPr>
            <a:r>
              <a:rPr lang="en-US" dirty="0" smtClean="0"/>
              <a:t>Be sure to address the questions on your sheet and be ready to present your research design to the class.</a:t>
            </a:r>
            <a:endParaRPr lang="en-US" dirty="0"/>
          </a:p>
        </p:txBody>
      </p:sp>
    </p:spTree>
    <p:extLst>
      <p:ext uri="{BB962C8B-B14F-4D97-AF65-F5344CB8AC3E}">
        <p14:creationId xmlns:p14="http://schemas.microsoft.com/office/powerpoint/2010/main" val="36008499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99"/>
            <a:ext cx="9144000" cy="1143000"/>
          </a:xfrm>
        </p:spPr>
        <p:txBody>
          <a:bodyPr>
            <a:normAutofit fontScale="90000"/>
          </a:bodyPr>
          <a:lstStyle/>
          <a:p>
            <a:r>
              <a:rPr lang="en-US" dirty="0" smtClean="0"/>
              <a:t>Example: Does Aspirin/Beta Carotene help prevent Heart Attacks and cancer?</a:t>
            </a:r>
            <a:endParaRPr lang="en-US" dirty="0"/>
          </a:p>
        </p:txBody>
      </p:sp>
      <p:sp>
        <p:nvSpPr>
          <p:cNvPr id="3" name="Content Placeholder 2"/>
          <p:cNvSpPr>
            <a:spLocks noGrp="1"/>
          </p:cNvSpPr>
          <p:nvPr>
            <p:ph idx="1"/>
          </p:nvPr>
        </p:nvSpPr>
        <p:spPr>
          <a:xfrm>
            <a:off x="0" y="1217100"/>
            <a:ext cx="9144000" cy="4909064"/>
          </a:xfrm>
        </p:spPr>
        <p:txBody>
          <a:bodyPr/>
          <a:lstStyle/>
          <a:p>
            <a:pPr marL="0" indent="0">
              <a:buNone/>
            </a:pPr>
            <a:r>
              <a:rPr lang="en-US" b="1" u="sng" dirty="0" smtClean="0"/>
              <a:t>Subjects: </a:t>
            </a:r>
            <a:r>
              <a:rPr lang="en-US" dirty="0" smtClean="0"/>
              <a:t>21,996 male physicians</a:t>
            </a:r>
          </a:p>
          <a:p>
            <a:pPr marL="0" indent="0">
              <a:buNone/>
            </a:pPr>
            <a:r>
              <a:rPr lang="en-US" b="1" u="sng" dirty="0" smtClean="0"/>
              <a:t>Two Factors with 2 levels: </a:t>
            </a:r>
            <a:r>
              <a:rPr lang="en-US" dirty="0" smtClean="0"/>
              <a:t>Beta Carotene (yes or no) and Aspirin (yes or no)</a:t>
            </a:r>
          </a:p>
          <a:p>
            <a:pPr marL="0" indent="0">
              <a:buNone/>
            </a:pPr>
            <a:r>
              <a:rPr lang="en-US" b="1" u="sng" dirty="0" smtClean="0"/>
              <a:t>Random Assignment: </a:t>
            </a:r>
            <a:r>
              <a:rPr lang="en-US" i="1" dirty="0" smtClean="0"/>
              <a:t>Randomly assigned to 4 groups to eliminate systematic differences between the groups.</a:t>
            </a:r>
          </a:p>
          <a:p>
            <a:pPr marL="0" indent="0">
              <a:buNone/>
            </a:pPr>
            <a:endParaRPr lang="en-US" dirty="0"/>
          </a:p>
        </p:txBody>
      </p:sp>
      <p:pic>
        <p:nvPicPr>
          <p:cNvPr id="4" name="Picture 3"/>
          <p:cNvPicPr>
            <a:picLocks noChangeAspect="1"/>
          </p:cNvPicPr>
          <p:nvPr/>
        </p:nvPicPr>
        <p:blipFill>
          <a:blip r:embed="rId2"/>
          <a:stretch>
            <a:fillRect/>
          </a:stretch>
        </p:blipFill>
        <p:spPr>
          <a:xfrm>
            <a:off x="3692689" y="3814355"/>
            <a:ext cx="4732823" cy="3344453"/>
          </a:xfrm>
          <a:prstGeom prst="rect">
            <a:avLst/>
          </a:prstGeom>
        </p:spPr>
      </p:pic>
    </p:spTree>
    <p:extLst>
      <p:ext uri="{BB962C8B-B14F-4D97-AF65-F5344CB8AC3E}">
        <p14:creationId xmlns:p14="http://schemas.microsoft.com/office/powerpoint/2010/main" val="35395460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11"/>
            <a:ext cx="8229600" cy="661208"/>
          </a:xfrm>
        </p:spPr>
        <p:txBody>
          <a:bodyPr>
            <a:normAutofit fontScale="90000"/>
          </a:bodyPr>
          <a:lstStyle/>
          <a:p>
            <a:r>
              <a:rPr lang="en-US" dirty="0" smtClean="0"/>
              <a:t>Key Principles of Experimental Design</a:t>
            </a:r>
            <a:endParaRPr lang="en-US" dirty="0"/>
          </a:p>
        </p:txBody>
      </p:sp>
      <p:sp>
        <p:nvSpPr>
          <p:cNvPr id="3" name="Content Placeholder 2"/>
          <p:cNvSpPr>
            <a:spLocks noGrp="1"/>
          </p:cNvSpPr>
          <p:nvPr>
            <p:ph idx="1"/>
          </p:nvPr>
        </p:nvSpPr>
        <p:spPr>
          <a:xfrm>
            <a:off x="0" y="919134"/>
            <a:ext cx="9144000" cy="5207029"/>
          </a:xfrm>
        </p:spPr>
        <p:txBody>
          <a:bodyPr/>
          <a:lstStyle/>
          <a:p>
            <a:pPr marL="0" indent="0">
              <a:buNone/>
            </a:pPr>
            <a:r>
              <a:rPr lang="en-US" b="1" u="sng" dirty="0" smtClean="0"/>
              <a:t>Control</a:t>
            </a:r>
            <a:r>
              <a:rPr lang="en-US" dirty="0" smtClean="0"/>
              <a:t> the effects of lurking variables on the response, by comparing 2 or more treatments.</a:t>
            </a:r>
          </a:p>
          <a:p>
            <a:pPr marL="0" indent="0">
              <a:buNone/>
            </a:pPr>
            <a:endParaRPr lang="en-US" dirty="0"/>
          </a:p>
          <a:p>
            <a:pPr marL="0" indent="0">
              <a:buNone/>
            </a:pPr>
            <a:r>
              <a:rPr lang="en-US" b="1" u="sng" dirty="0" smtClean="0"/>
              <a:t>Replicate </a:t>
            </a:r>
            <a:r>
              <a:rPr lang="en-US" dirty="0" smtClean="0"/>
              <a:t>each treatment on MANY units (subjects) to reduce chance variation in the results. </a:t>
            </a:r>
          </a:p>
          <a:p>
            <a:pPr marL="0" indent="0">
              <a:buNone/>
            </a:pPr>
            <a:endParaRPr lang="en-US" b="1" u="sng" dirty="0"/>
          </a:p>
          <a:p>
            <a:pPr marL="0" indent="0">
              <a:buNone/>
            </a:pPr>
            <a:r>
              <a:rPr lang="en-US" b="1" u="sng" dirty="0" smtClean="0"/>
              <a:t>Randomize – </a:t>
            </a:r>
            <a:r>
              <a:rPr lang="en-US" dirty="0" smtClean="0"/>
              <a:t>use impersonal chance to assign subjects to treatments.</a:t>
            </a:r>
          </a:p>
          <a:p>
            <a:pPr marL="0" indent="0">
              <a:buNone/>
            </a:pPr>
            <a:endParaRPr lang="en-US" b="1" u="sng" dirty="0"/>
          </a:p>
          <a:p>
            <a:pPr marL="0" indent="0">
              <a:buNone/>
            </a:pPr>
            <a:endParaRPr lang="en-US" b="1" u="sng" dirty="0"/>
          </a:p>
        </p:txBody>
      </p:sp>
    </p:spTree>
    <p:extLst>
      <p:ext uri="{BB962C8B-B14F-4D97-AF65-F5344CB8AC3E}">
        <p14:creationId xmlns:p14="http://schemas.microsoft.com/office/powerpoint/2010/main" val="39013230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65"/>
            <a:ext cx="9144000" cy="694632"/>
          </a:xfrm>
        </p:spPr>
        <p:txBody>
          <a:bodyPr>
            <a:normAutofit/>
          </a:bodyPr>
          <a:lstStyle/>
          <a:p>
            <a:r>
              <a:rPr lang="en-US" sz="3600" b="1" u="sng" dirty="0" smtClean="0"/>
              <a:t>How do we know if the effects are significant?</a:t>
            </a:r>
            <a:endParaRPr lang="en-US" sz="3600" b="1" u="sng" dirty="0"/>
          </a:p>
        </p:txBody>
      </p:sp>
      <p:sp>
        <p:nvSpPr>
          <p:cNvPr id="3" name="Content Placeholder 2"/>
          <p:cNvSpPr>
            <a:spLocks noGrp="1"/>
          </p:cNvSpPr>
          <p:nvPr>
            <p:ph idx="1"/>
          </p:nvPr>
        </p:nvSpPr>
        <p:spPr>
          <a:xfrm>
            <a:off x="116963" y="902424"/>
            <a:ext cx="9027037" cy="5223740"/>
          </a:xfrm>
        </p:spPr>
        <p:txBody>
          <a:bodyPr>
            <a:normAutofit fontScale="92500"/>
          </a:bodyPr>
          <a:lstStyle/>
          <a:p>
            <a:pPr marL="0" indent="0">
              <a:buNone/>
            </a:pPr>
            <a:r>
              <a:rPr lang="en-US" dirty="0" smtClean="0"/>
              <a:t>We hope to see a difference in RESPONSES so large that is unlikely to have happened just because of chance variation.</a:t>
            </a:r>
          </a:p>
          <a:p>
            <a:pPr marL="0" indent="0">
              <a:buNone/>
            </a:pPr>
            <a:endParaRPr lang="en-US" dirty="0"/>
          </a:p>
          <a:p>
            <a:pPr marL="0" indent="0">
              <a:buNone/>
            </a:pPr>
            <a:r>
              <a:rPr lang="en-US" dirty="0" smtClean="0"/>
              <a:t>If the differences are SO LARGE that it is unlikely that it is unlikely that it happened because of chance, than we say that the results are </a:t>
            </a:r>
            <a:r>
              <a:rPr lang="en-US" b="1" u="sng" dirty="0" smtClean="0"/>
              <a:t>statistically significant.</a:t>
            </a:r>
          </a:p>
          <a:p>
            <a:pPr marL="0" indent="0">
              <a:buNone/>
            </a:pPr>
            <a:endParaRPr lang="en-US" b="1" u="sng" dirty="0"/>
          </a:p>
          <a:p>
            <a:pPr marL="0" indent="0">
              <a:buNone/>
            </a:pPr>
            <a:r>
              <a:rPr lang="en-US" b="1" u="sng" dirty="0" smtClean="0"/>
              <a:t>(p-value=0.001) – we will be discussing how to calculate these values in the second semester.</a:t>
            </a:r>
            <a:endParaRPr lang="en-US" b="1" u="sng" dirty="0"/>
          </a:p>
        </p:txBody>
      </p:sp>
    </p:spTree>
    <p:extLst>
      <p:ext uri="{BB962C8B-B14F-4D97-AF65-F5344CB8AC3E}">
        <p14:creationId xmlns:p14="http://schemas.microsoft.com/office/powerpoint/2010/main" val="16282549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 Tomorrow</a:t>
            </a:r>
            <a:endParaRPr lang="en-US" dirty="0"/>
          </a:p>
        </p:txBody>
      </p:sp>
      <p:sp>
        <p:nvSpPr>
          <p:cNvPr id="3" name="Content Placeholder 2"/>
          <p:cNvSpPr>
            <a:spLocks noGrp="1"/>
          </p:cNvSpPr>
          <p:nvPr>
            <p:ph idx="1"/>
          </p:nvPr>
        </p:nvSpPr>
        <p:spPr/>
        <p:txBody>
          <a:bodyPr/>
          <a:lstStyle/>
          <a:p>
            <a:r>
              <a:rPr lang="en-US" dirty="0"/>
              <a:t>Bring </a:t>
            </a:r>
            <a:r>
              <a:rPr lang="en-US" dirty="0" smtClean="0"/>
              <a:t>headphones and your smartphone or computer to class </a:t>
            </a:r>
            <a:r>
              <a:rPr lang="en-US" dirty="0"/>
              <a:t>tomorrow </a:t>
            </a:r>
            <a:r>
              <a:rPr lang="en-US" dirty="0" smtClean="0"/>
              <a:t>(as long as you have internet, you will be fine).</a:t>
            </a:r>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2959100" y="3598863"/>
            <a:ext cx="3225800" cy="2527300"/>
          </a:xfrm>
          <a:prstGeom prst="rect">
            <a:avLst/>
          </a:prstGeom>
        </p:spPr>
      </p:pic>
    </p:spTree>
    <p:extLst>
      <p:ext uri="{BB962C8B-B14F-4D97-AF65-F5344CB8AC3E}">
        <p14:creationId xmlns:p14="http://schemas.microsoft.com/office/powerpoint/2010/main" val="40539859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on Chapter 5 and Project #3</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Monday (12/2)</a:t>
            </a:r>
          </a:p>
          <a:p>
            <a:r>
              <a:rPr lang="en-US" dirty="0" smtClean="0"/>
              <a:t>Tuesday – Review (12/3)</a:t>
            </a:r>
          </a:p>
          <a:p>
            <a:r>
              <a:rPr lang="en-US" b="1" u="sng" dirty="0" smtClean="0"/>
              <a:t>Wednesday 12/4 – Test on Chapter 5</a:t>
            </a:r>
          </a:p>
          <a:p>
            <a:pPr marL="0" indent="0">
              <a:buNone/>
            </a:pPr>
            <a:endParaRPr lang="en-US" dirty="0" smtClean="0"/>
          </a:p>
          <a:p>
            <a:pPr marL="0" indent="0">
              <a:buNone/>
            </a:pPr>
            <a:r>
              <a:rPr lang="en-US" b="1" u="sng" dirty="0" smtClean="0"/>
              <a:t>Project #3: Design an Experiment (Due Monday 12/9)</a:t>
            </a:r>
          </a:p>
          <a:p>
            <a:pPr marL="0" indent="0">
              <a:buNone/>
            </a:pPr>
            <a:r>
              <a:rPr lang="en-US" dirty="0" smtClean="0"/>
              <a:t>Design an experiment and write a detailed method that explains how you will go about collecting your data.</a:t>
            </a:r>
          </a:p>
          <a:p>
            <a:pPr marL="0" indent="0">
              <a:buNone/>
            </a:pPr>
            <a:endParaRPr lang="en-US" dirty="0"/>
          </a:p>
          <a:p>
            <a:pPr marL="0" indent="0">
              <a:buNone/>
            </a:pPr>
            <a:r>
              <a:rPr lang="en-US" dirty="0" smtClean="0"/>
              <a:t>You won’t collect any data, but this can be a project that you will ultimately do as part of an end of year project. Therefore, a well-written method will be very valuable.</a:t>
            </a:r>
            <a:endParaRPr lang="en-US" dirty="0"/>
          </a:p>
        </p:txBody>
      </p:sp>
    </p:spTree>
    <p:extLst>
      <p:ext uri="{BB962C8B-B14F-4D97-AF65-F5344CB8AC3E}">
        <p14:creationId xmlns:p14="http://schemas.microsoft.com/office/powerpoint/2010/main" val="31571321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Cumulative Test:</a:t>
            </a:r>
            <a:br>
              <a:rPr lang="en-US" dirty="0" smtClean="0"/>
            </a:br>
            <a:r>
              <a:rPr lang="en-US" dirty="0" smtClean="0"/>
              <a:t>Results Breakdown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32824416"/>
              </p:ext>
            </p:extLst>
          </p:nvPr>
        </p:nvGraphicFramePr>
        <p:xfrm>
          <a:off x="267344" y="1417638"/>
          <a:ext cx="3241545" cy="1589460"/>
        </p:xfrm>
        <a:graphic>
          <a:graphicData uri="http://schemas.openxmlformats.org/drawingml/2006/table">
            <a:tbl>
              <a:tblPr/>
              <a:tblGrid>
                <a:gridCol w="1080515"/>
                <a:gridCol w="1080515"/>
                <a:gridCol w="1080515"/>
              </a:tblGrid>
              <a:tr h="264910">
                <a:tc>
                  <a:txBody>
                    <a:bodyPr/>
                    <a:lstStyle/>
                    <a:p>
                      <a:pPr algn="ctr" fontAlgn="b"/>
                      <a:r>
                        <a:rPr lang="en-US" sz="1200" b="1" i="0" u="sng" strike="noStrike">
                          <a:solidFill>
                            <a:srgbClr val="000000"/>
                          </a:solidFill>
                          <a:effectLst/>
                          <a:latin typeface="Calibri"/>
                        </a:rPr>
                        <a:t>Raw:</a:t>
                      </a:r>
                    </a:p>
                  </a:txBody>
                  <a:tcPr marL="12700" marR="12700" marT="12700" marB="0" anchor="b">
                    <a:lnL>
                      <a:noFill/>
                    </a:lnL>
                    <a:lnR>
                      <a:noFill/>
                    </a:lnR>
                    <a:lnT>
                      <a:noFill/>
                    </a:lnT>
                    <a:lnB>
                      <a:noFill/>
                    </a:lnB>
                  </a:tcPr>
                </a:tc>
                <a:tc>
                  <a:txBody>
                    <a:bodyPr/>
                    <a:lstStyle/>
                    <a:p>
                      <a:pPr algn="ctr" fontAlgn="b"/>
                      <a:r>
                        <a:rPr lang="en-US" sz="1200" b="1" i="0" u="sng" strike="noStrike">
                          <a:solidFill>
                            <a:srgbClr val="000000"/>
                          </a:solidFill>
                          <a:effectLst/>
                          <a:latin typeface="Calibri"/>
                        </a:rPr>
                        <a:t>Scaled:</a:t>
                      </a:r>
                    </a:p>
                  </a:txBody>
                  <a:tcPr marL="12700" marR="12700" marT="12700" marB="0" anchor="b">
                    <a:lnL>
                      <a:noFill/>
                    </a:lnL>
                    <a:lnR>
                      <a:noFill/>
                    </a:lnR>
                    <a:lnT>
                      <a:noFill/>
                    </a:lnT>
                    <a:lnB>
                      <a:noFill/>
                    </a:lnB>
                  </a:tcPr>
                </a:tc>
                <a:tc>
                  <a:txBody>
                    <a:bodyPr/>
                    <a:lstStyle/>
                    <a:p>
                      <a:pPr algn="ctr" fontAlgn="b"/>
                      <a:r>
                        <a:rPr lang="en-US" sz="1200" b="1" i="0" u="sng" strike="noStrike">
                          <a:solidFill>
                            <a:srgbClr val="000000"/>
                          </a:solidFill>
                          <a:effectLst/>
                          <a:latin typeface="Calibri"/>
                        </a:rPr>
                        <a:t>Grade:</a:t>
                      </a:r>
                    </a:p>
                  </a:txBody>
                  <a:tcPr marL="12700" marR="12700" marT="12700" marB="0" anchor="b">
                    <a:lnL>
                      <a:noFill/>
                    </a:lnL>
                    <a:lnR>
                      <a:noFill/>
                    </a:lnR>
                    <a:lnT>
                      <a:noFill/>
                    </a:lnT>
                    <a:lnB>
                      <a:noFill/>
                    </a:lnB>
                  </a:tcPr>
                </a:tc>
              </a:tr>
              <a:tr h="264910">
                <a:tc>
                  <a:txBody>
                    <a:bodyPr/>
                    <a:lstStyle/>
                    <a:p>
                      <a:pPr algn="ctr" fontAlgn="b"/>
                      <a:r>
                        <a:rPr lang="en-US" sz="1200" b="0" i="0" u="none" strike="noStrike">
                          <a:solidFill>
                            <a:srgbClr val="000000"/>
                          </a:solidFill>
                          <a:effectLst/>
                          <a:latin typeface="Calibri"/>
                        </a:rPr>
                        <a:t>80-100</a:t>
                      </a:r>
                    </a:p>
                  </a:txBody>
                  <a:tcPr marL="12700" marR="12700" marT="127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a:t>
                      </a:r>
                    </a:p>
                  </a:txBody>
                  <a:tcPr marL="12700" marR="12700" marT="127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90-100</a:t>
                      </a:r>
                    </a:p>
                  </a:txBody>
                  <a:tcPr marL="12700" marR="12700" marT="12700" marB="0" anchor="b">
                    <a:lnL>
                      <a:noFill/>
                    </a:lnL>
                    <a:lnR>
                      <a:noFill/>
                    </a:lnR>
                    <a:lnT>
                      <a:noFill/>
                    </a:lnT>
                    <a:lnB>
                      <a:noFill/>
                    </a:lnB>
                  </a:tcPr>
                </a:tc>
              </a:tr>
              <a:tr h="264910">
                <a:tc>
                  <a:txBody>
                    <a:bodyPr/>
                    <a:lstStyle/>
                    <a:p>
                      <a:pPr algn="ctr" fontAlgn="b"/>
                      <a:r>
                        <a:rPr lang="en-US" sz="1200" b="0" i="0" u="none" strike="noStrike">
                          <a:solidFill>
                            <a:srgbClr val="000000"/>
                          </a:solidFill>
                          <a:effectLst/>
                          <a:latin typeface="Calibri"/>
                        </a:rPr>
                        <a:t>67-79</a:t>
                      </a:r>
                    </a:p>
                  </a:txBody>
                  <a:tcPr marL="12700" marR="12700" marT="127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a:t>
                      </a:r>
                    </a:p>
                  </a:txBody>
                  <a:tcPr marL="12700" marR="12700" marT="127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80-90</a:t>
                      </a:r>
                    </a:p>
                  </a:txBody>
                  <a:tcPr marL="12700" marR="12700" marT="12700" marB="0" anchor="b">
                    <a:lnL>
                      <a:noFill/>
                    </a:lnL>
                    <a:lnR>
                      <a:noFill/>
                    </a:lnR>
                    <a:lnT>
                      <a:noFill/>
                    </a:lnT>
                    <a:lnB>
                      <a:noFill/>
                    </a:lnB>
                  </a:tcPr>
                </a:tc>
              </a:tr>
              <a:tr h="264910">
                <a:tc>
                  <a:txBody>
                    <a:bodyPr/>
                    <a:lstStyle/>
                    <a:p>
                      <a:pPr algn="ctr" fontAlgn="b"/>
                      <a:r>
                        <a:rPr lang="en-US" sz="1200" b="0" i="0" u="none" strike="noStrike">
                          <a:solidFill>
                            <a:srgbClr val="000000"/>
                          </a:solidFill>
                          <a:effectLst/>
                          <a:latin typeface="Calibri"/>
                        </a:rPr>
                        <a:t>55-66</a:t>
                      </a:r>
                    </a:p>
                  </a:txBody>
                  <a:tcPr marL="12700" marR="12700" marT="127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a:t>
                      </a:r>
                    </a:p>
                  </a:txBody>
                  <a:tcPr marL="12700" marR="12700" marT="127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70-80</a:t>
                      </a:r>
                    </a:p>
                  </a:txBody>
                  <a:tcPr marL="12700" marR="12700" marT="12700" marB="0" anchor="b">
                    <a:lnL>
                      <a:noFill/>
                    </a:lnL>
                    <a:lnR>
                      <a:noFill/>
                    </a:lnR>
                    <a:lnT>
                      <a:noFill/>
                    </a:lnT>
                    <a:lnB>
                      <a:noFill/>
                    </a:lnB>
                  </a:tcPr>
                </a:tc>
              </a:tr>
              <a:tr h="264910">
                <a:tc>
                  <a:txBody>
                    <a:bodyPr/>
                    <a:lstStyle/>
                    <a:p>
                      <a:pPr algn="ctr" fontAlgn="b"/>
                      <a:r>
                        <a:rPr lang="en-US" sz="1200" b="0" i="0" u="none" strike="noStrike">
                          <a:solidFill>
                            <a:srgbClr val="000000"/>
                          </a:solidFill>
                          <a:effectLst/>
                          <a:latin typeface="Calibri"/>
                        </a:rPr>
                        <a:t>45-54</a:t>
                      </a:r>
                    </a:p>
                  </a:txBody>
                  <a:tcPr marL="12700" marR="12700" marT="127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a:t>
                      </a:r>
                    </a:p>
                  </a:txBody>
                  <a:tcPr marL="12700" marR="12700" marT="127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60-70</a:t>
                      </a:r>
                    </a:p>
                  </a:txBody>
                  <a:tcPr marL="12700" marR="12700" marT="12700" marB="0" anchor="b">
                    <a:lnL>
                      <a:noFill/>
                    </a:lnL>
                    <a:lnR>
                      <a:noFill/>
                    </a:lnR>
                    <a:lnT>
                      <a:noFill/>
                    </a:lnT>
                    <a:lnB>
                      <a:noFill/>
                    </a:lnB>
                  </a:tcPr>
                </a:tc>
              </a:tr>
              <a:tr h="264910">
                <a:tc>
                  <a:txBody>
                    <a:bodyPr/>
                    <a:lstStyle/>
                    <a:p>
                      <a:pPr algn="ctr" fontAlgn="b"/>
                      <a:r>
                        <a:rPr lang="en-US" sz="1200" b="0" i="0" u="none" strike="noStrike">
                          <a:solidFill>
                            <a:srgbClr val="000000"/>
                          </a:solidFill>
                          <a:effectLst/>
                          <a:latin typeface="Calibri"/>
                        </a:rPr>
                        <a:t>0-44</a:t>
                      </a:r>
                    </a:p>
                  </a:txBody>
                  <a:tcPr marL="12700" marR="12700" marT="1270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0-59</a:t>
                      </a:r>
                    </a:p>
                  </a:txBody>
                  <a:tcPr marL="12700" marR="12700" marT="12700" marB="0" anchor="b">
                    <a:lnL>
                      <a:noFill/>
                    </a:lnL>
                    <a:lnR>
                      <a:noFill/>
                    </a:lnR>
                    <a:lnT>
                      <a:noFill/>
                    </a:lnT>
                    <a:lnB>
                      <a:noFill/>
                    </a:lnB>
                  </a:tcPr>
                </a:tc>
              </a:tr>
            </a:tbl>
          </a:graphicData>
        </a:graphic>
      </p:graphicFrame>
      <p:sp>
        <p:nvSpPr>
          <p:cNvPr id="6" name="TextBox 5"/>
          <p:cNvSpPr txBox="1"/>
          <p:nvPr/>
        </p:nvSpPr>
        <p:spPr>
          <a:xfrm>
            <a:off x="501270" y="3927213"/>
            <a:ext cx="3627428" cy="646331"/>
          </a:xfrm>
          <a:prstGeom prst="rect">
            <a:avLst/>
          </a:prstGeom>
          <a:noFill/>
        </p:spPr>
        <p:txBody>
          <a:bodyPr wrap="none" rtlCol="0">
            <a:spAutoFit/>
          </a:bodyPr>
          <a:lstStyle/>
          <a:p>
            <a:r>
              <a:rPr lang="en-US" dirty="0" smtClean="0"/>
              <a:t>Mean Raw Score: 83.11</a:t>
            </a:r>
          </a:p>
          <a:p>
            <a:r>
              <a:rPr lang="en-US" dirty="0" smtClean="0"/>
              <a:t>Raw Score Standard deviation: 10.97</a:t>
            </a:r>
            <a:endParaRPr lang="en-US" dirty="0"/>
          </a:p>
        </p:txBody>
      </p:sp>
      <p:sp>
        <p:nvSpPr>
          <p:cNvPr id="7" name="TextBox 6"/>
          <p:cNvSpPr txBox="1"/>
          <p:nvPr/>
        </p:nvSpPr>
        <p:spPr>
          <a:xfrm>
            <a:off x="5246626" y="3927213"/>
            <a:ext cx="2714355" cy="646331"/>
          </a:xfrm>
          <a:prstGeom prst="rect">
            <a:avLst/>
          </a:prstGeom>
          <a:noFill/>
        </p:spPr>
        <p:txBody>
          <a:bodyPr wrap="none" rtlCol="0">
            <a:spAutoFit/>
          </a:bodyPr>
          <a:lstStyle/>
          <a:p>
            <a:r>
              <a:rPr lang="en-US" dirty="0" smtClean="0"/>
              <a:t>Mean Scaled Score: 90.875</a:t>
            </a:r>
          </a:p>
          <a:p>
            <a:r>
              <a:rPr lang="en-US" dirty="0" smtClean="0"/>
              <a:t>Std. Deviation: 6.54</a:t>
            </a:r>
            <a:endParaRPr lang="en-US" dirty="0"/>
          </a:p>
        </p:txBody>
      </p:sp>
      <p:sp>
        <p:nvSpPr>
          <p:cNvPr id="8" name="TextBox 7"/>
          <p:cNvSpPr txBox="1"/>
          <p:nvPr/>
        </p:nvSpPr>
        <p:spPr>
          <a:xfrm>
            <a:off x="501270" y="4840701"/>
            <a:ext cx="2012841" cy="646331"/>
          </a:xfrm>
          <a:prstGeom prst="rect">
            <a:avLst/>
          </a:prstGeom>
          <a:noFill/>
        </p:spPr>
        <p:txBody>
          <a:bodyPr wrap="none" rtlCol="0">
            <a:spAutoFit/>
          </a:bodyPr>
          <a:lstStyle/>
          <a:p>
            <a:r>
              <a:rPr lang="en-US" dirty="0" smtClean="0"/>
              <a:t>Mean AP Score: 4.5</a:t>
            </a:r>
          </a:p>
          <a:p>
            <a:r>
              <a:rPr lang="en-US" dirty="0" smtClean="0"/>
              <a:t>Std. Deviation: 0.9</a:t>
            </a:r>
            <a:endParaRPr lang="en-US" dirty="0"/>
          </a:p>
        </p:txBody>
      </p:sp>
    </p:spTree>
    <p:extLst>
      <p:ext uri="{BB962C8B-B14F-4D97-AF65-F5344CB8AC3E}">
        <p14:creationId xmlns:p14="http://schemas.microsoft.com/office/powerpoint/2010/main" val="37784805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040"/>
            <a:ext cx="7772400" cy="727249"/>
          </a:xfrm>
        </p:spPr>
        <p:txBody>
          <a:bodyPr>
            <a:normAutofit fontScale="90000"/>
          </a:bodyPr>
          <a:lstStyle/>
          <a:p>
            <a:r>
              <a:rPr lang="en-US" dirty="0" smtClean="0"/>
              <a:t>Test Tips: Free Response Questions </a:t>
            </a:r>
            <a:endParaRPr lang="en-US" dirty="0"/>
          </a:p>
        </p:txBody>
      </p:sp>
      <p:sp>
        <p:nvSpPr>
          <p:cNvPr id="3" name="Subtitle 2"/>
          <p:cNvSpPr>
            <a:spLocks noGrp="1"/>
          </p:cNvSpPr>
          <p:nvPr>
            <p:ph type="subTitle" idx="1"/>
          </p:nvPr>
        </p:nvSpPr>
        <p:spPr>
          <a:xfrm>
            <a:off x="0" y="2071489"/>
            <a:ext cx="9144000" cy="4786511"/>
          </a:xfrm>
        </p:spPr>
        <p:txBody>
          <a:bodyPr>
            <a:normAutofit fontScale="62500" lnSpcReduction="20000"/>
          </a:bodyPr>
          <a:lstStyle/>
          <a:p>
            <a:r>
              <a:rPr lang="en-US" dirty="0" smtClean="0"/>
              <a:t>ALWAYS include context to a problem (i.e. “Mary had a low score (82) given her unusually long paper (45 pages)”). Don’t say x and y (they have specific meaning in problems!! </a:t>
            </a:r>
          </a:p>
          <a:p>
            <a:endParaRPr lang="en-US" dirty="0"/>
          </a:p>
          <a:p>
            <a:r>
              <a:rPr lang="en-US" dirty="0" smtClean="0"/>
              <a:t>Remember that the grader is grading LOTS of exams. Be explicit in your answers!!</a:t>
            </a:r>
          </a:p>
          <a:p>
            <a:endParaRPr lang="en-US" dirty="0"/>
          </a:p>
          <a:p>
            <a:r>
              <a:rPr lang="en-US" dirty="0" smtClean="0"/>
              <a:t>“Mary received a grade of an 82 on her test. </a:t>
            </a:r>
          </a:p>
          <a:p>
            <a:r>
              <a:rPr lang="en-US" dirty="0" smtClean="0"/>
              <a:t>We would predict that she would receive a grade of a 96.28 if she had handed it in on time.”</a:t>
            </a:r>
          </a:p>
          <a:p>
            <a:endParaRPr lang="en-US" dirty="0"/>
          </a:p>
          <a:p>
            <a:r>
              <a:rPr lang="en-US" dirty="0" smtClean="0"/>
              <a:t>**Show the “plugging-in” when evaluating the predicted grade based on the regression!!</a:t>
            </a:r>
          </a:p>
          <a:p>
            <a:endParaRPr lang="en-US" dirty="0"/>
          </a:p>
          <a:p>
            <a:r>
              <a:rPr lang="en-US" dirty="0" smtClean="0"/>
              <a:t>Don’t say that it would “hurt” the regression. The regression does NOT feel PAIN!!</a:t>
            </a:r>
            <a:endParaRPr lang="en-US" dirty="0"/>
          </a:p>
        </p:txBody>
      </p:sp>
      <p:sp>
        <p:nvSpPr>
          <p:cNvPr id="4" name="Rectangle 3"/>
          <p:cNvSpPr/>
          <p:nvPr/>
        </p:nvSpPr>
        <p:spPr>
          <a:xfrm>
            <a:off x="517979" y="1067026"/>
            <a:ext cx="7636013" cy="461665"/>
          </a:xfrm>
          <a:prstGeom prst="rect">
            <a:avLst/>
          </a:prstGeom>
        </p:spPr>
        <p:txBody>
          <a:bodyPr wrap="square">
            <a:spAutoFit/>
          </a:bodyPr>
          <a:lstStyle/>
          <a:p>
            <a:r>
              <a:rPr lang="en-US" b="1" baseline="30000" dirty="0"/>
              <a:t>Directions: </a:t>
            </a:r>
            <a:r>
              <a:rPr lang="en-US" baseline="30000" dirty="0"/>
              <a:t>Show all your work. Indicate clearly the methods you use, because you will be scored on the correctness of your methods as well as on the accuracy and completeness of your results and explanations.</a:t>
            </a:r>
            <a:endParaRPr lang="en-US" dirty="0"/>
          </a:p>
        </p:txBody>
      </p:sp>
      <p:sp>
        <p:nvSpPr>
          <p:cNvPr id="5" name="TextBox 4"/>
          <p:cNvSpPr txBox="1"/>
          <p:nvPr/>
        </p:nvSpPr>
        <p:spPr>
          <a:xfrm>
            <a:off x="818741" y="1578825"/>
            <a:ext cx="4433989" cy="369332"/>
          </a:xfrm>
          <a:prstGeom prst="rect">
            <a:avLst/>
          </a:prstGeom>
          <a:noFill/>
        </p:spPr>
        <p:txBody>
          <a:bodyPr wrap="none" rtlCol="0">
            <a:spAutoFit/>
          </a:bodyPr>
          <a:lstStyle/>
          <a:p>
            <a:r>
              <a:rPr lang="en-US" dirty="0" smtClean="0"/>
              <a:t>Essentially correct, partially correct, incorrect</a:t>
            </a:r>
            <a:endParaRPr lang="en-US" dirty="0"/>
          </a:p>
        </p:txBody>
      </p:sp>
    </p:spTree>
    <p:extLst>
      <p:ext uri="{BB962C8B-B14F-4D97-AF65-F5344CB8AC3E}">
        <p14:creationId xmlns:p14="http://schemas.microsoft.com/office/powerpoint/2010/main" val="947766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53"/>
            <a:ext cx="9144000" cy="1143000"/>
          </a:xfrm>
        </p:spPr>
        <p:txBody>
          <a:bodyPr>
            <a:noAutofit/>
          </a:bodyPr>
          <a:lstStyle/>
          <a:p>
            <a:r>
              <a:rPr lang="en-US" sz="3600" dirty="0" smtClean="0"/>
              <a:t>Exam Breakdown (1/3 receive college credit)</a:t>
            </a:r>
            <a:endParaRPr lang="en-US" sz="3600" dirty="0"/>
          </a:p>
        </p:txBody>
      </p:sp>
      <p:sp>
        <p:nvSpPr>
          <p:cNvPr id="3" name="Content Placeholder 2"/>
          <p:cNvSpPr>
            <a:spLocks noGrp="1"/>
          </p:cNvSpPr>
          <p:nvPr>
            <p:ph idx="1"/>
          </p:nvPr>
        </p:nvSpPr>
        <p:spPr>
          <a:xfrm>
            <a:off x="0" y="1600200"/>
            <a:ext cx="9144000" cy="4525963"/>
          </a:xfrm>
        </p:spPr>
        <p:txBody>
          <a:bodyPr/>
          <a:lstStyle/>
          <a:p>
            <a:pPr marL="0" indent="0">
              <a:buNone/>
            </a:pPr>
            <a:r>
              <a:rPr lang="en-US" sz="2800" b="1" dirty="0" smtClean="0"/>
              <a:t>Year           5                   4            3             2               1           Mean</a:t>
            </a:r>
          </a:p>
          <a:p>
            <a:pPr marL="0" indent="0">
              <a:buNone/>
            </a:pPr>
            <a:r>
              <a:rPr lang="en-US" sz="2800" b="1" dirty="0" smtClean="0"/>
              <a:t>2012</a:t>
            </a:r>
            <a:r>
              <a:rPr lang="en-US" sz="2800" dirty="0"/>
              <a:t>[31]</a:t>
            </a:r>
            <a:r>
              <a:rPr lang="en-US" sz="2800" b="1" dirty="0"/>
              <a:t>	</a:t>
            </a:r>
            <a:r>
              <a:rPr lang="en-US" sz="2800" dirty="0"/>
              <a:t>12.6</a:t>
            </a:r>
            <a:r>
              <a:rPr lang="en-US" sz="2800" dirty="0" smtClean="0"/>
              <a:t>% </a:t>
            </a:r>
            <a:r>
              <a:rPr lang="en-US" sz="2800" dirty="0"/>
              <a:t>	20.2%	</a:t>
            </a:r>
            <a:r>
              <a:rPr lang="en-US" sz="2800" dirty="0" smtClean="0"/>
              <a:t>       25.0</a:t>
            </a:r>
            <a:r>
              <a:rPr lang="en-US" sz="2800" dirty="0"/>
              <a:t>%	</a:t>
            </a:r>
            <a:r>
              <a:rPr lang="en-US" sz="2800" dirty="0" smtClean="0"/>
              <a:t> 18.8% </a:t>
            </a:r>
            <a:r>
              <a:rPr lang="en-US" sz="2800" dirty="0"/>
              <a:t>	</a:t>
            </a:r>
            <a:r>
              <a:rPr lang="en-US" sz="2800" dirty="0" smtClean="0"/>
              <a:t>23.4</a:t>
            </a:r>
            <a:r>
              <a:rPr lang="en-US" sz="2800" dirty="0"/>
              <a:t>%	</a:t>
            </a:r>
            <a:r>
              <a:rPr lang="en-US" sz="2800" dirty="0" smtClean="0"/>
              <a:t>      2.81</a:t>
            </a:r>
            <a:r>
              <a:rPr lang="en-US" sz="2800" dirty="0"/>
              <a:t>	</a:t>
            </a:r>
          </a:p>
          <a:p>
            <a:pPr marL="0" indent="0">
              <a:buNone/>
            </a:pPr>
            <a:r>
              <a:rPr lang="en-US" sz="2800" b="1" dirty="0"/>
              <a:t>2013</a:t>
            </a:r>
            <a:r>
              <a:rPr lang="en-US" sz="2800" dirty="0"/>
              <a:t>[32]</a:t>
            </a:r>
            <a:r>
              <a:rPr lang="en-US" sz="2800" b="1" dirty="0"/>
              <a:t>	</a:t>
            </a:r>
            <a:r>
              <a:rPr lang="en-US" sz="2800" dirty="0"/>
              <a:t>12.2</a:t>
            </a:r>
            <a:r>
              <a:rPr lang="en-US" sz="2800" dirty="0" smtClean="0"/>
              <a:t>% </a:t>
            </a:r>
            <a:r>
              <a:rPr lang="en-US" sz="2800" dirty="0"/>
              <a:t>	20.9%	</a:t>
            </a:r>
            <a:r>
              <a:rPr lang="en-US" sz="2800" dirty="0" smtClean="0"/>
              <a:t>      25.7% </a:t>
            </a:r>
            <a:r>
              <a:rPr lang="en-US" sz="2800" dirty="0"/>
              <a:t>	18.1%	</a:t>
            </a:r>
            <a:r>
              <a:rPr lang="en-US" sz="2800" dirty="0" smtClean="0"/>
              <a:t>      23.1%       2.80</a:t>
            </a:r>
            <a:r>
              <a:rPr lang="en-US" sz="2800" dirty="0"/>
              <a:t>	</a:t>
            </a:r>
          </a:p>
          <a:p>
            <a:endParaRPr lang="en-US" dirty="0"/>
          </a:p>
        </p:txBody>
      </p:sp>
    </p:spTree>
    <p:extLst>
      <p:ext uri="{BB962C8B-B14F-4D97-AF65-F5344CB8AC3E}">
        <p14:creationId xmlns:p14="http://schemas.microsoft.com/office/powerpoint/2010/main" val="9691202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32</a:t>
            </a:r>
            <a:endParaRPr lang="en-US" dirty="0"/>
          </a:p>
        </p:txBody>
      </p:sp>
      <p:sp>
        <p:nvSpPr>
          <p:cNvPr id="3" name="Content Placeholder 2"/>
          <p:cNvSpPr>
            <a:spLocks noGrp="1"/>
          </p:cNvSpPr>
          <p:nvPr>
            <p:ph idx="1"/>
          </p:nvPr>
        </p:nvSpPr>
        <p:spPr/>
        <p:txBody>
          <a:bodyPr/>
          <a:lstStyle/>
          <a:p>
            <a:r>
              <a:rPr lang="en-US" dirty="0" smtClean="0"/>
              <a:t>Section 5.2</a:t>
            </a:r>
          </a:p>
          <a:p>
            <a:r>
              <a:rPr lang="en-US" dirty="0" smtClean="0"/>
              <a:t>Exercises #: 5.35, 5.36, 5.39, 5.40</a:t>
            </a:r>
            <a:endParaRPr lang="en-US" dirty="0"/>
          </a:p>
        </p:txBody>
      </p:sp>
      <p:sp>
        <p:nvSpPr>
          <p:cNvPr id="4" name="TextBox 3"/>
          <p:cNvSpPr txBox="1"/>
          <p:nvPr/>
        </p:nvSpPr>
        <p:spPr>
          <a:xfrm>
            <a:off x="-1491391" y="2318613"/>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4825189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INFO: From their website</a:t>
            </a:r>
            <a:endParaRPr lang="en-US" dirty="0"/>
          </a:p>
        </p:txBody>
      </p:sp>
      <p:sp>
        <p:nvSpPr>
          <p:cNvPr id="3" name="Content Placeholder 2"/>
          <p:cNvSpPr>
            <a:spLocks noGrp="1"/>
          </p:cNvSpPr>
          <p:nvPr>
            <p:ph idx="1"/>
          </p:nvPr>
        </p:nvSpPr>
        <p:spPr/>
        <p:txBody>
          <a:bodyPr>
            <a:normAutofit fontScale="55000" lnSpcReduction="20000"/>
          </a:bodyPr>
          <a:lstStyle/>
          <a:p>
            <a:r>
              <a:rPr lang="en-US" dirty="0"/>
              <a:t>How does CDC present data on flu vaccine effectiveness?</a:t>
            </a:r>
          </a:p>
          <a:p>
            <a:r>
              <a:rPr lang="en-US" dirty="0"/>
              <a:t>CDC typically presents vaccine effectiveness (VE) as a single point estimate: for example, 60%. This point estimate represents the reduction in risk provided by the flu vaccine. CDC vaccine effectiveness studies commonly measure laboratory confirmed flu illness that results in a doctor’s visit or urgent care visit as an outcome. For this outcome, a VE point estimate of 60% means that the flu vaccine reduces a person’s risk of developing flu illness that results in a visit to the doctor’s office or urgent care provider by 60%.</a:t>
            </a:r>
          </a:p>
          <a:p>
            <a:r>
              <a:rPr lang="en-US" dirty="0"/>
              <a:t>In addition to the VE point estimate, CDC also provides a “confidence interval” (CI) for this point estimate, for example, 60% (95% CI: 50%-70%). The confidence interval provides a lower boundary for the VE estimate (e.g., 50%) as well as an upper boundary (e.g., 70%). One way to interpret a 95% confidence interval is that if CDC were to repeat this study 100 times, 95 times out of 100, the VE point estimate would fall within the confidence interval (i.e., on or between 50% and 70%). There is still the possibility that five times out of 100 (a 5% chance) that CDC’s point estimate of VE could fall outside of the 50%-70% confidence interval.</a:t>
            </a:r>
          </a:p>
        </p:txBody>
      </p:sp>
    </p:spTree>
    <p:extLst>
      <p:ext uri="{BB962C8B-B14F-4D97-AF65-F5344CB8AC3E}">
        <p14:creationId xmlns:p14="http://schemas.microsoft.com/office/powerpoint/2010/main" val="24641364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rmAutofit fontScale="90000"/>
          </a:bodyPr>
          <a:lstStyle/>
          <a:p>
            <a:r>
              <a:rPr lang="en-US" dirty="0" smtClean="0"/>
              <a:t>Video of the Day: Conservation Task</a:t>
            </a:r>
            <a:br>
              <a:rPr lang="en-US" dirty="0" smtClean="0"/>
            </a:br>
            <a:r>
              <a:rPr lang="en-US" dirty="0" smtClean="0"/>
              <a:t>Developmental Psychology</a:t>
            </a:r>
            <a:endParaRPr lang="en-US" dirty="0"/>
          </a:p>
        </p:txBody>
      </p:sp>
      <p:sp>
        <p:nvSpPr>
          <p:cNvPr id="4" name="Rectangle 3"/>
          <p:cNvSpPr/>
          <p:nvPr/>
        </p:nvSpPr>
        <p:spPr>
          <a:xfrm>
            <a:off x="2519926" y="5963509"/>
            <a:ext cx="4572000" cy="646331"/>
          </a:xfrm>
          <a:prstGeom prst="rect">
            <a:avLst/>
          </a:prstGeom>
        </p:spPr>
        <p:txBody>
          <a:bodyPr>
            <a:spAutoFit/>
          </a:bodyPr>
          <a:lstStyle/>
          <a:p>
            <a:r>
              <a:rPr lang="en-US" dirty="0" smtClean="0"/>
              <a:t>http://</a:t>
            </a:r>
            <a:r>
              <a:rPr lang="en-US" dirty="0" err="1" smtClean="0"/>
              <a:t>www.youtube.com</a:t>
            </a:r>
            <a:r>
              <a:rPr lang="en-US" dirty="0" smtClean="0"/>
              <a:t>/</a:t>
            </a:r>
            <a:r>
              <a:rPr lang="en-US" dirty="0" err="1" smtClean="0"/>
              <a:t>watch?v</a:t>
            </a:r>
            <a:r>
              <a:rPr lang="en-US" dirty="0" smtClean="0"/>
              <a:t>=YtLEWVu815o&amp;safe=active</a:t>
            </a:r>
            <a:endParaRPr lang="en-US" dirty="0"/>
          </a:p>
        </p:txBody>
      </p:sp>
      <p:pic>
        <p:nvPicPr>
          <p:cNvPr id="5" name="Picture 4"/>
          <p:cNvPicPr>
            <a:picLocks noChangeAspect="1"/>
          </p:cNvPicPr>
          <p:nvPr/>
        </p:nvPicPr>
        <p:blipFill>
          <a:blip r:embed="rId2"/>
          <a:stretch>
            <a:fillRect/>
          </a:stretch>
        </p:blipFill>
        <p:spPr>
          <a:xfrm>
            <a:off x="819670" y="2406288"/>
            <a:ext cx="3015729" cy="2339790"/>
          </a:xfrm>
          <a:prstGeom prst="rect">
            <a:avLst/>
          </a:prstGeom>
        </p:spPr>
      </p:pic>
      <p:pic>
        <p:nvPicPr>
          <p:cNvPr id="6" name="Picture 5"/>
          <p:cNvPicPr>
            <a:picLocks noChangeAspect="1"/>
          </p:cNvPicPr>
          <p:nvPr/>
        </p:nvPicPr>
        <p:blipFill>
          <a:blip r:embed="rId3"/>
          <a:stretch>
            <a:fillRect/>
          </a:stretch>
        </p:blipFill>
        <p:spPr>
          <a:xfrm>
            <a:off x="4695576" y="2406288"/>
            <a:ext cx="3157653" cy="2368240"/>
          </a:xfrm>
          <a:prstGeom prst="rect">
            <a:avLst/>
          </a:prstGeom>
        </p:spPr>
      </p:pic>
    </p:spTree>
    <p:extLst>
      <p:ext uri="{BB962C8B-B14F-4D97-AF65-F5344CB8AC3E}">
        <p14:creationId xmlns:p14="http://schemas.microsoft.com/office/powerpoint/2010/main" val="32043072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316" y="1570885"/>
            <a:ext cx="6186587" cy="5287114"/>
          </a:xfrm>
          <a:prstGeom prst="rect">
            <a:avLst/>
          </a:prstGeom>
        </p:spPr>
      </p:pic>
      <p:sp>
        <p:nvSpPr>
          <p:cNvPr id="5" name="Rectangle 4"/>
          <p:cNvSpPr/>
          <p:nvPr/>
        </p:nvSpPr>
        <p:spPr>
          <a:xfrm>
            <a:off x="0" y="139723"/>
            <a:ext cx="8956024" cy="1477328"/>
          </a:xfrm>
          <a:prstGeom prst="rect">
            <a:avLst/>
          </a:prstGeom>
        </p:spPr>
        <p:txBody>
          <a:bodyPr wrap="square">
            <a:spAutoFit/>
          </a:bodyPr>
          <a:lstStyle/>
          <a:p>
            <a:r>
              <a:rPr lang="en-US" dirty="0"/>
              <a:t>The seven tasks are not acquired at once.  instead, they are acquired in the order listed here, with conservation of number typically mastered by 5 or 6, but conservation of volume often not mastered until 9 or 10.  This was something of an embarrassment for Piaget, who invoked the notion of </a:t>
            </a:r>
            <a:r>
              <a:rPr lang="en-US" i="1" dirty="0" err="1"/>
              <a:t>decalage</a:t>
            </a:r>
            <a:r>
              <a:rPr lang="en-US" dirty="0"/>
              <a:t> ('uncoupling') in an attempt to explain why such structurally similar concepts should be acquired at such diverse ages. </a:t>
            </a:r>
          </a:p>
        </p:txBody>
      </p:sp>
    </p:spTree>
    <p:extLst>
      <p:ext uri="{BB962C8B-B14F-4D97-AF65-F5344CB8AC3E}">
        <p14:creationId xmlns:p14="http://schemas.microsoft.com/office/powerpoint/2010/main" val="8562363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Milgram’s</a:t>
            </a:r>
            <a:r>
              <a:rPr lang="en-US" dirty="0" smtClean="0"/>
              <a:t> Famous Experiment</a:t>
            </a:r>
            <a:endParaRPr lang="en-US" dirty="0"/>
          </a:p>
        </p:txBody>
      </p:sp>
      <p:sp>
        <p:nvSpPr>
          <p:cNvPr id="4" name="Rectangle 3"/>
          <p:cNvSpPr/>
          <p:nvPr/>
        </p:nvSpPr>
        <p:spPr>
          <a:xfrm>
            <a:off x="2286000" y="5696124"/>
            <a:ext cx="4572000" cy="646331"/>
          </a:xfrm>
          <a:prstGeom prst="rect">
            <a:avLst/>
          </a:prstGeom>
        </p:spPr>
        <p:txBody>
          <a:bodyPr>
            <a:spAutoFit/>
          </a:bodyPr>
          <a:lstStyle/>
          <a:p>
            <a:r>
              <a:rPr lang="en-US" dirty="0"/>
              <a:t>http://</a:t>
            </a:r>
            <a:r>
              <a:rPr lang="en-US" dirty="0" err="1"/>
              <a:t>www.youtube.com</a:t>
            </a:r>
            <a:r>
              <a:rPr lang="en-US" dirty="0"/>
              <a:t>/</a:t>
            </a:r>
            <a:r>
              <a:rPr lang="en-US" dirty="0" err="1"/>
              <a:t>watch?v</a:t>
            </a:r>
            <a:r>
              <a:rPr lang="en-US" dirty="0"/>
              <a:t>=y6GxIuljT3w&amp;safe=active</a:t>
            </a:r>
          </a:p>
        </p:txBody>
      </p:sp>
      <p:pic>
        <p:nvPicPr>
          <p:cNvPr id="5" name="Picture 4"/>
          <p:cNvPicPr>
            <a:picLocks noChangeAspect="1"/>
          </p:cNvPicPr>
          <p:nvPr/>
        </p:nvPicPr>
        <p:blipFill>
          <a:blip r:embed="rId2"/>
          <a:stretch>
            <a:fillRect/>
          </a:stretch>
        </p:blipFill>
        <p:spPr>
          <a:xfrm>
            <a:off x="1129771" y="1417638"/>
            <a:ext cx="6779221" cy="3796364"/>
          </a:xfrm>
          <a:prstGeom prst="rect">
            <a:avLst/>
          </a:prstGeom>
        </p:spPr>
      </p:pic>
    </p:spTree>
    <p:extLst>
      <p:ext uri="{BB962C8B-B14F-4D97-AF65-F5344CB8AC3E}">
        <p14:creationId xmlns:p14="http://schemas.microsoft.com/office/powerpoint/2010/main" val="10541505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3"/>
            <a:ext cx="8229600" cy="694632"/>
          </a:xfrm>
        </p:spPr>
        <p:txBody>
          <a:bodyPr>
            <a:normAutofit fontScale="90000"/>
          </a:bodyPr>
          <a:lstStyle/>
          <a:p>
            <a:r>
              <a:rPr lang="en-US" dirty="0" smtClean="0"/>
              <a:t>Experimental Design Terminology</a:t>
            </a:r>
            <a:endParaRPr lang="en-US" dirty="0"/>
          </a:p>
        </p:txBody>
      </p:sp>
      <p:sp>
        <p:nvSpPr>
          <p:cNvPr id="3" name="Content Placeholder 2"/>
          <p:cNvSpPr>
            <a:spLocks noGrp="1"/>
          </p:cNvSpPr>
          <p:nvPr>
            <p:ph idx="1"/>
          </p:nvPr>
        </p:nvSpPr>
        <p:spPr>
          <a:xfrm>
            <a:off x="0" y="902424"/>
            <a:ext cx="9144000" cy="5223740"/>
          </a:xfrm>
        </p:spPr>
        <p:txBody>
          <a:bodyPr>
            <a:normAutofit fontScale="85000" lnSpcReduction="20000"/>
          </a:bodyPr>
          <a:lstStyle/>
          <a:p>
            <a:r>
              <a:rPr lang="en-US" dirty="0" smtClean="0"/>
              <a:t>Experimental Study: Impose a “</a:t>
            </a:r>
            <a:r>
              <a:rPr lang="en-US" b="1" u="sng" dirty="0" smtClean="0"/>
              <a:t>treatment</a:t>
            </a:r>
            <a:r>
              <a:rPr lang="en-US" dirty="0" smtClean="0"/>
              <a:t>” on the </a:t>
            </a:r>
            <a:r>
              <a:rPr lang="en-US" b="1" u="sng" dirty="0" smtClean="0"/>
              <a:t>Experimental Units </a:t>
            </a:r>
            <a:r>
              <a:rPr lang="en-US" dirty="0" smtClean="0"/>
              <a:t>(</a:t>
            </a:r>
            <a:r>
              <a:rPr lang="en-US" b="1" u="sng" dirty="0" smtClean="0"/>
              <a:t>subjects)</a:t>
            </a:r>
            <a:r>
              <a:rPr lang="en-US" dirty="0" smtClean="0"/>
              <a:t> and measure the response.</a:t>
            </a:r>
          </a:p>
          <a:p>
            <a:endParaRPr lang="en-US" b="1" u="sng" dirty="0"/>
          </a:p>
          <a:p>
            <a:endParaRPr lang="en-US" b="1" u="sng" dirty="0" smtClean="0"/>
          </a:p>
          <a:p>
            <a:r>
              <a:rPr lang="en-US" dirty="0" smtClean="0"/>
              <a:t>Experiments are designed to determine causation. Hold everything else constant and only influence the </a:t>
            </a:r>
            <a:r>
              <a:rPr lang="en-US" i="1" dirty="0" smtClean="0"/>
              <a:t>explanatory variable </a:t>
            </a:r>
            <a:r>
              <a:rPr lang="en-US" dirty="0" smtClean="0"/>
              <a:t>(</a:t>
            </a:r>
            <a:r>
              <a:rPr lang="en-US" b="1" u="sng" dirty="0" smtClean="0"/>
              <a:t>factors</a:t>
            </a:r>
            <a:r>
              <a:rPr lang="en-US" dirty="0" smtClean="0"/>
              <a:t>) in different </a:t>
            </a:r>
            <a:r>
              <a:rPr lang="en-US" b="1" u="sng" dirty="0" smtClean="0"/>
              <a:t>levels</a:t>
            </a:r>
            <a:r>
              <a:rPr lang="en-US" dirty="0" smtClean="0"/>
              <a:t> in order to measure the response variable.</a:t>
            </a:r>
          </a:p>
          <a:p>
            <a:endParaRPr lang="en-US" dirty="0"/>
          </a:p>
          <a:p>
            <a:r>
              <a:rPr lang="en-US" dirty="0" smtClean="0"/>
              <a:t>By </a:t>
            </a:r>
            <a:r>
              <a:rPr lang="en-US" b="1" u="sng" dirty="0" smtClean="0"/>
              <a:t>randomly assigning </a:t>
            </a:r>
            <a:r>
              <a:rPr lang="en-US" dirty="0" smtClean="0"/>
              <a:t>subjects to groups we can help to diminish the individual differences among participants. The more subjects the more likely the groups are to be similar. We are trying to eliminate </a:t>
            </a:r>
            <a:r>
              <a:rPr lang="en-US" b="1" u="sng" dirty="0" smtClean="0"/>
              <a:t>lurking variables</a:t>
            </a:r>
            <a:r>
              <a:rPr lang="en-US" dirty="0" smtClean="0"/>
              <a:t> and systematic difference btw groups!!</a:t>
            </a:r>
            <a:endParaRPr lang="en-US" dirty="0"/>
          </a:p>
        </p:txBody>
      </p:sp>
    </p:spTree>
    <p:extLst>
      <p:ext uri="{BB962C8B-B14F-4D97-AF65-F5344CB8AC3E}">
        <p14:creationId xmlns:p14="http://schemas.microsoft.com/office/powerpoint/2010/main" val="21198143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946"/>
            <a:ext cx="8229600" cy="560939"/>
          </a:xfrm>
        </p:spPr>
        <p:txBody>
          <a:bodyPr>
            <a:normAutofit fontScale="90000"/>
          </a:bodyPr>
          <a:lstStyle/>
          <a:p>
            <a:r>
              <a:rPr lang="en-US" dirty="0" smtClean="0"/>
              <a:t>Example: Advertising </a:t>
            </a:r>
            <a:endParaRPr lang="en-US" dirty="0"/>
          </a:p>
        </p:txBody>
      </p:sp>
      <p:sp>
        <p:nvSpPr>
          <p:cNvPr id="3" name="Content Placeholder 2"/>
          <p:cNvSpPr>
            <a:spLocks noGrp="1"/>
          </p:cNvSpPr>
          <p:nvPr>
            <p:ph idx="1"/>
          </p:nvPr>
        </p:nvSpPr>
        <p:spPr>
          <a:xfrm>
            <a:off x="-1" y="852290"/>
            <a:ext cx="9306913" cy="5273874"/>
          </a:xfrm>
        </p:spPr>
        <p:txBody>
          <a:bodyPr>
            <a:normAutofit/>
          </a:bodyPr>
          <a:lstStyle/>
          <a:p>
            <a:pPr marL="0" indent="0">
              <a:buNone/>
            </a:pPr>
            <a:r>
              <a:rPr lang="en-US" sz="2400" dirty="0" smtClean="0"/>
              <a:t>What are the effects of repeated exposure to advertising?</a:t>
            </a:r>
          </a:p>
          <a:p>
            <a:pPr marL="0" indent="0">
              <a:buNone/>
            </a:pPr>
            <a:endParaRPr lang="en-US" sz="2400" dirty="0"/>
          </a:p>
          <a:p>
            <a:pPr marL="0" indent="0">
              <a:buNone/>
            </a:pPr>
            <a:r>
              <a:rPr lang="en-US" sz="2400" dirty="0" smtClean="0"/>
              <a:t>Subjects all watched a 40 minute TV program that included ads for a digital camera. Some saw a 30 second commercial, others saw a 90 second commercial. The same commercial was either shown 1, 3, or 5 times.</a:t>
            </a:r>
          </a:p>
          <a:p>
            <a:pPr marL="0" indent="0">
              <a:buNone/>
            </a:pPr>
            <a:endParaRPr lang="en-US" sz="2400" dirty="0"/>
          </a:p>
          <a:p>
            <a:pPr marL="0" indent="0">
              <a:buNone/>
            </a:pPr>
            <a:r>
              <a:rPr lang="en-US" sz="2400" b="1" u="sng" dirty="0" smtClean="0"/>
              <a:t>2 Factors</a:t>
            </a:r>
            <a:r>
              <a:rPr lang="en-US" sz="2400" dirty="0" smtClean="0"/>
              <a:t>: length of commercial (2 levels) and and repetitions (3 levels).</a:t>
            </a:r>
          </a:p>
          <a:p>
            <a:pPr marL="0" indent="0">
              <a:buNone/>
            </a:pPr>
            <a:r>
              <a:rPr lang="en-US" sz="2400" b="1" u="sng" dirty="0" smtClean="0"/>
              <a:t>6 total treatments.</a:t>
            </a:r>
          </a:p>
          <a:p>
            <a:pPr marL="0" indent="0">
              <a:buNone/>
            </a:pPr>
            <a:endParaRPr lang="en-US" sz="2400" b="1" u="sng" dirty="0"/>
          </a:p>
          <a:p>
            <a:pPr marL="0" indent="0">
              <a:buNone/>
            </a:pPr>
            <a:endParaRPr lang="en-US" sz="2400" b="1" u="sng" dirty="0" smtClean="0"/>
          </a:p>
          <a:p>
            <a:pPr marL="0" indent="0">
              <a:buNone/>
            </a:pPr>
            <a:r>
              <a:rPr lang="en-US" sz="2400" b="1" u="sng" dirty="0" smtClean="0"/>
              <a:t>**SIDENOTE: </a:t>
            </a:r>
            <a:r>
              <a:rPr lang="en-US" sz="2400" dirty="0" smtClean="0"/>
              <a:t>More treatments,? More subjects needed… </a:t>
            </a:r>
            <a:endParaRPr lang="en-US" sz="2400" b="1" u="sng" dirty="0"/>
          </a:p>
        </p:txBody>
      </p:sp>
    </p:spTree>
    <p:extLst>
      <p:ext uri="{BB962C8B-B14F-4D97-AF65-F5344CB8AC3E}">
        <p14:creationId xmlns:p14="http://schemas.microsoft.com/office/powerpoint/2010/main" val="29773283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47"/>
            <a:ext cx="8229600" cy="477381"/>
          </a:xfrm>
        </p:spPr>
        <p:txBody>
          <a:bodyPr>
            <a:normAutofit fontScale="90000"/>
          </a:bodyPr>
          <a:lstStyle/>
          <a:p>
            <a:r>
              <a:rPr lang="en-US" dirty="0" smtClean="0"/>
              <a:t>Control/ Control Group</a:t>
            </a:r>
            <a:endParaRPr lang="en-US" dirty="0"/>
          </a:p>
        </p:txBody>
      </p:sp>
      <p:sp>
        <p:nvSpPr>
          <p:cNvPr id="3" name="Content Placeholder 2"/>
          <p:cNvSpPr>
            <a:spLocks noGrp="1"/>
          </p:cNvSpPr>
          <p:nvPr>
            <p:ph idx="1"/>
          </p:nvPr>
        </p:nvSpPr>
        <p:spPr>
          <a:xfrm>
            <a:off x="0" y="513328"/>
            <a:ext cx="9144000" cy="5612835"/>
          </a:xfrm>
        </p:spPr>
        <p:txBody>
          <a:bodyPr>
            <a:normAutofit fontScale="85000" lnSpcReduction="20000"/>
          </a:bodyPr>
          <a:lstStyle/>
          <a:p>
            <a:r>
              <a:rPr lang="en-US" dirty="0" smtClean="0"/>
              <a:t>Sometimes we only impose 1 treatment and compare it to a control group (a group that receives the all the same things but might receive the “placebo” – a dummy treatment- instead of the actual vaccine for example).</a:t>
            </a:r>
          </a:p>
          <a:p>
            <a:endParaRPr lang="en-US" dirty="0" smtClean="0"/>
          </a:p>
          <a:p>
            <a:r>
              <a:rPr lang="en-US" dirty="0" smtClean="0"/>
              <a:t>The purpose of </a:t>
            </a:r>
            <a:r>
              <a:rPr lang="en-US" b="1" u="sng" dirty="0" smtClean="0"/>
              <a:t>control </a:t>
            </a:r>
            <a:r>
              <a:rPr lang="en-US" dirty="0" smtClean="0"/>
              <a:t>is to minimize variability in the way the units were obtained and treated. It allows us to eliminate “</a:t>
            </a:r>
            <a:r>
              <a:rPr lang="en-US" b="1" u="sng" dirty="0" smtClean="0"/>
              <a:t>lurking variables”</a:t>
            </a:r>
            <a:r>
              <a:rPr lang="en-US" dirty="0" smtClean="0"/>
              <a:t>.</a:t>
            </a:r>
          </a:p>
          <a:p>
            <a:endParaRPr lang="en-US" dirty="0"/>
          </a:p>
          <a:p>
            <a:r>
              <a:rPr lang="en-US" b="1" u="sng" dirty="0" smtClean="0"/>
              <a:t>PLACEBO EFFECT: </a:t>
            </a:r>
            <a:r>
              <a:rPr lang="en-US" dirty="0" smtClean="0"/>
              <a:t>Many patients respond favorably to ANY TREATMENT, even a placebo. This may be due to trust in doctors etc.</a:t>
            </a:r>
          </a:p>
          <a:p>
            <a:pPr marL="0" indent="0">
              <a:buNone/>
            </a:pPr>
            <a:endParaRPr lang="en-US" dirty="0"/>
          </a:p>
          <a:p>
            <a:pPr marL="0" indent="0">
              <a:buNone/>
            </a:pPr>
            <a:r>
              <a:rPr lang="en-US" dirty="0" smtClean="0"/>
              <a:t>Medical example… vaccine</a:t>
            </a:r>
            <a:endParaRPr lang="en-US" dirty="0"/>
          </a:p>
        </p:txBody>
      </p:sp>
    </p:spTree>
    <p:extLst>
      <p:ext uri="{BB962C8B-B14F-4D97-AF65-F5344CB8AC3E}">
        <p14:creationId xmlns:p14="http://schemas.microsoft.com/office/powerpoint/2010/main" val="1253224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3"/>
            <a:ext cx="8229600" cy="577651"/>
          </a:xfrm>
        </p:spPr>
        <p:txBody>
          <a:bodyPr>
            <a:normAutofit fontScale="90000"/>
          </a:bodyPr>
          <a:lstStyle/>
          <a:p>
            <a:r>
              <a:rPr lang="en-US" b="1" u="sng" dirty="0" smtClean="0"/>
              <a:t>Replication and Randomization</a:t>
            </a:r>
            <a:endParaRPr lang="en-US" b="1" u="sng" dirty="0"/>
          </a:p>
        </p:txBody>
      </p:sp>
      <p:sp>
        <p:nvSpPr>
          <p:cNvPr id="3" name="Content Placeholder 2"/>
          <p:cNvSpPr>
            <a:spLocks noGrp="1"/>
          </p:cNvSpPr>
          <p:nvPr>
            <p:ph idx="1"/>
          </p:nvPr>
        </p:nvSpPr>
        <p:spPr>
          <a:xfrm>
            <a:off x="0" y="818866"/>
            <a:ext cx="9144000" cy="5307297"/>
          </a:xfrm>
        </p:spPr>
        <p:txBody>
          <a:bodyPr>
            <a:normAutofit fontScale="92500"/>
          </a:bodyPr>
          <a:lstStyle/>
          <a:p>
            <a:r>
              <a:rPr lang="en-US" b="1" u="sng" dirty="0" smtClean="0"/>
              <a:t>REPLICATION: </a:t>
            </a:r>
            <a:r>
              <a:rPr lang="en-US" dirty="0" smtClean="0"/>
              <a:t>Use </a:t>
            </a:r>
            <a:r>
              <a:rPr lang="en-US" i="1" dirty="0" smtClean="0"/>
              <a:t>enough</a:t>
            </a:r>
            <a:r>
              <a:rPr lang="en-US" dirty="0" smtClean="0"/>
              <a:t> subjects to reduce </a:t>
            </a:r>
            <a:r>
              <a:rPr lang="en-US" i="1" dirty="0" smtClean="0"/>
              <a:t>chance variation </a:t>
            </a:r>
            <a:r>
              <a:rPr lang="en-US" dirty="0" smtClean="0"/>
              <a:t>(i.e. putting all the “smart” or healthy subjects in the same group).</a:t>
            </a:r>
          </a:p>
          <a:p>
            <a:r>
              <a:rPr lang="en-US" b="1" u="sng" dirty="0" smtClean="0"/>
              <a:t>RANDOMIZATION: </a:t>
            </a:r>
            <a:r>
              <a:rPr lang="en-US" dirty="0" smtClean="0"/>
              <a:t>We can’t eliminate the variation, but </a:t>
            </a:r>
            <a:r>
              <a:rPr lang="en-US" b="1" u="sng" dirty="0" smtClean="0"/>
              <a:t>random assignment</a:t>
            </a:r>
            <a:r>
              <a:rPr lang="en-US" dirty="0" smtClean="0"/>
              <a:t> to experimental groups helps to isolate the effects that the explanatory variable is having on the response variable. </a:t>
            </a:r>
          </a:p>
          <a:p>
            <a:r>
              <a:rPr lang="en-US" dirty="0" smtClean="0"/>
              <a:t>We want to be relatively certain that the systematic differences between the groups were CAUSED by the explanatory variable and not some lurking variable.</a:t>
            </a:r>
            <a:endParaRPr lang="en-US" dirty="0"/>
          </a:p>
        </p:txBody>
      </p:sp>
    </p:spTree>
    <p:extLst>
      <p:ext uri="{BB962C8B-B14F-4D97-AF65-F5344CB8AC3E}">
        <p14:creationId xmlns:p14="http://schemas.microsoft.com/office/powerpoint/2010/main" val="1372611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TotalTime>
  <Words>1370</Words>
  <Application>Microsoft Macintosh PowerPoint</Application>
  <PresentationFormat>On-screen Show (4:3)</PresentationFormat>
  <Paragraphs>114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AP STATS: Do Now</vt:lpstr>
      <vt:lpstr>CDC INFO: From their website</vt:lpstr>
      <vt:lpstr>Video of the Day: Conservation Task Developmental Psychology</vt:lpstr>
      <vt:lpstr>PowerPoint Presentation</vt:lpstr>
      <vt:lpstr>Milgram’s Famous Experiment</vt:lpstr>
      <vt:lpstr>Experimental Design Terminology</vt:lpstr>
      <vt:lpstr>Example: Advertising </vt:lpstr>
      <vt:lpstr>Control/ Control Group</vt:lpstr>
      <vt:lpstr>Replication and Randomization</vt:lpstr>
      <vt:lpstr>Example: Does Aspirin/Beta Carotene help prevent Heart Attacks and cancer?</vt:lpstr>
      <vt:lpstr>Key Principles of Experimental Design</vt:lpstr>
      <vt:lpstr>How do we know if the effects are significant?</vt:lpstr>
      <vt:lpstr>Experiment Tomorrow</vt:lpstr>
      <vt:lpstr>Test on Chapter 5 and Project #3</vt:lpstr>
      <vt:lpstr>Cumulative Test: Results Breakdown</vt:lpstr>
      <vt:lpstr>Test Tips: Free Response Questions </vt:lpstr>
      <vt:lpstr>Exam Breakdown (1/3 receive college credit)</vt:lpstr>
      <vt:lpstr>HOMEWORK 32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Task: Developmental Psychology</dc:title>
  <dc:creator>Ben Young</dc:creator>
  <cp:lastModifiedBy>Ben Young</cp:lastModifiedBy>
  <cp:revision>23</cp:revision>
  <dcterms:created xsi:type="dcterms:W3CDTF">2013-11-22T20:10:38Z</dcterms:created>
  <dcterms:modified xsi:type="dcterms:W3CDTF">2013-11-25T15:47:53Z</dcterms:modified>
</cp:coreProperties>
</file>