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embeddings/oleObject1.bin" ContentType="application/vnd.openxmlformats-officedocument.oleObject"/>
  <Override PartName="/ppt/embeddings/oleObject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0" r:id="rId3"/>
    <p:sldId id="257" r:id="rId4"/>
    <p:sldId id="260" r:id="rId5"/>
    <p:sldId id="258" r:id="rId6"/>
    <p:sldId id="259" r:id="rId7"/>
    <p:sldId id="261" r:id="rId8"/>
    <p:sldId id="263" r:id="rId9"/>
    <p:sldId id="271" r:id="rId10"/>
    <p:sldId id="269" r:id="rId11"/>
    <p:sldId id="264" r:id="rId12"/>
    <p:sldId id="265" r:id="rId13"/>
    <p:sldId id="266" r:id="rId14"/>
    <p:sldId id="268" r:id="rId15"/>
    <p:sldId id="272"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8" d="100"/>
          <a:sy n="78" d="100"/>
        </p:scale>
        <p:origin x="-130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2BA997-B819-504B-8990-A474641C20EF}" type="datetimeFigureOut">
              <a:rPr lang="en-US" smtClean="0"/>
              <a:t>12/13/13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66BC97-4EB1-6C4C-BEB6-25A4B3A3AE10}" type="slidenum">
              <a:rPr lang="en-US" smtClean="0"/>
              <a:t>‹#›</a:t>
            </a:fld>
            <a:endParaRPr lang="en-US"/>
          </a:p>
        </p:txBody>
      </p:sp>
    </p:spTree>
    <p:extLst>
      <p:ext uri="{BB962C8B-B14F-4D97-AF65-F5344CB8AC3E}">
        <p14:creationId xmlns:p14="http://schemas.microsoft.com/office/powerpoint/2010/main" val="929911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2BA997-B819-504B-8990-A474641C20EF}" type="datetimeFigureOut">
              <a:rPr lang="en-US" smtClean="0"/>
              <a:t>12/13/13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66BC97-4EB1-6C4C-BEB6-25A4B3A3AE10}" type="slidenum">
              <a:rPr lang="en-US" smtClean="0"/>
              <a:t>‹#›</a:t>
            </a:fld>
            <a:endParaRPr lang="en-US"/>
          </a:p>
        </p:txBody>
      </p:sp>
    </p:spTree>
    <p:extLst>
      <p:ext uri="{BB962C8B-B14F-4D97-AF65-F5344CB8AC3E}">
        <p14:creationId xmlns:p14="http://schemas.microsoft.com/office/powerpoint/2010/main" val="1310032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2BA997-B819-504B-8990-A474641C20EF}" type="datetimeFigureOut">
              <a:rPr lang="en-US" smtClean="0"/>
              <a:t>12/13/13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66BC97-4EB1-6C4C-BEB6-25A4B3A3AE10}" type="slidenum">
              <a:rPr lang="en-US" smtClean="0"/>
              <a:t>‹#›</a:t>
            </a:fld>
            <a:endParaRPr lang="en-US"/>
          </a:p>
        </p:txBody>
      </p:sp>
    </p:spTree>
    <p:extLst>
      <p:ext uri="{BB962C8B-B14F-4D97-AF65-F5344CB8AC3E}">
        <p14:creationId xmlns:p14="http://schemas.microsoft.com/office/powerpoint/2010/main" val="3435249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2BA997-B819-504B-8990-A474641C20EF}" type="datetimeFigureOut">
              <a:rPr lang="en-US" smtClean="0"/>
              <a:t>12/13/13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66BC97-4EB1-6C4C-BEB6-25A4B3A3AE10}" type="slidenum">
              <a:rPr lang="en-US" smtClean="0"/>
              <a:t>‹#›</a:t>
            </a:fld>
            <a:endParaRPr lang="en-US"/>
          </a:p>
        </p:txBody>
      </p:sp>
    </p:spTree>
    <p:extLst>
      <p:ext uri="{BB962C8B-B14F-4D97-AF65-F5344CB8AC3E}">
        <p14:creationId xmlns:p14="http://schemas.microsoft.com/office/powerpoint/2010/main" val="3111692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2BA997-B819-504B-8990-A474641C20EF}" type="datetimeFigureOut">
              <a:rPr lang="en-US" smtClean="0"/>
              <a:t>12/13/13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66BC97-4EB1-6C4C-BEB6-25A4B3A3AE10}" type="slidenum">
              <a:rPr lang="en-US" smtClean="0"/>
              <a:t>‹#›</a:t>
            </a:fld>
            <a:endParaRPr lang="en-US"/>
          </a:p>
        </p:txBody>
      </p:sp>
    </p:spTree>
    <p:extLst>
      <p:ext uri="{BB962C8B-B14F-4D97-AF65-F5344CB8AC3E}">
        <p14:creationId xmlns:p14="http://schemas.microsoft.com/office/powerpoint/2010/main" val="3537154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2BA997-B819-504B-8990-A474641C20EF}" type="datetimeFigureOut">
              <a:rPr lang="en-US" smtClean="0"/>
              <a:t>12/13/13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66BC97-4EB1-6C4C-BEB6-25A4B3A3AE10}" type="slidenum">
              <a:rPr lang="en-US" smtClean="0"/>
              <a:t>‹#›</a:t>
            </a:fld>
            <a:endParaRPr lang="en-US"/>
          </a:p>
        </p:txBody>
      </p:sp>
    </p:spTree>
    <p:extLst>
      <p:ext uri="{BB962C8B-B14F-4D97-AF65-F5344CB8AC3E}">
        <p14:creationId xmlns:p14="http://schemas.microsoft.com/office/powerpoint/2010/main" val="1678866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2BA997-B819-504B-8990-A474641C20EF}" type="datetimeFigureOut">
              <a:rPr lang="en-US" smtClean="0"/>
              <a:t>12/13/13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66BC97-4EB1-6C4C-BEB6-25A4B3A3AE10}" type="slidenum">
              <a:rPr lang="en-US" smtClean="0"/>
              <a:t>‹#›</a:t>
            </a:fld>
            <a:endParaRPr lang="en-US"/>
          </a:p>
        </p:txBody>
      </p:sp>
    </p:spTree>
    <p:extLst>
      <p:ext uri="{BB962C8B-B14F-4D97-AF65-F5344CB8AC3E}">
        <p14:creationId xmlns:p14="http://schemas.microsoft.com/office/powerpoint/2010/main" val="676783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2BA997-B819-504B-8990-A474641C20EF}" type="datetimeFigureOut">
              <a:rPr lang="en-US" smtClean="0"/>
              <a:t>12/13/13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66BC97-4EB1-6C4C-BEB6-25A4B3A3AE10}" type="slidenum">
              <a:rPr lang="en-US" smtClean="0"/>
              <a:t>‹#›</a:t>
            </a:fld>
            <a:endParaRPr lang="en-US"/>
          </a:p>
        </p:txBody>
      </p:sp>
    </p:spTree>
    <p:extLst>
      <p:ext uri="{BB962C8B-B14F-4D97-AF65-F5344CB8AC3E}">
        <p14:creationId xmlns:p14="http://schemas.microsoft.com/office/powerpoint/2010/main" val="2235654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2BA997-B819-504B-8990-A474641C20EF}" type="datetimeFigureOut">
              <a:rPr lang="en-US" smtClean="0"/>
              <a:t>12/13/13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66BC97-4EB1-6C4C-BEB6-25A4B3A3AE10}" type="slidenum">
              <a:rPr lang="en-US" smtClean="0"/>
              <a:t>‹#›</a:t>
            </a:fld>
            <a:endParaRPr lang="en-US"/>
          </a:p>
        </p:txBody>
      </p:sp>
    </p:spTree>
    <p:extLst>
      <p:ext uri="{BB962C8B-B14F-4D97-AF65-F5344CB8AC3E}">
        <p14:creationId xmlns:p14="http://schemas.microsoft.com/office/powerpoint/2010/main" val="3999767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2BA997-B819-504B-8990-A474641C20EF}" type="datetimeFigureOut">
              <a:rPr lang="en-US" smtClean="0"/>
              <a:t>12/13/13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66BC97-4EB1-6C4C-BEB6-25A4B3A3AE10}" type="slidenum">
              <a:rPr lang="en-US" smtClean="0"/>
              <a:t>‹#›</a:t>
            </a:fld>
            <a:endParaRPr lang="en-US"/>
          </a:p>
        </p:txBody>
      </p:sp>
    </p:spTree>
    <p:extLst>
      <p:ext uri="{BB962C8B-B14F-4D97-AF65-F5344CB8AC3E}">
        <p14:creationId xmlns:p14="http://schemas.microsoft.com/office/powerpoint/2010/main" val="1255385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2BA997-B819-504B-8990-A474641C20EF}" type="datetimeFigureOut">
              <a:rPr lang="en-US" smtClean="0"/>
              <a:t>12/13/13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66BC97-4EB1-6C4C-BEB6-25A4B3A3AE10}" type="slidenum">
              <a:rPr lang="en-US" smtClean="0"/>
              <a:t>‹#›</a:t>
            </a:fld>
            <a:endParaRPr lang="en-US"/>
          </a:p>
        </p:txBody>
      </p:sp>
    </p:spTree>
    <p:extLst>
      <p:ext uri="{BB962C8B-B14F-4D97-AF65-F5344CB8AC3E}">
        <p14:creationId xmlns:p14="http://schemas.microsoft.com/office/powerpoint/2010/main" val="137455676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2BA997-B819-504B-8990-A474641C20EF}" type="datetimeFigureOut">
              <a:rPr lang="en-US" smtClean="0"/>
              <a:t>12/13/13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66BC97-4EB1-6C4C-BEB6-25A4B3A3AE10}" type="slidenum">
              <a:rPr lang="en-US" smtClean="0"/>
              <a:t>‹#›</a:t>
            </a:fld>
            <a:endParaRPr lang="en-US"/>
          </a:p>
        </p:txBody>
      </p:sp>
    </p:spTree>
    <p:extLst>
      <p:ext uri="{BB962C8B-B14F-4D97-AF65-F5344CB8AC3E}">
        <p14:creationId xmlns:p14="http://schemas.microsoft.com/office/powerpoint/2010/main" val="1764979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emf"/><Relationship Id="rId5" Type="http://schemas.openxmlformats.org/officeDocument/2006/relationships/image" Target="../media/image2.png"/><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7.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7152"/>
            <a:ext cx="7772400" cy="823990"/>
          </a:xfrm>
        </p:spPr>
        <p:txBody>
          <a:bodyPr/>
          <a:lstStyle/>
          <a:p>
            <a:r>
              <a:rPr lang="en-US" dirty="0" smtClean="0"/>
              <a:t>Honors </a:t>
            </a:r>
            <a:r>
              <a:rPr lang="en-US" dirty="0" err="1" smtClean="0"/>
              <a:t>Precalculus</a:t>
            </a:r>
            <a:r>
              <a:rPr lang="en-US" dirty="0" smtClean="0"/>
              <a:t>: Do Now</a:t>
            </a:r>
            <a:endParaRPr lang="en-US" dirty="0"/>
          </a:p>
        </p:txBody>
      </p:sp>
      <p:sp>
        <p:nvSpPr>
          <p:cNvPr id="3" name="Subtitle 2"/>
          <p:cNvSpPr>
            <a:spLocks noGrp="1"/>
          </p:cNvSpPr>
          <p:nvPr>
            <p:ph type="subTitle" idx="1"/>
          </p:nvPr>
        </p:nvSpPr>
        <p:spPr>
          <a:xfrm>
            <a:off x="0" y="881142"/>
            <a:ext cx="9144000" cy="5520090"/>
          </a:xfrm>
        </p:spPr>
        <p:txBody>
          <a:bodyPr/>
          <a:lstStyle/>
          <a:p>
            <a:pPr algn="l"/>
            <a:r>
              <a:rPr lang="en-US" dirty="0" smtClean="0"/>
              <a:t>Solve for x.</a:t>
            </a:r>
            <a:endParaRPr lang="en-US" dirty="0"/>
          </a:p>
          <a:p>
            <a:pPr algn="l"/>
            <a:r>
              <a:rPr lang="en-US" dirty="0" smtClean="0"/>
              <a:t>4</a:t>
            </a:r>
            <a:r>
              <a:rPr lang="en-US" baseline="30000" dirty="0" smtClean="0"/>
              <a:t>2x – 1</a:t>
            </a:r>
            <a:r>
              <a:rPr lang="en-US" dirty="0" smtClean="0"/>
              <a:t> = 3</a:t>
            </a:r>
            <a:r>
              <a:rPr lang="en-US" baseline="30000" dirty="0" smtClean="0"/>
              <a:t>x – 3   </a:t>
            </a:r>
            <a:r>
              <a:rPr lang="en-US" dirty="0" smtClean="0"/>
              <a:t>         </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72962208"/>
              </p:ext>
            </p:extLst>
          </p:nvPr>
        </p:nvGraphicFramePr>
        <p:xfrm>
          <a:off x="4930038" y="1545126"/>
          <a:ext cx="1939303" cy="773665"/>
        </p:xfrm>
        <a:graphic>
          <a:graphicData uri="http://schemas.openxmlformats.org/presentationml/2006/ole">
            <mc:AlternateContent xmlns:mc="http://schemas.openxmlformats.org/markup-compatibility/2006">
              <mc:Choice xmlns:v="urn:schemas-microsoft-com:vml" Requires="v">
                <p:oleObj spid="_x0000_s1060" name="Equation" r:id="rId3" imgW="787400" imgH="215900" progId="Equation.3">
                  <p:embed/>
                </p:oleObj>
              </mc:Choice>
              <mc:Fallback>
                <p:oleObj name="Equation" r:id="rId3" imgW="787400" imgH="215900" progId="Equation.3">
                  <p:embed/>
                  <p:pic>
                    <p:nvPicPr>
                      <p:cNvPr id="0" name=""/>
                      <p:cNvPicPr/>
                      <p:nvPr/>
                    </p:nvPicPr>
                    <p:blipFill>
                      <a:blip r:embed="rId4"/>
                      <a:stretch>
                        <a:fillRect/>
                      </a:stretch>
                    </p:blipFill>
                    <p:spPr>
                      <a:xfrm>
                        <a:off x="4930038" y="1545126"/>
                        <a:ext cx="1939303" cy="773665"/>
                      </a:xfrm>
                      <a:prstGeom prst="rect">
                        <a:avLst/>
                      </a:prstGeom>
                    </p:spPr>
                  </p:pic>
                </p:oleObj>
              </mc:Fallback>
            </mc:AlternateContent>
          </a:graphicData>
        </a:graphic>
      </p:graphicFrame>
      <p:sp>
        <p:nvSpPr>
          <p:cNvPr id="5" name="TextBox 4"/>
          <p:cNvSpPr txBox="1"/>
          <p:nvPr/>
        </p:nvSpPr>
        <p:spPr>
          <a:xfrm>
            <a:off x="0" y="3594960"/>
            <a:ext cx="9143999" cy="1384995"/>
          </a:xfrm>
          <a:prstGeom prst="rect">
            <a:avLst/>
          </a:prstGeom>
          <a:noFill/>
        </p:spPr>
        <p:txBody>
          <a:bodyPr wrap="square" rtlCol="0">
            <a:spAutoFit/>
          </a:bodyPr>
          <a:lstStyle/>
          <a:p>
            <a:r>
              <a:rPr lang="en-US" sz="2800" dirty="0" smtClean="0"/>
              <a:t>You deposit $7550 in an account that pays 7.25% interest compounded continuously.  How long will it take the money to triple?</a:t>
            </a:r>
            <a:endParaRPr lang="en-US" sz="2800" dirty="0"/>
          </a:p>
        </p:txBody>
      </p:sp>
      <p:pic>
        <p:nvPicPr>
          <p:cNvPr id="6" name="Picture 5"/>
          <p:cNvPicPr>
            <a:picLocks noChangeAspect="1"/>
          </p:cNvPicPr>
          <p:nvPr/>
        </p:nvPicPr>
        <p:blipFill>
          <a:blip r:embed="rId5"/>
          <a:stretch>
            <a:fillRect/>
          </a:stretch>
        </p:blipFill>
        <p:spPr>
          <a:xfrm>
            <a:off x="7239001" y="5420157"/>
            <a:ext cx="1905000" cy="1428750"/>
          </a:xfrm>
          <a:prstGeom prst="rect">
            <a:avLst/>
          </a:prstGeom>
        </p:spPr>
      </p:pic>
    </p:spTree>
    <p:extLst>
      <p:ext uri="{BB962C8B-B14F-4D97-AF65-F5344CB8AC3E}">
        <p14:creationId xmlns:p14="http://schemas.microsoft.com/office/powerpoint/2010/main" val="49953983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6762"/>
          </a:xfrm>
        </p:spPr>
        <p:txBody>
          <a:bodyPr/>
          <a:lstStyle/>
          <a:p>
            <a:r>
              <a:rPr lang="en-US" dirty="0" smtClean="0"/>
              <a:t>Example 5: Bacteria Growth </a:t>
            </a:r>
            <a:endParaRPr lang="en-US" dirty="0"/>
          </a:p>
        </p:txBody>
      </p:sp>
      <p:sp>
        <p:nvSpPr>
          <p:cNvPr id="3" name="Content Placeholder 2"/>
          <p:cNvSpPr>
            <a:spLocks noGrp="1"/>
          </p:cNvSpPr>
          <p:nvPr>
            <p:ph idx="1"/>
          </p:nvPr>
        </p:nvSpPr>
        <p:spPr>
          <a:xfrm>
            <a:off x="0" y="766762"/>
            <a:ext cx="9144000" cy="5359401"/>
          </a:xfrm>
        </p:spPr>
        <p:txBody>
          <a:bodyPr/>
          <a:lstStyle/>
          <a:p>
            <a:r>
              <a:rPr lang="en-US" dirty="0" smtClean="0"/>
              <a:t>The initial size of a culture of bacteria is 1000. After one hour the the bacteria count is 8000.</a:t>
            </a:r>
          </a:p>
          <a:p>
            <a:pPr marL="0" indent="0">
              <a:buNone/>
            </a:pPr>
            <a:r>
              <a:rPr lang="en-US" dirty="0" smtClean="0"/>
              <a:t>a.) Find a function that models the the population after t hours.</a:t>
            </a:r>
          </a:p>
          <a:p>
            <a:pPr marL="0" indent="0">
              <a:buNone/>
            </a:pPr>
            <a:endParaRPr lang="en-US" dirty="0" smtClean="0"/>
          </a:p>
          <a:p>
            <a:pPr marL="0" indent="0">
              <a:buNone/>
            </a:pPr>
            <a:r>
              <a:rPr lang="en-US" dirty="0" smtClean="0"/>
              <a:t>b.) Find the population after 1.5 hours</a:t>
            </a:r>
          </a:p>
          <a:p>
            <a:pPr marL="0" indent="0">
              <a:buNone/>
            </a:pPr>
            <a:endParaRPr lang="en-US" dirty="0" smtClean="0"/>
          </a:p>
          <a:p>
            <a:pPr marL="0" indent="0">
              <a:buNone/>
            </a:pPr>
            <a:r>
              <a:rPr lang="en-US" dirty="0" smtClean="0"/>
              <a:t>c.) When will the population reach 15,000</a:t>
            </a:r>
            <a:endParaRPr lang="en-US" dirty="0"/>
          </a:p>
        </p:txBody>
      </p:sp>
    </p:spTree>
    <p:extLst>
      <p:ext uri="{BB962C8B-B14F-4D97-AF65-F5344CB8AC3E}">
        <p14:creationId xmlns:p14="http://schemas.microsoft.com/office/powerpoint/2010/main" val="217256530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76924"/>
          </a:xfrm>
        </p:spPr>
        <p:txBody>
          <a:bodyPr>
            <a:normAutofit fontScale="90000"/>
          </a:bodyPr>
          <a:lstStyle/>
          <a:p>
            <a:r>
              <a:rPr lang="en-US" dirty="0" smtClean="0"/>
              <a:t>Radioactive Decay!!</a:t>
            </a:r>
            <a:br>
              <a:rPr lang="en-US" dirty="0" smtClean="0"/>
            </a:br>
            <a:r>
              <a:rPr lang="en-US" dirty="0" smtClean="0"/>
              <a:t>Half-Life Derived</a:t>
            </a:r>
            <a:endParaRPr lang="en-US" dirty="0"/>
          </a:p>
        </p:txBody>
      </p:sp>
      <p:sp>
        <p:nvSpPr>
          <p:cNvPr id="3" name="Content Placeholder 2"/>
          <p:cNvSpPr>
            <a:spLocks noGrp="1"/>
          </p:cNvSpPr>
          <p:nvPr>
            <p:ph idx="1"/>
          </p:nvPr>
        </p:nvSpPr>
        <p:spPr>
          <a:xfrm>
            <a:off x="0" y="725646"/>
            <a:ext cx="9144000" cy="5400517"/>
          </a:xfrm>
        </p:spPr>
        <p:txBody>
          <a:bodyPr/>
          <a:lstStyle/>
          <a:p>
            <a:pPr marL="0" indent="0">
              <a:buNone/>
            </a:pPr>
            <a:endParaRPr lang="en-US" dirty="0"/>
          </a:p>
          <a:p>
            <a:pPr marL="0" indent="0">
              <a:buNone/>
            </a:pPr>
            <a:r>
              <a:rPr lang="en-US" dirty="0" smtClean="0"/>
              <a:t>FUNCTION:   m(t) = m</a:t>
            </a:r>
            <a:r>
              <a:rPr lang="en-US" baseline="-25000" dirty="0" smtClean="0"/>
              <a:t>0</a:t>
            </a:r>
            <a:r>
              <a:rPr lang="en-US" dirty="0" smtClean="0"/>
              <a:t>e</a:t>
            </a:r>
            <a:r>
              <a:rPr lang="en-US" baseline="30000" dirty="0" smtClean="0"/>
              <a:t>-</a:t>
            </a:r>
            <a:r>
              <a:rPr lang="en-US" baseline="30000" dirty="0" smtClean="0"/>
              <a:t>rt    </a:t>
            </a:r>
            <a:r>
              <a:rPr lang="en-US" dirty="0" smtClean="0"/>
              <a:t>or   m(t)=m</a:t>
            </a:r>
            <a:r>
              <a:rPr lang="en-US" baseline="-25000" dirty="0" smtClean="0"/>
              <a:t>0</a:t>
            </a:r>
            <a:r>
              <a:rPr lang="en-US" dirty="0" smtClean="0"/>
              <a:t>2</a:t>
            </a:r>
            <a:r>
              <a:rPr lang="en-US" baseline="30000" dirty="0" smtClean="0"/>
              <a:t>-t/h</a:t>
            </a:r>
            <a:endParaRPr lang="en-US" baseline="30000" dirty="0" smtClean="0"/>
          </a:p>
          <a:p>
            <a:pPr marL="0" indent="0">
              <a:buNone/>
            </a:pPr>
            <a:endParaRPr lang="en-US" baseline="30000" dirty="0"/>
          </a:p>
          <a:p>
            <a:pPr marL="0" indent="0">
              <a:buNone/>
            </a:pPr>
            <a:endParaRPr lang="en-US" dirty="0" smtClean="0"/>
          </a:p>
          <a:p>
            <a:pPr marL="0" indent="0">
              <a:buNone/>
            </a:pPr>
            <a:r>
              <a:rPr lang="en-US" dirty="0" smtClean="0"/>
              <a:t>Half Life (</a:t>
            </a:r>
            <a:r>
              <a:rPr lang="en-US" i="1" dirty="0" smtClean="0"/>
              <a:t>h)</a:t>
            </a:r>
            <a:r>
              <a:rPr lang="en-US" dirty="0" smtClean="0"/>
              <a:t>:  Time for half of the mass to decay.</a:t>
            </a:r>
            <a:endParaRPr lang="en-US" dirty="0"/>
          </a:p>
          <a:p>
            <a:pPr marL="0" indent="0">
              <a:buNone/>
            </a:pP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201611034"/>
              </p:ext>
            </p:extLst>
          </p:nvPr>
        </p:nvGraphicFramePr>
        <p:xfrm>
          <a:off x="3294471" y="3606593"/>
          <a:ext cx="1525179" cy="1212322"/>
        </p:xfrm>
        <a:graphic>
          <a:graphicData uri="http://schemas.openxmlformats.org/presentationml/2006/ole">
            <mc:AlternateContent xmlns:mc="http://schemas.openxmlformats.org/markup-compatibility/2006">
              <mc:Choice xmlns:v="urn:schemas-microsoft-com:vml" Requires="v">
                <p:oleObj spid="_x0000_s2055" name="Equation" r:id="rId3" imgW="495300" imgH="393700" progId="Equation.3">
                  <p:embed/>
                </p:oleObj>
              </mc:Choice>
              <mc:Fallback>
                <p:oleObj name="Equation" r:id="rId3" imgW="495300" imgH="393700" progId="Equation.3">
                  <p:embed/>
                  <p:pic>
                    <p:nvPicPr>
                      <p:cNvPr id="0" name=""/>
                      <p:cNvPicPr/>
                      <p:nvPr/>
                    </p:nvPicPr>
                    <p:blipFill>
                      <a:blip r:embed="rId4"/>
                      <a:stretch>
                        <a:fillRect/>
                      </a:stretch>
                    </p:blipFill>
                    <p:spPr>
                      <a:xfrm>
                        <a:off x="3294471" y="3606593"/>
                        <a:ext cx="1525179" cy="1212322"/>
                      </a:xfrm>
                      <a:prstGeom prst="rect">
                        <a:avLst/>
                      </a:prstGeom>
                    </p:spPr>
                  </p:pic>
                </p:oleObj>
              </mc:Fallback>
            </mc:AlternateContent>
          </a:graphicData>
        </a:graphic>
      </p:graphicFrame>
    </p:spTree>
    <p:extLst>
      <p:ext uri="{BB962C8B-B14F-4D97-AF65-F5344CB8AC3E}">
        <p14:creationId xmlns:p14="http://schemas.microsoft.com/office/powerpoint/2010/main" val="243613280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479"/>
            <a:ext cx="8229600" cy="761999"/>
          </a:xfrm>
        </p:spPr>
        <p:txBody>
          <a:bodyPr>
            <a:normAutofit fontScale="90000"/>
          </a:bodyPr>
          <a:lstStyle/>
          <a:p>
            <a:r>
              <a:rPr lang="en-US" dirty="0" smtClean="0"/>
              <a:t>Example 6: Radioactive Decay!</a:t>
            </a:r>
            <a:endParaRPr lang="en-US" dirty="0"/>
          </a:p>
        </p:txBody>
      </p:sp>
      <p:sp>
        <p:nvSpPr>
          <p:cNvPr id="3" name="Content Placeholder 2"/>
          <p:cNvSpPr>
            <a:spLocks noGrp="1"/>
          </p:cNvSpPr>
          <p:nvPr>
            <p:ph idx="1"/>
          </p:nvPr>
        </p:nvSpPr>
        <p:spPr>
          <a:xfrm>
            <a:off x="0" y="777478"/>
            <a:ext cx="9144000" cy="5348685"/>
          </a:xfrm>
        </p:spPr>
        <p:txBody>
          <a:bodyPr>
            <a:normAutofit fontScale="92500" lnSpcReduction="20000"/>
          </a:bodyPr>
          <a:lstStyle/>
          <a:p>
            <a:pPr marL="0" indent="0">
              <a:buNone/>
            </a:pPr>
            <a:r>
              <a:rPr lang="en-US" dirty="0" smtClean="0"/>
              <a:t>Polonium-210 (</a:t>
            </a:r>
            <a:r>
              <a:rPr lang="en-US" baseline="30000" dirty="0" smtClean="0"/>
              <a:t>210</a:t>
            </a:r>
            <a:r>
              <a:rPr lang="en-US" dirty="0" smtClean="0"/>
              <a:t>Po) has a half life of 140 days. Suppose a sample of this substance has a mass of 300 mg.</a:t>
            </a:r>
          </a:p>
          <a:p>
            <a:pPr marL="0" indent="0">
              <a:buNone/>
            </a:pPr>
            <a:endParaRPr lang="en-US" dirty="0"/>
          </a:p>
          <a:p>
            <a:pPr marL="0" indent="0">
              <a:buNone/>
            </a:pPr>
            <a:r>
              <a:rPr lang="en-US" dirty="0" smtClean="0"/>
              <a:t>a.) Find a function that models the amount of the sample remaining at time t.</a:t>
            </a:r>
          </a:p>
          <a:p>
            <a:pPr marL="0" indent="0">
              <a:buNone/>
            </a:pPr>
            <a:endParaRPr lang="en-US" dirty="0"/>
          </a:p>
          <a:p>
            <a:pPr marL="0" indent="0">
              <a:buNone/>
            </a:pPr>
            <a:r>
              <a:rPr lang="en-US" dirty="0" smtClean="0"/>
              <a:t>b.) Find the mass remaining after one year.</a:t>
            </a:r>
          </a:p>
          <a:p>
            <a:pPr marL="0" indent="0">
              <a:buNone/>
            </a:pPr>
            <a:endParaRPr lang="en-US" dirty="0"/>
          </a:p>
          <a:p>
            <a:pPr marL="0" indent="0">
              <a:buNone/>
            </a:pPr>
            <a:r>
              <a:rPr lang="en-US" dirty="0" smtClean="0"/>
              <a:t>c.) How long will it take for the sample to decay to a mass of 200 mg?</a:t>
            </a:r>
          </a:p>
          <a:p>
            <a:pPr marL="0" indent="0">
              <a:buNone/>
            </a:pPr>
            <a:endParaRPr lang="en-US" dirty="0"/>
          </a:p>
          <a:p>
            <a:pPr marL="0" indent="0">
              <a:buNone/>
            </a:pPr>
            <a:r>
              <a:rPr lang="en-US" dirty="0" smtClean="0"/>
              <a:t>d.) Sketch a quick graph.</a:t>
            </a:r>
            <a:endParaRPr lang="en-US" dirty="0"/>
          </a:p>
        </p:txBody>
      </p:sp>
      <p:pic>
        <p:nvPicPr>
          <p:cNvPr id="4" name="Picture 3"/>
          <p:cNvPicPr>
            <a:picLocks noChangeAspect="1"/>
          </p:cNvPicPr>
          <p:nvPr/>
        </p:nvPicPr>
        <p:blipFill>
          <a:blip r:embed="rId2"/>
          <a:stretch>
            <a:fillRect/>
          </a:stretch>
        </p:blipFill>
        <p:spPr>
          <a:xfrm>
            <a:off x="6858000" y="5334000"/>
            <a:ext cx="2286000" cy="1524000"/>
          </a:xfrm>
          <a:prstGeom prst="rect">
            <a:avLst/>
          </a:prstGeom>
        </p:spPr>
      </p:pic>
    </p:spTree>
    <p:extLst>
      <p:ext uri="{BB962C8B-B14F-4D97-AF65-F5344CB8AC3E}">
        <p14:creationId xmlns:p14="http://schemas.microsoft.com/office/powerpoint/2010/main" val="78601474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0167"/>
          </a:xfrm>
        </p:spPr>
        <p:txBody>
          <a:bodyPr>
            <a:normAutofit fontScale="90000"/>
          </a:bodyPr>
          <a:lstStyle/>
          <a:p>
            <a:r>
              <a:rPr lang="en-US" dirty="0" smtClean="0"/>
              <a:t>Example 7: Carbon Dating</a:t>
            </a:r>
            <a:endParaRPr lang="en-US" dirty="0"/>
          </a:p>
        </p:txBody>
      </p:sp>
      <p:sp>
        <p:nvSpPr>
          <p:cNvPr id="3" name="Content Placeholder 2"/>
          <p:cNvSpPr>
            <a:spLocks noGrp="1"/>
          </p:cNvSpPr>
          <p:nvPr>
            <p:ph idx="1"/>
          </p:nvPr>
        </p:nvSpPr>
        <p:spPr>
          <a:xfrm>
            <a:off x="0" y="710168"/>
            <a:ext cx="9144000" cy="5415996"/>
          </a:xfrm>
        </p:spPr>
        <p:txBody>
          <a:bodyPr/>
          <a:lstStyle/>
          <a:p>
            <a:pPr marL="0" indent="0">
              <a:buNone/>
            </a:pPr>
            <a:r>
              <a:rPr lang="en-US" dirty="0" smtClean="0"/>
              <a:t>Carbon-14 is one of the most common methods used to date ancient materials (as it has a half life of about 5730 years). Suppose that an ancient tree </a:t>
            </a:r>
            <a:r>
              <a:rPr lang="en-US" dirty="0"/>
              <a:t>is found that has </a:t>
            </a:r>
            <a:r>
              <a:rPr lang="en-US" dirty="0" smtClean="0"/>
              <a:t>30% Carbon-14 </a:t>
            </a:r>
            <a:r>
              <a:rPr lang="en-US" dirty="0"/>
              <a:t>compared to the living sample.  How old is </a:t>
            </a:r>
            <a:r>
              <a:rPr lang="en-US" dirty="0" smtClean="0"/>
              <a:t>the piece of wood?</a:t>
            </a:r>
            <a:r>
              <a:rPr lang="en-US" dirty="0"/>
              <a:t> </a:t>
            </a:r>
          </a:p>
        </p:txBody>
      </p:sp>
      <p:pic>
        <p:nvPicPr>
          <p:cNvPr id="4" name="Picture 3"/>
          <p:cNvPicPr>
            <a:picLocks noChangeAspect="1"/>
          </p:cNvPicPr>
          <p:nvPr/>
        </p:nvPicPr>
        <p:blipFill>
          <a:blip r:embed="rId2"/>
          <a:stretch>
            <a:fillRect/>
          </a:stretch>
        </p:blipFill>
        <p:spPr>
          <a:xfrm>
            <a:off x="6565366" y="4924024"/>
            <a:ext cx="2578633" cy="1933975"/>
          </a:xfrm>
          <a:prstGeom prst="rect">
            <a:avLst/>
          </a:prstGeom>
        </p:spPr>
      </p:pic>
    </p:spTree>
    <p:extLst>
      <p:ext uri="{BB962C8B-B14F-4D97-AF65-F5344CB8AC3E}">
        <p14:creationId xmlns:p14="http://schemas.microsoft.com/office/powerpoint/2010/main" val="319422613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4294"/>
            <a:ext cx="8229600" cy="620769"/>
          </a:xfrm>
        </p:spPr>
        <p:txBody>
          <a:bodyPr>
            <a:normAutofit fontScale="90000"/>
          </a:bodyPr>
          <a:lstStyle/>
          <a:p>
            <a:r>
              <a:rPr lang="en-US" dirty="0" smtClean="0"/>
              <a:t>Homework #42</a:t>
            </a:r>
            <a:endParaRPr lang="en-US" dirty="0"/>
          </a:p>
        </p:txBody>
      </p:sp>
      <p:sp>
        <p:nvSpPr>
          <p:cNvPr id="3" name="Content Placeholder 2"/>
          <p:cNvSpPr>
            <a:spLocks noGrp="1"/>
          </p:cNvSpPr>
          <p:nvPr>
            <p:ph idx="1"/>
          </p:nvPr>
        </p:nvSpPr>
        <p:spPr>
          <a:xfrm>
            <a:off x="457200" y="386476"/>
            <a:ext cx="8229600" cy="5739688"/>
          </a:xfrm>
        </p:spPr>
        <p:txBody>
          <a:bodyPr/>
          <a:lstStyle/>
          <a:p>
            <a:r>
              <a:rPr lang="en-US" dirty="0" smtClean="0"/>
              <a:t>Read section 4.6 (through example 6)</a:t>
            </a:r>
          </a:p>
          <a:p>
            <a:r>
              <a:rPr lang="en-US" dirty="0" smtClean="0"/>
              <a:t>Pg</a:t>
            </a:r>
            <a:r>
              <a:rPr lang="en-US" dirty="0" smtClean="0"/>
              <a:t>. 379-380 </a:t>
            </a:r>
            <a:r>
              <a:rPr lang="en-US" dirty="0" smtClean="0"/>
              <a:t>#1, </a:t>
            </a:r>
            <a:r>
              <a:rPr lang="en-US" dirty="0"/>
              <a:t>3</a:t>
            </a:r>
            <a:r>
              <a:rPr lang="en-US" dirty="0" smtClean="0"/>
              <a:t>, 7, 9, </a:t>
            </a:r>
            <a:r>
              <a:rPr lang="en-US" dirty="0" smtClean="0"/>
              <a:t>13, </a:t>
            </a:r>
            <a:r>
              <a:rPr lang="en-US" dirty="0" smtClean="0"/>
              <a:t>15, </a:t>
            </a:r>
            <a:r>
              <a:rPr lang="en-US" dirty="0" smtClean="0"/>
              <a:t>17, </a:t>
            </a:r>
            <a:r>
              <a:rPr lang="en-US" dirty="0" smtClean="0"/>
              <a:t>19</a:t>
            </a:r>
            <a:endParaRPr lang="en-US" dirty="0"/>
          </a:p>
        </p:txBody>
      </p:sp>
      <p:pic>
        <p:nvPicPr>
          <p:cNvPr id="4" name="Picture 3"/>
          <p:cNvPicPr>
            <a:picLocks noChangeAspect="1"/>
          </p:cNvPicPr>
          <p:nvPr/>
        </p:nvPicPr>
        <p:blipFill>
          <a:blip r:embed="rId2"/>
          <a:stretch>
            <a:fillRect/>
          </a:stretch>
        </p:blipFill>
        <p:spPr>
          <a:xfrm>
            <a:off x="4818591" y="1562891"/>
            <a:ext cx="4325409" cy="1405965"/>
          </a:xfrm>
          <a:prstGeom prst="rect">
            <a:avLst/>
          </a:prstGeom>
        </p:spPr>
      </p:pic>
      <p:pic>
        <p:nvPicPr>
          <p:cNvPr id="5" name="Picture 4"/>
          <p:cNvPicPr>
            <a:picLocks noChangeAspect="1"/>
          </p:cNvPicPr>
          <p:nvPr/>
        </p:nvPicPr>
        <p:blipFill>
          <a:blip r:embed="rId3"/>
          <a:stretch>
            <a:fillRect/>
          </a:stretch>
        </p:blipFill>
        <p:spPr>
          <a:xfrm>
            <a:off x="143683" y="1562891"/>
            <a:ext cx="4674908" cy="5070767"/>
          </a:xfrm>
          <a:prstGeom prst="rect">
            <a:avLst/>
          </a:prstGeom>
        </p:spPr>
      </p:pic>
      <p:pic>
        <p:nvPicPr>
          <p:cNvPr id="6" name="Picture 5"/>
          <p:cNvPicPr>
            <a:picLocks noChangeAspect="1"/>
          </p:cNvPicPr>
          <p:nvPr/>
        </p:nvPicPr>
        <p:blipFill>
          <a:blip r:embed="rId4"/>
          <a:stretch>
            <a:fillRect/>
          </a:stretch>
        </p:blipFill>
        <p:spPr>
          <a:xfrm>
            <a:off x="4430382" y="3809548"/>
            <a:ext cx="4713618" cy="1665411"/>
          </a:xfrm>
          <a:prstGeom prst="rect">
            <a:avLst/>
          </a:prstGeom>
        </p:spPr>
      </p:pic>
    </p:spTree>
    <p:extLst>
      <p:ext uri="{BB962C8B-B14F-4D97-AF65-F5344CB8AC3E}">
        <p14:creationId xmlns:p14="http://schemas.microsoft.com/office/powerpoint/2010/main" val="1266911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21103" y="1090767"/>
            <a:ext cx="8181712" cy="3451386"/>
          </a:xfrm>
          <a:prstGeom prst="rect">
            <a:avLst/>
          </a:prstGeom>
        </p:spPr>
      </p:pic>
    </p:spTree>
    <p:extLst>
      <p:ext uri="{BB962C8B-B14F-4D97-AF65-F5344CB8AC3E}">
        <p14:creationId xmlns:p14="http://schemas.microsoft.com/office/powerpoint/2010/main" val="3680258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Honors </a:t>
            </a:r>
            <a:r>
              <a:rPr lang="en-US" dirty="0" err="1" smtClean="0"/>
              <a:t>Precalculus</a:t>
            </a:r>
            <a:r>
              <a:rPr lang="en-US" dirty="0" smtClean="0"/>
              <a:t>: 50pt Quiz</a:t>
            </a:r>
            <a:endParaRPr lang="en-US" dirty="0"/>
          </a:p>
        </p:txBody>
      </p:sp>
      <p:sp>
        <p:nvSpPr>
          <p:cNvPr id="3" name="Content Placeholder 2"/>
          <p:cNvSpPr>
            <a:spLocks noGrp="1"/>
          </p:cNvSpPr>
          <p:nvPr>
            <p:ph idx="1"/>
          </p:nvPr>
        </p:nvSpPr>
        <p:spPr>
          <a:xfrm>
            <a:off x="0" y="1600200"/>
            <a:ext cx="9144000" cy="4525963"/>
          </a:xfrm>
        </p:spPr>
        <p:txBody>
          <a:bodyPr/>
          <a:lstStyle/>
          <a:p>
            <a:r>
              <a:rPr lang="en-US" dirty="0" smtClean="0"/>
              <a:t>Take 20-25 minutes to complete your quiz.</a:t>
            </a:r>
          </a:p>
          <a:p>
            <a:r>
              <a:rPr lang="en-US" dirty="0" smtClean="0"/>
              <a:t>I will ONLY grade BOXED FINAL ANSWERS (be neat).</a:t>
            </a:r>
          </a:p>
          <a:p>
            <a:r>
              <a:rPr lang="en-US" dirty="0" smtClean="0"/>
              <a:t>Show all work. No work, no credit. Even though only the final answer will count. If you don’t show work, you won’t get credit.</a:t>
            </a:r>
            <a:endParaRPr lang="en-US" dirty="0"/>
          </a:p>
        </p:txBody>
      </p:sp>
    </p:spTree>
    <p:extLst>
      <p:ext uri="{BB962C8B-B14F-4D97-AF65-F5344CB8AC3E}">
        <p14:creationId xmlns:p14="http://schemas.microsoft.com/office/powerpoint/2010/main" val="350157710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of the Day</a:t>
            </a:r>
            <a:endParaRPr lang="en-US" dirty="0"/>
          </a:p>
        </p:txBody>
      </p:sp>
      <p:sp>
        <p:nvSpPr>
          <p:cNvPr id="3" name="Content Placeholder 2"/>
          <p:cNvSpPr>
            <a:spLocks noGrp="1"/>
          </p:cNvSpPr>
          <p:nvPr>
            <p:ph idx="1"/>
          </p:nvPr>
        </p:nvSpPr>
        <p:spPr/>
        <p:txBody>
          <a:bodyPr/>
          <a:lstStyle/>
          <a:p>
            <a:pPr marL="0" indent="0">
              <a:buNone/>
            </a:pPr>
            <a:r>
              <a:rPr lang="en-US" dirty="0" smtClean="0"/>
              <a:t>Atomic Bomb </a:t>
            </a:r>
            <a:r>
              <a:rPr lang="en-US" dirty="0" smtClean="0"/>
              <a:t>Explosion This is what exponential growth looks like. </a:t>
            </a:r>
            <a:r>
              <a:rPr lang="en-US" dirty="0" smtClean="0"/>
              <a:t>Only 1.5 </a:t>
            </a:r>
            <a:r>
              <a:rPr lang="en-US" dirty="0" err="1" smtClean="0"/>
              <a:t>lbs</a:t>
            </a:r>
            <a:r>
              <a:rPr lang="en-US" dirty="0" smtClean="0"/>
              <a:t> of Uranium underwent nuclear fission.</a:t>
            </a:r>
            <a:endParaRPr lang="en-US" dirty="0"/>
          </a:p>
        </p:txBody>
      </p:sp>
      <p:pic>
        <p:nvPicPr>
          <p:cNvPr id="4" name="Picture 3"/>
          <p:cNvPicPr>
            <a:picLocks noChangeAspect="1"/>
          </p:cNvPicPr>
          <p:nvPr/>
        </p:nvPicPr>
        <p:blipFill>
          <a:blip r:embed="rId2"/>
          <a:stretch>
            <a:fillRect/>
          </a:stretch>
        </p:blipFill>
        <p:spPr>
          <a:xfrm>
            <a:off x="2035166" y="3058770"/>
            <a:ext cx="5711834" cy="3392829"/>
          </a:xfrm>
          <a:prstGeom prst="rect">
            <a:avLst/>
          </a:prstGeom>
        </p:spPr>
      </p:pic>
    </p:spTree>
    <p:extLst>
      <p:ext uri="{BB962C8B-B14F-4D97-AF65-F5344CB8AC3E}">
        <p14:creationId xmlns:p14="http://schemas.microsoft.com/office/powerpoint/2010/main" val="398943051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9747"/>
          </a:xfrm>
        </p:spPr>
        <p:txBody>
          <a:bodyPr/>
          <a:lstStyle/>
          <a:p>
            <a:r>
              <a:rPr lang="en-US" dirty="0" smtClean="0"/>
              <a:t>Exponential Growth</a:t>
            </a:r>
            <a:endParaRPr lang="en-US" dirty="0"/>
          </a:p>
        </p:txBody>
      </p:sp>
      <p:sp>
        <p:nvSpPr>
          <p:cNvPr id="3" name="Content Placeholder 2"/>
          <p:cNvSpPr>
            <a:spLocks noGrp="1"/>
          </p:cNvSpPr>
          <p:nvPr>
            <p:ph idx="1"/>
          </p:nvPr>
        </p:nvSpPr>
        <p:spPr>
          <a:xfrm>
            <a:off x="0" y="839748"/>
            <a:ext cx="9144000" cy="5286416"/>
          </a:xfrm>
        </p:spPr>
        <p:txBody>
          <a:bodyPr/>
          <a:lstStyle/>
          <a:p>
            <a:pPr marL="0" indent="0">
              <a:buNone/>
            </a:pPr>
            <a:r>
              <a:rPr lang="en-US" dirty="0" smtClean="0"/>
              <a:t>Under ideal conditions a certain population of bacteria doubles in size every 3 hours. If the culture started with 1000 bacteria. Write a function for the number of bacteria after t hours.</a:t>
            </a:r>
            <a:endParaRPr lang="en-US" dirty="0"/>
          </a:p>
        </p:txBody>
      </p:sp>
      <p:pic>
        <p:nvPicPr>
          <p:cNvPr id="4" name="Picture 3"/>
          <p:cNvPicPr>
            <a:picLocks noChangeAspect="1"/>
          </p:cNvPicPr>
          <p:nvPr/>
        </p:nvPicPr>
        <p:blipFill>
          <a:blip r:embed="rId2"/>
          <a:stretch>
            <a:fillRect/>
          </a:stretch>
        </p:blipFill>
        <p:spPr>
          <a:xfrm>
            <a:off x="6939830" y="5207000"/>
            <a:ext cx="2204170" cy="1651000"/>
          </a:xfrm>
          <a:prstGeom prst="rect">
            <a:avLst/>
          </a:prstGeom>
        </p:spPr>
      </p:pic>
    </p:spTree>
    <p:extLst>
      <p:ext uri="{BB962C8B-B14F-4D97-AF65-F5344CB8AC3E}">
        <p14:creationId xmlns:p14="http://schemas.microsoft.com/office/powerpoint/2010/main" val="426663977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Size</a:t>
            </a:r>
            <a:endParaRPr lang="en-US" dirty="0"/>
          </a:p>
        </p:txBody>
      </p:sp>
      <p:sp>
        <p:nvSpPr>
          <p:cNvPr id="3" name="Content Placeholder 2"/>
          <p:cNvSpPr>
            <a:spLocks noGrp="1"/>
          </p:cNvSpPr>
          <p:nvPr>
            <p:ph idx="1"/>
          </p:nvPr>
        </p:nvSpPr>
        <p:spPr/>
        <p:txBody>
          <a:bodyPr/>
          <a:lstStyle/>
          <a:p>
            <a:pPr marL="0" indent="0">
              <a:buNone/>
            </a:pPr>
            <a:r>
              <a:rPr lang="en-US" dirty="0" smtClean="0"/>
              <a:t>A population that experiences exponential growth increases according to the model</a:t>
            </a:r>
          </a:p>
          <a:p>
            <a:pPr marL="0" indent="0">
              <a:buNone/>
            </a:pPr>
            <a:endParaRPr lang="en-US" dirty="0"/>
          </a:p>
          <a:p>
            <a:pPr marL="0" indent="0">
              <a:buNone/>
            </a:pPr>
            <a:r>
              <a:rPr lang="en-US" dirty="0" smtClean="0"/>
              <a:t>	n(t) = n</a:t>
            </a:r>
            <a:r>
              <a:rPr lang="en-US" baseline="-25000" dirty="0" smtClean="0"/>
              <a:t>0</a:t>
            </a:r>
            <a:r>
              <a:rPr lang="en-US" dirty="0" smtClean="0"/>
              <a:t>e</a:t>
            </a:r>
            <a:r>
              <a:rPr lang="en-US" baseline="30000" dirty="0" smtClean="0"/>
              <a:t>rt</a:t>
            </a:r>
          </a:p>
          <a:p>
            <a:pPr marL="0" indent="0">
              <a:buNone/>
            </a:pPr>
            <a:endParaRPr lang="en-US" baseline="30000" dirty="0"/>
          </a:p>
          <a:p>
            <a:pPr marL="0" indent="0">
              <a:buNone/>
            </a:pPr>
            <a:r>
              <a:rPr lang="en-US" dirty="0" smtClean="0"/>
              <a:t>r is relative growth rate of the population expressed as a proportion of the population AT ANY TIME.</a:t>
            </a:r>
            <a:endParaRPr lang="en-US" dirty="0"/>
          </a:p>
        </p:txBody>
      </p:sp>
    </p:spTree>
    <p:extLst>
      <p:ext uri="{BB962C8B-B14F-4D97-AF65-F5344CB8AC3E}">
        <p14:creationId xmlns:p14="http://schemas.microsoft.com/office/powerpoint/2010/main" val="149300583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0167"/>
          </a:xfrm>
        </p:spPr>
        <p:txBody>
          <a:bodyPr>
            <a:normAutofit fontScale="90000"/>
          </a:bodyPr>
          <a:lstStyle/>
          <a:p>
            <a:r>
              <a:rPr lang="en-US" dirty="0" smtClean="0"/>
              <a:t>Example 1:</a:t>
            </a:r>
            <a:endParaRPr lang="en-US" dirty="0"/>
          </a:p>
        </p:txBody>
      </p:sp>
      <p:sp>
        <p:nvSpPr>
          <p:cNvPr id="3" name="Content Placeholder 2"/>
          <p:cNvSpPr>
            <a:spLocks noGrp="1"/>
          </p:cNvSpPr>
          <p:nvPr>
            <p:ph idx="1"/>
          </p:nvPr>
        </p:nvSpPr>
        <p:spPr>
          <a:xfrm>
            <a:off x="0" y="710168"/>
            <a:ext cx="9144000" cy="6147832"/>
          </a:xfrm>
        </p:spPr>
        <p:txBody>
          <a:bodyPr>
            <a:normAutofit/>
          </a:bodyPr>
          <a:lstStyle/>
          <a:p>
            <a:pPr marL="0" indent="0">
              <a:buNone/>
            </a:pPr>
            <a:r>
              <a:rPr lang="en-US" sz="2800" dirty="0" smtClean="0"/>
              <a:t>The initial bacterium count of a culture is 500. a Biologist later makes a sample count of bacteria in the culture and finds that the relative rate of growth is 40% per hour.</a:t>
            </a:r>
          </a:p>
          <a:p>
            <a:pPr marL="0" indent="0">
              <a:buNone/>
            </a:pPr>
            <a:endParaRPr lang="en-US" sz="2800" dirty="0" smtClean="0"/>
          </a:p>
          <a:p>
            <a:pPr marL="0" indent="0">
              <a:buNone/>
            </a:pPr>
            <a:r>
              <a:rPr lang="en-US" sz="2800" dirty="0" smtClean="0"/>
              <a:t>A.) write the function that modes the number of bacteria after t hours</a:t>
            </a:r>
          </a:p>
          <a:p>
            <a:pPr marL="0" indent="0">
              <a:buNone/>
            </a:pPr>
            <a:endParaRPr lang="en-US" sz="2800" dirty="0" smtClean="0"/>
          </a:p>
          <a:p>
            <a:pPr marL="0" indent="0">
              <a:buNone/>
            </a:pPr>
            <a:r>
              <a:rPr lang="en-US" sz="2800" dirty="0" smtClean="0"/>
              <a:t>B.) what is the estimated count after 10 hours.</a:t>
            </a:r>
          </a:p>
          <a:p>
            <a:pPr marL="0" indent="0">
              <a:buNone/>
            </a:pPr>
            <a:endParaRPr lang="en-US" sz="2800" dirty="0"/>
          </a:p>
          <a:p>
            <a:pPr marL="0" indent="0">
              <a:buNone/>
            </a:pPr>
            <a:endParaRPr lang="en-US" sz="2800" dirty="0" smtClean="0"/>
          </a:p>
          <a:p>
            <a:pPr marL="0" indent="0">
              <a:buNone/>
            </a:pPr>
            <a:r>
              <a:rPr lang="en-US" sz="2800" dirty="0" smtClean="0"/>
              <a:t>C.) sketch a graph of the function.</a:t>
            </a:r>
            <a:endParaRPr lang="en-US" sz="2800" dirty="0"/>
          </a:p>
        </p:txBody>
      </p:sp>
      <p:pic>
        <p:nvPicPr>
          <p:cNvPr id="4" name="Picture 3"/>
          <p:cNvPicPr>
            <a:picLocks noChangeAspect="1"/>
          </p:cNvPicPr>
          <p:nvPr/>
        </p:nvPicPr>
        <p:blipFill>
          <a:blip r:embed="rId2"/>
          <a:stretch>
            <a:fillRect/>
          </a:stretch>
        </p:blipFill>
        <p:spPr>
          <a:xfrm>
            <a:off x="6939830" y="5207000"/>
            <a:ext cx="2204170" cy="1651000"/>
          </a:xfrm>
          <a:prstGeom prst="rect">
            <a:avLst/>
          </a:prstGeom>
        </p:spPr>
      </p:pic>
    </p:spTree>
    <p:extLst>
      <p:ext uri="{BB962C8B-B14F-4D97-AF65-F5344CB8AC3E}">
        <p14:creationId xmlns:p14="http://schemas.microsoft.com/office/powerpoint/2010/main" val="185679084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54671"/>
          </a:xfrm>
        </p:spPr>
        <p:txBody>
          <a:bodyPr>
            <a:normAutofit fontScale="90000"/>
          </a:bodyPr>
          <a:lstStyle/>
          <a:p>
            <a:r>
              <a:rPr lang="en-US" dirty="0" smtClean="0"/>
              <a:t>Example 2: Rabbit Population</a:t>
            </a:r>
            <a:endParaRPr lang="en-US" dirty="0"/>
          </a:p>
        </p:txBody>
      </p:sp>
      <p:sp>
        <p:nvSpPr>
          <p:cNvPr id="3" name="Content Placeholder 2"/>
          <p:cNvSpPr>
            <a:spLocks noGrp="1"/>
          </p:cNvSpPr>
          <p:nvPr>
            <p:ph idx="1"/>
          </p:nvPr>
        </p:nvSpPr>
        <p:spPr>
          <a:xfrm>
            <a:off x="0" y="554671"/>
            <a:ext cx="9144000" cy="5571493"/>
          </a:xfrm>
        </p:spPr>
        <p:txBody>
          <a:bodyPr>
            <a:normAutofit/>
          </a:bodyPr>
          <a:lstStyle/>
          <a:p>
            <a:pPr marL="0" indent="0">
              <a:buNone/>
            </a:pPr>
            <a:r>
              <a:rPr lang="en-US" dirty="0" smtClean="0"/>
              <a:t>A certain breed of rabbit was introduced onto a small island about 8 years ago. The current rabbit population on the island is estimated to be 4100, with a relative growth rate of 55% per year.</a:t>
            </a:r>
          </a:p>
          <a:p>
            <a:pPr marL="0" indent="0">
              <a:buNone/>
            </a:pPr>
            <a:endParaRPr lang="en-US" dirty="0"/>
          </a:p>
          <a:p>
            <a:pPr marL="0" indent="0">
              <a:buNone/>
            </a:pPr>
            <a:r>
              <a:rPr lang="en-US" dirty="0" smtClean="0"/>
              <a:t>a.) what was the initial size of the population.</a:t>
            </a:r>
          </a:p>
          <a:p>
            <a:pPr marL="0" indent="0">
              <a:buNone/>
            </a:pPr>
            <a:endParaRPr lang="en-US" dirty="0" smtClean="0"/>
          </a:p>
          <a:p>
            <a:pPr marL="0" indent="0">
              <a:buNone/>
            </a:pPr>
            <a:endParaRPr lang="en-US" dirty="0"/>
          </a:p>
          <a:p>
            <a:pPr marL="0" indent="0">
              <a:buNone/>
            </a:pPr>
            <a:r>
              <a:rPr lang="en-US" dirty="0" smtClean="0"/>
              <a:t>b.) estimate the size of the population 12 years from now.</a:t>
            </a:r>
            <a:endParaRPr lang="en-US" dirty="0"/>
          </a:p>
        </p:txBody>
      </p:sp>
      <p:pic>
        <p:nvPicPr>
          <p:cNvPr id="4" name="Picture 3"/>
          <p:cNvPicPr>
            <a:picLocks noChangeAspect="1"/>
          </p:cNvPicPr>
          <p:nvPr/>
        </p:nvPicPr>
        <p:blipFill>
          <a:blip r:embed="rId2"/>
          <a:stretch>
            <a:fillRect/>
          </a:stretch>
        </p:blipFill>
        <p:spPr>
          <a:xfrm>
            <a:off x="5588000" y="5986780"/>
            <a:ext cx="3556000" cy="871220"/>
          </a:xfrm>
          <a:prstGeom prst="rect">
            <a:avLst/>
          </a:prstGeom>
        </p:spPr>
      </p:pic>
    </p:spTree>
    <p:extLst>
      <p:ext uri="{BB962C8B-B14F-4D97-AF65-F5344CB8AC3E}">
        <p14:creationId xmlns:p14="http://schemas.microsoft.com/office/powerpoint/2010/main" val="379922493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54671"/>
          </a:xfrm>
        </p:spPr>
        <p:txBody>
          <a:bodyPr>
            <a:normAutofit fontScale="90000"/>
          </a:bodyPr>
          <a:lstStyle/>
          <a:p>
            <a:r>
              <a:rPr lang="en-US" dirty="0" smtClean="0"/>
              <a:t>Example 3: World Population</a:t>
            </a:r>
            <a:endParaRPr lang="en-US" dirty="0"/>
          </a:p>
        </p:txBody>
      </p:sp>
      <p:sp>
        <p:nvSpPr>
          <p:cNvPr id="3" name="Content Placeholder 2"/>
          <p:cNvSpPr>
            <a:spLocks noGrp="1"/>
          </p:cNvSpPr>
          <p:nvPr>
            <p:ph idx="1"/>
          </p:nvPr>
        </p:nvSpPr>
        <p:spPr>
          <a:xfrm>
            <a:off x="0" y="554671"/>
            <a:ext cx="9144000" cy="5571493"/>
          </a:xfrm>
        </p:spPr>
        <p:txBody>
          <a:bodyPr>
            <a:normAutofit/>
          </a:bodyPr>
          <a:lstStyle/>
          <a:p>
            <a:pPr marL="0" indent="0">
              <a:buNone/>
            </a:pPr>
            <a:r>
              <a:rPr lang="en-US" dirty="0" smtClean="0"/>
              <a:t>The population of the world in 2000 was 6.1 billion people with a relative growth rate was 1.4% per year. If the population continues to grow at this rate, when will it reach 10 billion people (according to this model). What if the relative growth rate was instead 1%?</a:t>
            </a:r>
            <a:endParaRPr lang="en-US" dirty="0"/>
          </a:p>
        </p:txBody>
      </p:sp>
      <p:pic>
        <p:nvPicPr>
          <p:cNvPr id="4" name="Picture 3"/>
          <p:cNvPicPr>
            <a:picLocks noChangeAspect="1"/>
          </p:cNvPicPr>
          <p:nvPr/>
        </p:nvPicPr>
        <p:blipFill>
          <a:blip r:embed="rId2"/>
          <a:stretch>
            <a:fillRect/>
          </a:stretch>
        </p:blipFill>
        <p:spPr>
          <a:xfrm>
            <a:off x="5727700" y="4241800"/>
            <a:ext cx="3416300" cy="2387600"/>
          </a:xfrm>
          <a:prstGeom prst="rect">
            <a:avLst/>
          </a:prstGeom>
        </p:spPr>
      </p:pic>
    </p:spTree>
    <p:extLst>
      <p:ext uri="{BB962C8B-B14F-4D97-AF65-F5344CB8AC3E}">
        <p14:creationId xmlns:p14="http://schemas.microsoft.com/office/powerpoint/2010/main" val="34594816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54671"/>
          </a:xfrm>
        </p:spPr>
        <p:txBody>
          <a:bodyPr>
            <a:normAutofit fontScale="90000"/>
          </a:bodyPr>
          <a:lstStyle/>
          <a:p>
            <a:r>
              <a:rPr lang="en-US" dirty="0" smtClean="0"/>
              <a:t>Example 4: World Population</a:t>
            </a:r>
            <a:endParaRPr lang="en-US" dirty="0"/>
          </a:p>
        </p:txBody>
      </p:sp>
      <p:sp>
        <p:nvSpPr>
          <p:cNvPr id="3" name="Content Placeholder 2"/>
          <p:cNvSpPr>
            <a:spLocks noGrp="1"/>
          </p:cNvSpPr>
          <p:nvPr>
            <p:ph idx="1"/>
          </p:nvPr>
        </p:nvSpPr>
        <p:spPr>
          <a:xfrm>
            <a:off x="0" y="554671"/>
            <a:ext cx="9144000" cy="5571493"/>
          </a:xfrm>
        </p:spPr>
        <p:txBody>
          <a:bodyPr>
            <a:normAutofit/>
          </a:bodyPr>
          <a:lstStyle/>
          <a:p>
            <a:pPr marL="0" indent="0">
              <a:buNone/>
            </a:pPr>
            <a:r>
              <a:rPr lang="en-US" dirty="0" smtClean="0"/>
              <a:t>The population of the world in 2000 was 6.1 billion people and the current population in 2013 is 7.2 billion people. Use this info to determine the ACTUAL relative growth rate during that time period.</a:t>
            </a:r>
            <a:endParaRPr lang="en-US" dirty="0"/>
          </a:p>
        </p:txBody>
      </p:sp>
      <p:pic>
        <p:nvPicPr>
          <p:cNvPr id="4" name="Picture 3"/>
          <p:cNvPicPr>
            <a:picLocks noChangeAspect="1"/>
          </p:cNvPicPr>
          <p:nvPr/>
        </p:nvPicPr>
        <p:blipFill>
          <a:blip r:embed="rId2"/>
          <a:stretch>
            <a:fillRect/>
          </a:stretch>
        </p:blipFill>
        <p:spPr>
          <a:xfrm>
            <a:off x="5727700" y="4241800"/>
            <a:ext cx="3416300" cy="2387600"/>
          </a:xfrm>
          <a:prstGeom prst="rect">
            <a:avLst/>
          </a:prstGeom>
        </p:spPr>
      </p:pic>
    </p:spTree>
    <p:extLst>
      <p:ext uri="{BB962C8B-B14F-4D97-AF65-F5344CB8AC3E}">
        <p14:creationId xmlns:p14="http://schemas.microsoft.com/office/powerpoint/2010/main" val="177592657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1023</TotalTime>
  <Words>697</Words>
  <Application>Microsoft Macintosh PowerPoint</Application>
  <PresentationFormat>On-screen Show (4:3)</PresentationFormat>
  <Paragraphs>66</Paragraphs>
  <Slides>15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Office Theme</vt:lpstr>
      <vt:lpstr>Equation</vt:lpstr>
      <vt:lpstr>Honors Precalculus: Do Now</vt:lpstr>
      <vt:lpstr>Honors Precalculus: 50pt Quiz</vt:lpstr>
      <vt:lpstr>Video of the Day</vt:lpstr>
      <vt:lpstr>Exponential Growth</vt:lpstr>
      <vt:lpstr>Population Size</vt:lpstr>
      <vt:lpstr>Example 1:</vt:lpstr>
      <vt:lpstr>Example 2: Rabbit Population</vt:lpstr>
      <vt:lpstr>Example 3: World Population</vt:lpstr>
      <vt:lpstr>Example 4: World Population</vt:lpstr>
      <vt:lpstr>Example 5: Bacteria Growth </vt:lpstr>
      <vt:lpstr>Radioactive Decay!! Half-Life Derived</vt:lpstr>
      <vt:lpstr>Example 6: Radioactive Decay!</vt:lpstr>
      <vt:lpstr>Example 7: Carbon Dating</vt:lpstr>
      <vt:lpstr>Homework #42</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Honors Precalculus: Do Now</dc:title>
  <dc:creator>Ben Young</dc:creator>
  <cp:lastModifiedBy>Ben Young</cp:lastModifiedBy>
  <cp:revision>32</cp:revision>
  <dcterms:created xsi:type="dcterms:W3CDTF">2013-01-08T01:38:40Z</dcterms:created>
  <dcterms:modified xsi:type="dcterms:W3CDTF">2013-12-13T14:28:13Z</dcterms:modified>
</cp:coreProperties>
</file>