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Microsoft_Equation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63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Relationship Id="rId3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4CC09-B4F7-484D-BFCC-F685270CA199}" type="datetimeFigureOut">
              <a:rPr lang="en-US" smtClean="0"/>
              <a:t>1/9/14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2B382-CAEE-9F46-8363-9F880C6F5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31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717DE4A-D2D4-C94B-BCCC-AD99D7043357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AF55EC-CAD6-4746-8EAB-EC4C975A32B4}" type="slidenum">
              <a:rPr lang="en-US"/>
              <a:pPr eaLnBrk="1" hangingPunct="1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A45B147-B5E3-2A4B-8B40-B4937AE8151C}" type="slidenum">
              <a:rPr lang="en-US"/>
              <a:pPr eaLnBrk="1" hangingPunct="1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D3D8-46F0-014D-8C61-67FD558293F7}" type="datetimeFigureOut">
              <a:rPr lang="en-US" smtClean="0"/>
              <a:t>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AE1D-3292-9144-B166-88966B41B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92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D3D8-46F0-014D-8C61-67FD558293F7}" type="datetimeFigureOut">
              <a:rPr lang="en-US" smtClean="0"/>
              <a:t>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AE1D-3292-9144-B166-88966B41B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16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D3D8-46F0-014D-8C61-67FD558293F7}" type="datetimeFigureOut">
              <a:rPr lang="en-US" smtClean="0"/>
              <a:t>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AE1D-3292-9144-B166-88966B41B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71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D3D8-46F0-014D-8C61-67FD558293F7}" type="datetimeFigureOut">
              <a:rPr lang="en-US" smtClean="0"/>
              <a:t>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AE1D-3292-9144-B166-88966B41B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75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D3D8-46F0-014D-8C61-67FD558293F7}" type="datetimeFigureOut">
              <a:rPr lang="en-US" smtClean="0"/>
              <a:t>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AE1D-3292-9144-B166-88966B41B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62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D3D8-46F0-014D-8C61-67FD558293F7}" type="datetimeFigureOut">
              <a:rPr lang="en-US" smtClean="0"/>
              <a:t>1/9/14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AE1D-3292-9144-B166-88966B41B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D3D8-46F0-014D-8C61-67FD558293F7}" type="datetimeFigureOut">
              <a:rPr lang="en-US" smtClean="0"/>
              <a:t>1/9/14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AE1D-3292-9144-B166-88966B41B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8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D3D8-46F0-014D-8C61-67FD558293F7}" type="datetimeFigureOut">
              <a:rPr lang="en-US" smtClean="0"/>
              <a:t>1/9/14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AE1D-3292-9144-B166-88966B41B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54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D3D8-46F0-014D-8C61-67FD558293F7}" type="datetimeFigureOut">
              <a:rPr lang="en-US" smtClean="0"/>
              <a:t>1/9/14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AE1D-3292-9144-B166-88966B41B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936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D3D8-46F0-014D-8C61-67FD558293F7}" type="datetimeFigureOut">
              <a:rPr lang="en-US" smtClean="0"/>
              <a:t>1/9/14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AE1D-3292-9144-B166-88966B41B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11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D3D8-46F0-014D-8C61-67FD558293F7}" type="datetimeFigureOut">
              <a:rPr lang="en-US" smtClean="0"/>
              <a:t>1/9/14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AE1D-3292-9144-B166-88966B41B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49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5D3D8-46F0-014D-8C61-67FD558293F7}" type="datetimeFigureOut">
              <a:rPr lang="en-US" smtClean="0"/>
              <a:t>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1AE1D-3292-9144-B166-88966B41B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53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6.wmf"/><Relationship Id="rId8" Type="http://schemas.openxmlformats.org/officeDocument/2006/relationships/oleObject" Target="../embeddings/Microsoft_Equation1.bin"/><Relationship Id="rId9" Type="http://schemas.openxmlformats.org/officeDocument/2006/relationships/image" Target="../media/image7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7068"/>
            <a:ext cx="9143999" cy="757454"/>
          </a:xfrm>
          <a:noFill/>
        </p:spPr>
        <p:txBody>
          <a:bodyPr lIns="90488" tIns="44450" rIns="90488" bIns="44450">
            <a:normAutofit fontScale="90000"/>
          </a:bodyPr>
          <a:lstStyle/>
          <a:p>
            <a:pPr eaLnBrk="1" hangingPunct="1"/>
            <a:r>
              <a:rPr lang="en-US" dirty="0" smtClean="0">
                <a:latin typeface="Arial" charset="0"/>
              </a:rPr>
              <a:t>AP STATS: WARM UP:</a:t>
            </a:r>
            <a:br>
              <a:rPr lang="en-US" dirty="0" smtClean="0">
                <a:latin typeface="Arial" charset="0"/>
              </a:rPr>
            </a:br>
            <a:r>
              <a:rPr lang="en-US" sz="2700" dirty="0" smtClean="0">
                <a:latin typeface="Arial" charset="0"/>
              </a:rPr>
              <a:t>.</a:t>
            </a:r>
            <a:endParaRPr lang="en-US" sz="2700" dirty="0">
              <a:latin typeface="Arial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49596"/>
            <a:ext cx="9143999" cy="6271448"/>
          </a:xfrm>
          <a:noFill/>
        </p:spPr>
        <p:txBody>
          <a:bodyPr lIns="90488" tIns="44450" rIns="90488" bIns="44450"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 charset="0"/>
              </a:rPr>
              <a:t>1.) A sharpshooter normally hits the target 70% of the time</a:t>
            </a:r>
          </a:p>
          <a:p>
            <a:pPr marL="0" indent="0" eaLnBrk="1" hangingPunct="1">
              <a:buNone/>
            </a:pPr>
            <a:r>
              <a:rPr lang="en-US" sz="2400" dirty="0" smtClean="0">
                <a:latin typeface="Arial" charset="0"/>
              </a:rPr>
              <a:t>a.) Find </a:t>
            </a:r>
            <a:r>
              <a:rPr lang="en-US" sz="2400" dirty="0">
                <a:latin typeface="Arial" charset="0"/>
              </a:rPr>
              <a:t>the probability that her first </a:t>
            </a:r>
            <a:r>
              <a:rPr lang="en-US" sz="2400" dirty="0" smtClean="0">
                <a:latin typeface="Arial" charset="0"/>
              </a:rPr>
              <a:t>target hit </a:t>
            </a:r>
            <a:r>
              <a:rPr lang="en-US" sz="2400" dirty="0">
                <a:latin typeface="Arial" charset="0"/>
              </a:rPr>
              <a:t>is on the </a:t>
            </a:r>
            <a:r>
              <a:rPr lang="en-US" sz="2400" dirty="0" smtClean="0">
                <a:latin typeface="Arial" charset="0"/>
              </a:rPr>
              <a:t>third </a:t>
            </a:r>
            <a:r>
              <a:rPr lang="en-US" sz="2400" dirty="0">
                <a:latin typeface="Arial" charset="0"/>
              </a:rPr>
              <a:t>shot.</a:t>
            </a:r>
          </a:p>
          <a:p>
            <a:pPr eaLnBrk="1" hangingPunct="1"/>
            <a:endParaRPr lang="en-US" sz="2400" dirty="0" smtClean="0">
              <a:latin typeface="Arial" charset="0"/>
            </a:endParaRPr>
          </a:p>
          <a:p>
            <a:pPr marL="0" indent="0" eaLnBrk="1" hangingPunct="1">
              <a:buNone/>
            </a:pPr>
            <a:endParaRPr lang="en-US" sz="2400" dirty="0">
              <a:latin typeface="Arial" charset="0"/>
            </a:endParaRPr>
          </a:p>
          <a:p>
            <a:pPr marL="0" indent="0" eaLnBrk="1" hangingPunct="1">
              <a:buNone/>
            </a:pPr>
            <a:r>
              <a:rPr lang="en-US" sz="2400" dirty="0" smtClean="0">
                <a:latin typeface="Arial" charset="0"/>
              </a:rPr>
              <a:t>b.) Find </a:t>
            </a:r>
            <a:r>
              <a:rPr lang="en-US" sz="2400" dirty="0">
                <a:latin typeface="Arial" charset="0"/>
              </a:rPr>
              <a:t>the mean and the standard deviation of this geometric distribution.</a:t>
            </a:r>
          </a:p>
        </p:txBody>
      </p:sp>
      <p:graphicFrame>
        <p:nvGraphicFramePr>
          <p:cNvPr id="4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195833"/>
              </p:ext>
            </p:extLst>
          </p:nvPr>
        </p:nvGraphicFramePr>
        <p:xfrm>
          <a:off x="6427527" y="634942"/>
          <a:ext cx="2716472" cy="2023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4" imgW="2869920" imgH="2273040" progId="Equation.3">
                  <p:embed/>
                </p:oleObj>
              </mc:Choice>
              <mc:Fallback>
                <p:oleObj name="Equation" r:id="rId4" imgW="2869920" imgH="22730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7527" y="634942"/>
                        <a:ext cx="2716472" cy="20233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1" y="4444580"/>
            <a:ext cx="9372089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2.)(A review problem from 8.1).  Mr. Young has determined that it has recently become extremely</a:t>
            </a:r>
          </a:p>
          <a:p>
            <a:r>
              <a:rPr lang="en-US" dirty="0"/>
              <a:t>r</a:t>
            </a:r>
            <a:r>
              <a:rPr lang="en-US" dirty="0" smtClean="0"/>
              <a:t>are for all 18 of his AP Stats students to be in class on any given day.  The probability that any </a:t>
            </a:r>
          </a:p>
          <a:p>
            <a:r>
              <a:rPr lang="en-US" dirty="0"/>
              <a:t>g</a:t>
            </a:r>
            <a:r>
              <a:rPr lang="en-US" dirty="0" smtClean="0"/>
              <a:t>iven student is present is 93% on any day. Let X be the number of students who are present </a:t>
            </a:r>
          </a:p>
          <a:p>
            <a:r>
              <a:rPr lang="en-US" dirty="0"/>
              <a:t>t</a:t>
            </a:r>
            <a:r>
              <a:rPr lang="en-US" dirty="0" smtClean="0"/>
              <a:t>omorrow. What is the probability that all 18 students will be present? </a:t>
            </a:r>
          </a:p>
          <a:p>
            <a:endParaRPr lang="en-US" dirty="0" smtClean="0"/>
          </a:p>
          <a:p>
            <a:r>
              <a:rPr lang="en-US" dirty="0" smtClean="0"/>
              <a:t>What is the probability that 16 or more students will be there?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73522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davidmlane.com/hyperstat/outli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767" y="1462087"/>
            <a:ext cx="7022465" cy="3933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7294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</a:t>
            </a:r>
            <a:r>
              <a:rPr lang="en-US" dirty="0" smtClean="0"/>
              <a:t> Distribution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282700"/>
            <a:ext cx="9105900" cy="42799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5883697"/>
            <a:ext cx="62158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the probability that it will take at most 5 rolls to get a 6? </a:t>
            </a:r>
          </a:p>
          <a:p>
            <a:r>
              <a:rPr lang="en-US" dirty="0" err="1" smtClean="0"/>
              <a:t>Geometcdf</a:t>
            </a:r>
            <a:r>
              <a:rPr lang="en-US" dirty="0" smtClean="0"/>
              <a:t>(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341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Yates_3e_Ch08_p510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54300"/>
            <a:ext cx="8970963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2957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514"/>
            <a:ext cx="8229600" cy="6098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 Rolling a Die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0413"/>
            <a:ext cx="8686800" cy="544575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game consists of rolling a die. The event of interest is rolling a 3. The event is called a success. The random variable X = the number of trials until a 3 occurs.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the probability that it takes more than </a:t>
            </a:r>
            <a:r>
              <a:rPr lang="en-US" dirty="0"/>
              <a:t>6</a:t>
            </a:r>
            <a:r>
              <a:rPr lang="en-US" dirty="0" smtClean="0"/>
              <a:t> rolls to observe a 3?</a:t>
            </a:r>
            <a:endParaRPr lang="en-US" dirty="0"/>
          </a:p>
        </p:txBody>
      </p:sp>
      <p:pic>
        <p:nvPicPr>
          <p:cNvPr id="4" name="Picture 2" descr="Yates_3e_Ch08_p510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67705"/>
            <a:ext cx="8970963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33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>
                <a:latin typeface="Arial" charset="0"/>
              </a:rPr>
              <a:t>Example 8.48 p.550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09600" y="1066800"/>
            <a:ext cx="75438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/>
              <a:t>The State Department is trying  to identify an individual who speaks Farsi to fill a foreign embassy position.  They have determined that 4% of the applicant pool are fluent in Farsi. </a:t>
            </a:r>
          </a:p>
          <a:p>
            <a:pPr eaLnBrk="1" hangingPunct="1"/>
            <a:endParaRPr lang="en-US" sz="2400"/>
          </a:p>
          <a:p>
            <a:pPr eaLnBrk="1" hangingPunct="1"/>
            <a:r>
              <a:rPr lang="en-US" sz="2400"/>
              <a:t>a).  If applicants are contacted randomly, how many individuals can they expect to interview in order to find one who is fluent in Farsi?</a:t>
            </a:r>
          </a:p>
          <a:p>
            <a:pPr eaLnBrk="1" hangingPunct="1"/>
            <a:endParaRPr lang="en-US" sz="2400"/>
          </a:p>
          <a:p>
            <a:pPr eaLnBrk="1" hangingPunct="1"/>
            <a:endParaRPr lang="en-US" sz="2400"/>
          </a:p>
          <a:p>
            <a:pPr eaLnBrk="1" hangingPunct="1"/>
            <a:r>
              <a:rPr lang="en-US" sz="2400"/>
              <a:t>b).  What is the probability that they will have to interview more than 25 until they find one who speaks Farsi?</a:t>
            </a:r>
            <a:endParaRPr lang="en-US"/>
          </a:p>
        </p:txBody>
      </p:sp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5013325" y="3886200"/>
          <a:ext cx="1997075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Equation" r:id="rId4" imgW="1091880" imgH="419040" progId="Equation.3">
                  <p:embed/>
                </p:oleObj>
              </mc:Choice>
              <mc:Fallback>
                <p:oleObj name="Equation" r:id="rId4" imgW="10918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3325" y="3886200"/>
                        <a:ext cx="1997075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tion" r:id="rId6" imgW="114120" imgH="215640" progId="Equation.3">
                  <p:embed/>
                </p:oleObj>
              </mc:Choice>
              <mc:Fallback>
                <p:oleObj name="Equation" r:id="rId6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097860"/>
              </p:ext>
            </p:extLst>
          </p:nvPr>
        </p:nvGraphicFramePr>
        <p:xfrm>
          <a:off x="3476625" y="5756275"/>
          <a:ext cx="4932363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Equation" r:id="rId8" imgW="2603500" imgH="279400" progId="Equation.3">
                  <p:embed/>
                </p:oleObj>
              </mc:Choice>
              <mc:Fallback>
                <p:oleObj name="Equation" r:id="rId8" imgW="26035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25" y="5756275"/>
                        <a:ext cx="4932363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0993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8.2 Quiz In Groups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7822" y="1736367"/>
            <a:ext cx="6615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Counted… Just for practice</a:t>
            </a:r>
            <a:r>
              <a:rPr lang="en-US" dirty="0" smtClean="0"/>
              <a:t>! Then start your HW: 8.63, 8.65, 8.67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6612" y="3096952"/>
            <a:ext cx="808830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Tomorrow we will review Chapter 8 by playing a review game. Monday, chapter test</a:t>
            </a:r>
          </a:p>
          <a:p>
            <a:r>
              <a:rPr lang="en-US" dirty="0"/>
              <a:t>o</a:t>
            </a:r>
            <a:r>
              <a:rPr lang="en-US" dirty="0" smtClean="0"/>
              <a:t>n chapter 8.</a:t>
            </a:r>
          </a:p>
          <a:p>
            <a:endParaRPr lang="en-US" dirty="0"/>
          </a:p>
          <a:p>
            <a:r>
              <a:rPr lang="en-US" dirty="0" smtClean="0"/>
              <a:t>There will be 4 rounds.</a:t>
            </a:r>
          </a:p>
          <a:p>
            <a:endParaRPr lang="en-US" dirty="0"/>
          </a:p>
          <a:p>
            <a:r>
              <a:rPr lang="en-US" dirty="0" smtClean="0"/>
              <a:t>Multiple Choice</a:t>
            </a:r>
          </a:p>
          <a:p>
            <a:r>
              <a:rPr lang="en-US" dirty="0" smtClean="0"/>
              <a:t>Speed Round</a:t>
            </a:r>
          </a:p>
          <a:p>
            <a:r>
              <a:rPr lang="en-US" dirty="0" smtClean="0"/>
              <a:t>Family Feud</a:t>
            </a:r>
          </a:p>
          <a:p>
            <a:r>
              <a:rPr lang="en-US" dirty="0" smtClean="0"/>
              <a:t>Trivia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170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372</Words>
  <Application>Microsoft Macintosh PowerPoint</Application>
  <PresentationFormat>On-screen Show (4:3)</PresentationFormat>
  <Paragraphs>41</Paragraphs>
  <Slides>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Equation</vt:lpstr>
      <vt:lpstr>Microsoft Equation</vt:lpstr>
      <vt:lpstr>AP STATS: WARM UP: .</vt:lpstr>
      <vt:lpstr>PowerPoint Presentation</vt:lpstr>
      <vt:lpstr>Prob Distribution</vt:lpstr>
      <vt:lpstr>PowerPoint Presentation</vt:lpstr>
      <vt:lpstr>Example: Rolling a Die</vt:lpstr>
      <vt:lpstr>Example 8.48 p.550</vt:lpstr>
      <vt:lpstr>8.2 Quiz In Groups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UP: A sharpshooter normally hits the target 70% of the time.</dc:title>
  <dc:creator>Ben Young</dc:creator>
  <cp:lastModifiedBy>Ben Young</cp:lastModifiedBy>
  <cp:revision>12</cp:revision>
  <dcterms:created xsi:type="dcterms:W3CDTF">2014-01-08T18:43:29Z</dcterms:created>
  <dcterms:modified xsi:type="dcterms:W3CDTF">2014-01-09T15:19:20Z</dcterms:modified>
</cp:coreProperties>
</file>