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69" r:id="rId3"/>
    <p:sldId id="267" r:id="rId4"/>
    <p:sldId id="268" r:id="rId5"/>
    <p:sldId id="258" r:id="rId6"/>
    <p:sldId id="259" r:id="rId7"/>
    <p:sldId id="263" r:id="rId8"/>
    <p:sldId id="261" r:id="rId9"/>
    <p:sldId id="270" r:id="rId10"/>
    <p:sldId id="260" r:id="rId11"/>
    <p:sldId id="262" r:id="rId12"/>
    <p:sldId id="266" r:id="rId13"/>
    <p:sldId id="264" r:id="rId14"/>
    <p:sldId id="26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11/20/13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11/20/13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44504"/>
            <a:ext cx="8833667" cy="631608"/>
          </a:xfrm>
        </p:spPr>
        <p:txBody>
          <a:bodyPr/>
          <a:lstStyle/>
          <a:p>
            <a:r>
              <a:rPr lang="en-US" dirty="0" smtClean="0"/>
              <a:t>Honors </a:t>
            </a:r>
            <a:r>
              <a:rPr lang="en-US" dirty="0" err="1" smtClean="0"/>
              <a:t>Precalc</a:t>
            </a:r>
            <a:r>
              <a:rPr lang="en-US" dirty="0" smtClean="0"/>
              <a:t>: Do Now</a:t>
            </a:r>
            <a:endParaRPr lang="en-US" dirty="0"/>
          </a:p>
        </p:txBody>
      </p:sp>
      <p:sp>
        <p:nvSpPr>
          <p:cNvPr id="3" name="Subtitle 2"/>
          <p:cNvSpPr>
            <a:spLocks noGrp="1"/>
          </p:cNvSpPr>
          <p:nvPr>
            <p:ph type="subTitle" idx="1"/>
          </p:nvPr>
        </p:nvSpPr>
        <p:spPr>
          <a:xfrm>
            <a:off x="-1" y="1241779"/>
            <a:ext cx="8516117" cy="5746384"/>
          </a:xfrm>
        </p:spPr>
        <p:txBody>
          <a:bodyPr>
            <a:normAutofit/>
          </a:bodyPr>
          <a:lstStyle/>
          <a:p>
            <a:r>
              <a:rPr lang="en-US" dirty="0" smtClean="0"/>
              <a:t>1.) The AUDI A4 has </a:t>
            </a:r>
            <a:r>
              <a:rPr lang="en-US" dirty="0"/>
              <a:t>a lifespan of that is normally distributed with a mean of </a:t>
            </a:r>
            <a:r>
              <a:rPr lang="en-US" dirty="0" smtClean="0"/>
              <a:t>7.5 </a:t>
            </a:r>
            <a:r>
              <a:rPr lang="en-US" dirty="0"/>
              <a:t>years and a standard </a:t>
            </a:r>
            <a:r>
              <a:rPr lang="en-US" dirty="0" smtClean="0"/>
              <a:t>deviation(</a:t>
            </a:r>
            <a:r>
              <a:rPr lang="en-US" dirty="0" err="1" smtClean="0"/>
              <a:t>σ</a:t>
            </a:r>
            <a:r>
              <a:rPr lang="en-US" dirty="0" smtClean="0"/>
              <a:t>) </a:t>
            </a:r>
            <a:r>
              <a:rPr lang="en-US" dirty="0"/>
              <a:t>of </a:t>
            </a:r>
            <a:r>
              <a:rPr lang="en-US" dirty="0" smtClean="0"/>
              <a:t>1.3 </a:t>
            </a:r>
            <a:r>
              <a:rPr lang="en-US" dirty="0"/>
              <a:t>years.  What is the probability that your </a:t>
            </a:r>
            <a:r>
              <a:rPr lang="en-US" dirty="0" smtClean="0"/>
              <a:t>AUDI </a:t>
            </a:r>
            <a:r>
              <a:rPr lang="en-US" dirty="0"/>
              <a:t>will break down during </a:t>
            </a:r>
            <a:r>
              <a:rPr lang="en-US" dirty="0" smtClean="0"/>
              <a:t>the car’s </a:t>
            </a:r>
            <a:r>
              <a:rPr lang="en-US" dirty="0"/>
              <a:t>guarantee period of </a:t>
            </a:r>
            <a:r>
              <a:rPr lang="en-US" dirty="0" smtClean="0"/>
              <a:t>6 years or less?</a:t>
            </a:r>
            <a:endParaRPr lang="en-US" dirty="0"/>
          </a:p>
          <a:p>
            <a:endParaRPr lang="en-US" dirty="0" smtClean="0"/>
          </a:p>
          <a:p>
            <a:endParaRPr lang="en-US" dirty="0"/>
          </a:p>
          <a:p>
            <a:endParaRPr lang="en-US" dirty="0" smtClean="0"/>
          </a:p>
          <a:p>
            <a:r>
              <a:rPr lang="en-US" dirty="0" smtClean="0"/>
              <a:t>2.) The </a:t>
            </a:r>
            <a:r>
              <a:rPr lang="en-US" dirty="0"/>
              <a:t>SAT Verbal in the country is normally distributed and has a mean of </a:t>
            </a:r>
            <a:r>
              <a:rPr lang="en-US" dirty="0" smtClean="0"/>
              <a:t>490 </a:t>
            </a:r>
            <a:r>
              <a:rPr lang="en-US" dirty="0"/>
              <a:t>and a standard deviation of 9</a:t>
            </a:r>
            <a:r>
              <a:rPr lang="en-US" dirty="0" smtClean="0"/>
              <a:t>4.  </a:t>
            </a:r>
            <a:r>
              <a:rPr lang="en-US" dirty="0"/>
              <a:t>If you scored a </a:t>
            </a:r>
            <a:r>
              <a:rPr lang="en-US" dirty="0" smtClean="0"/>
              <a:t>600 </a:t>
            </a:r>
            <a:r>
              <a:rPr lang="en-US" dirty="0"/>
              <a:t>on the SAT VERBAL, what </a:t>
            </a:r>
            <a:r>
              <a:rPr lang="en-US" dirty="0" smtClean="0"/>
              <a:t>percentile are you in?</a:t>
            </a:r>
            <a:endParaRPr lang="en-US" dirty="0"/>
          </a:p>
          <a:p>
            <a:endParaRPr lang="en-US" dirty="0" smtClean="0"/>
          </a:p>
          <a:p>
            <a:endParaRPr lang="en-US" dirty="0" smtClean="0"/>
          </a:p>
          <a:p>
            <a:endParaRPr lang="en-US" dirty="0"/>
          </a:p>
          <a:p>
            <a:r>
              <a:rPr lang="en-US" dirty="0" smtClean="0"/>
              <a:t>b.) If one of your friends scored a 600 and the other scored a 760, what percent of test takers scored between those two scores?</a:t>
            </a:r>
            <a:endParaRPr lang="en-US" dirty="0"/>
          </a:p>
          <a:p>
            <a:endParaRPr lang="en-US" dirty="0"/>
          </a:p>
        </p:txBody>
      </p:sp>
      <p:sp>
        <p:nvSpPr>
          <p:cNvPr id="4" name="TextBox 3"/>
          <p:cNvSpPr txBox="1"/>
          <p:nvPr/>
        </p:nvSpPr>
        <p:spPr>
          <a:xfrm>
            <a:off x="1340556" y="803112"/>
            <a:ext cx="1700293" cy="369332"/>
          </a:xfrm>
          <a:prstGeom prst="rect">
            <a:avLst/>
          </a:prstGeom>
          <a:noFill/>
        </p:spPr>
        <p:txBody>
          <a:bodyPr wrap="none" rtlCol="0">
            <a:spAutoFit/>
          </a:bodyPr>
          <a:lstStyle/>
          <a:p>
            <a:r>
              <a:rPr lang="en-US" dirty="0" smtClean="0"/>
              <a:t>Choose #1 or #2</a:t>
            </a:r>
            <a:endParaRPr lang="en-US" dirty="0"/>
          </a:p>
        </p:txBody>
      </p:sp>
    </p:spTree>
    <p:extLst>
      <p:ext uri="{BB962C8B-B14F-4D97-AF65-F5344CB8AC3E}">
        <p14:creationId xmlns:p14="http://schemas.microsoft.com/office/powerpoint/2010/main" val="5248968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6" y="0"/>
            <a:ext cx="7620000" cy="1143000"/>
          </a:xfrm>
        </p:spPr>
        <p:txBody>
          <a:bodyPr/>
          <a:lstStyle/>
          <a:p>
            <a:r>
              <a:rPr lang="en-US" dirty="0" smtClean="0"/>
              <a:t>Example 2: Don’t know the population std. deviation. </a:t>
            </a:r>
            <a:endParaRPr lang="en-US" dirty="0"/>
          </a:p>
        </p:txBody>
      </p:sp>
      <p:sp>
        <p:nvSpPr>
          <p:cNvPr id="3" name="Content Placeholder 2"/>
          <p:cNvSpPr>
            <a:spLocks noGrp="1"/>
          </p:cNvSpPr>
          <p:nvPr>
            <p:ph idx="1"/>
          </p:nvPr>
        </p:nvSpPr>
        <p:spPr>
          <a:xfrm>
            <a:off x="0" y="1284111"/>
            <a:ext cx="8452556" cy="5116689"/>
          </a:xfrm>
        </p:spPr>
        <p:txBody>
          <a:bodyPr/>
          <a:lstStyle/>
          <a:p>
            <a:pPr marL="114300" indent="0">
              <a:buNone/>
            </a:pPr>
            <a:r>
              <a:rPr lang="en-US" dirty="0" smtClean="0"/>
              <a:t>Anton is </a:t>
            </a:r>
            <a:r>
              <a:rPr lang="en-US" dirty="0"/>
              <a:t>studying how long it takes him to get to </a:t>
            </a:r>
            <a:r>
              <a:rPr lang="en-US" dirty="0" smtClean="0"/>
              <a:t>school </a:t>
            </a:r>
            <a:r>
              <a:rPr lang="en-US" dirty="0"/>
              <a:t>everyday.  He tracks how many minutes it takes him to get to </a:t>
            </a:r>
            <a:r>
              <a:rPr lang="en-US" dirty="0" smtClean="0"/>
              <a:t>school for 30 </a:t>
            </a:r>
            <a:r>
              <a:rPr lang="en-US" dirty="0"/>
              <a:t>days. He finds that the mean (x) was </a:t>
            </a:r>
            <a:r>
              <a:rPr lang="en-US" dirty="0" smtClean="0"/>
              <a:t>24.8 </a:t>
            </a:r>
            <a:r>
              <a:rPr lang="en-US" dirty="0"/>
              <a:t>minutes and the standard </a:t>
            </a:r>
            <a:r>
              <a:rPr lang="en-US" dirty="0" smtClean="0"/>
              <a:t>deviation (s) </a:t>
            </a:r>
            <a:r>
              <a:rPr lang="en-US" dirty="0"/>
              <a:t>was </a:t>
            </a:r>
            <a:r>
              <a:rPr lang="en-US" dirty="0" smtClean="0"/>
              <a:t>2.9 </a:t>
            </a:r>
            <a:r>
              <a:rPr lang="en-US" dirty="0"/>
              <a:t>minutes.  Let </a:t>
            </a:r>
            <a:r>
              <a:rPr lang="en-US" dirty="0">
                <a:sym typeface="Symbol"/>
              </a:rPr>
              <a:t></a:t>
            </a:r>
            <a:r>
              <a:rPr lang="en-US" dirty="0"/>
              <a:t> be the mean time it takes </a:t>
            </a:r>
            <a:r>
              <a:rPr lang="en-US" dirty="0" smtClean="0"/>
              <a:t>Anton to </a:t>
            </a:r>
            <a:r>
              <a:rPr lang="en-US" dirty="0"/>
              <a:t>get to school for the entire distribution. Find a 0.99 confidence interval for </a:t>
            </a:r>
            <a:r>
              <a:rPr lang="en-US" dirty="0">
                <a:sym typeface="Symbol"/>
              </a:rPr>
              <a:t></a:t>
            </a:r>
            <a:r>
              <a:rPr lang="en-US" dirty="0"/>
              <a:t>.</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INTERPRETATION:</a:t>
            </a:r>
            <a:r>
              <a:rPr lang="en-US" dirty="0" smtClean="0"/>
              <a:t>___________________________________________</a:t>
            </a:r>
          </a:p>
          <a:p>
            <a:pPr marL="114300" indent="0">
              <a:buNone/>
            </a:pPr>
            <a:endParaRPr lang="en-US" dirty="0"/>
          </a:p>
          <a:p>
            <a:pPr marL="114300" indent="0">
              <a:buNone/>
            </a:pPr>
            <a:r>
              <a:rPr lang="en-US" dirty="0" smtClean="0"/>
              <a:t>__________________________________________________________</a:t>
            </a:r>
            <a:endParaRPr lang="en-US" dirty="0"/>
          </a:p>
          <a:p>
            <a:endParaRPr lang="en-US" dirty="0"/>
          </a:p>
        </p:txBody>
      </p:sp>
    </p:spTree>
    <p:extLst>
      <p:ext uri="{BB962C8B-B14F-4D97-AF65-F5344CB8AC3E}">
        <p14:creationId xmlns:p14="http://schemas.microsoft.com/office/powerpoint/2010/main" val="32104784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08158" cy="1143000"/>
          </a:xfrm>
        </p:spPr>
        <p:txBody>
          <a:bodyPr/>
          <a:lstStyle/>
          <a:p>
            <a:r>
              <a:rPr lang="en-US" dirty="0" smtClean="0"/>
              <a:t>Confidence Intervals for </a:t>
            </a:r>
            <a:br>
              <a:rPr lang="en-US" dirty="0" smtClean="0"/>
            </a:br>
            <a:r>
              <a:rPr lang="en-US" dirty="0" smtClean="0"/>
              <a:t>Proportions</a:t>
            </a:r>
            <a:endParaRPr lang="en-US" dirty="0"/>
          </a:p>
        </p:txBody>
      </p:sp>
      <p:pic>
        <p:nvPicPr>
          <p:cNvPr id="4" name="Picture 3"/>
          <p:cNvPicPr>
            <a:picLocks noChangeAspect="1"/>
          </p:cNvPicPr>
          <p:nvPr/>
        </p:nvPicPr>
        <p:blipFill>
          <a:blip r:embed="rId2"/>
          <a:stretch>
            <a:fillRect/>
          </a:stretch>
        </p:blipFill>
        <p:spPr>
          <a:xfrm>
            <a:off x="2094920" y="2593717"/>
            <a:ext cx="2676070" cy="1658721"/>
          </a:xfrm>
          <a:prstGeom prst="rect">
            <a:avLst/>
          </a:prstGeom>
        </p:spPr>
      </p:pic>
      <p:sp>
        <p:nvSpPr>
          <p:cNvPr id="5" name="TextBox 4"/>
          <p:cNvSpPr txBox="1"/>
          <p:nvPr/>
        </p:nvSpPr>
        <p:spPr>
          <a:xfrm>
            <a:off x="890341" y="4726946"/>
            <a:ext cx="2644699" cy="1200329"/>
          </a:xfrm>
          <a:prstGeom prst="rect">
            <a:avLst/>
          </a:prstGeom>
          <a:noFill/>
        </p:spPr>
        <p:txBody>
          <a:bodyPr wrap="none" rtlCol="0">
            <a:spAutoFit/>
          </a:bodyPr>
          <a:lstStyle/>
          <a:p>
            <a:r>
              <a:rPr lang="en-US" dirty="0" smtClean="0"/>
              <a:t>Critical z-values:</a:t>
            </a:r>
          </a:p>
          <a:p>
            <a:r>
              <a:rPr lang="en-US" dirty="0" smtClean="0"/>
              <a:t>90% Confidence: z = 1.645</a:t>
            </a:r>
          </a:p>
          <a:p>
            <a:r>
              <a:rPr lang="en-US" dirty="0" smtClean="0"/>
              <a:t>95% Confidence: z = 1.96</a:t>
            </a:r>
          </a:p>
          <a:p>
            <a:r>
              <a:rPr lang="en-US" dirty="0" smtClean="0"/>
              <a:t>99% Confidence: z = 2.576</a:t>
            </a:r>
            <a:endParaRPr lang="en-US" dirty="0"/>
          </a:p>
        </p:txBody>
      </p:sp>
    </p:spTree>
    <p:extLst>
      <p:ext uri="{BB962C8B-B14F-4D97-AF65-F5344CB8AC3E}">
        <p14:creationId xmlns:p14="http://schemas.microsoft.com/office/powerpoint/2010/main" val="3615987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7"/>
            <a:ext cx="8192911" cy="1143000"/>
          </a:xfrm>
        </p:spPr>
        <p:txBody>
          <a:bodyPr/>
          <a:lstStyle/>
          <a:p>
            <a:r>
              <a:rPr lang="en-US" dirty="0" smtClean="0"/>
              <a:t>Example 3: Collecting Real Data</a:t>
            </a:r>
            <a:endParaRPr lang="en-US" dirty="0"/>
          </a:p>
        </p:txBody>
      </p:sp>
      <p:sp>
        <p:nvSpPr>
          <p:cNvPr id="3" name="Content Placeholder 2"/>
          <p:cNvSpPr>
            <a:spLocks noGrp="1"/>
          </p:cNvSpPr>
          <p:nvPr>
            <p:ph idx="1"/>
          </p:nvPr>
        </p:nvSpPr>
        <p:spPr>
          <a:xfrm>
            <a:off x="0" y="1016000"/>
            <a:ext cx="8077200" cy="5384800"/>
          </a:xfrm>
        </p:spPr>
        <p:txBody>
          <a:bodyPr/>
          <a:lstStyle/>
          <a:p>
            <a:pPr marL="114300" indent="0">
              <a:buNone/>
            </a:pPr>
            <a:r>
              <a:rPr lang="en-US" dirty="0" smtClean="0"/>
              <a:t>Option A: Calculate the percent of the globe that is covered by water!</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Option B: ROLL </a:t>
            </a:r>
            <a:r>
              <a:rPr lang="en-US" dirty="0"/>
              <a:t>A DICE 25 </a:t>
            </a:r>
            <a:r>
              <a:rPr lang="en-US" dirty="0" smtClean="0"/>
              <a:t>times.  Count </a:t>
            </a:r>
            <a:r>
              <a:rPr lang="en-US" dirty="0"/>
              <a:t>the number of times that it lands on the number </a:t>
            </a:r>
            <a:r>
              <a:rPr lang="en-US" dirty="0" smtClean="0"/>
              <a:t>2.  </a:t>
            </a:r>
            <a:r>
              <a:rPr lang="en-US" dirty="0"/>
              <a:t>Construct a 95% confidence interval for the percent chance that a die will land on the number 6 when rolled. </a:t>
            </a:r>
          </a:p>
          <a:p>
            <a:endParaRPr lang="en-US" dirty="0"/>
          </a:p>
        </p:txBody>
      </p:sp>
      <p:pic>
        <p:nvPicPr>
          <p:cNvPr id="4" name="Picture 3"/>
          <p:cNvPicPr>
            <a:picLocks noChangeAspect="1"/>
          </p:cNvPicPr>
          <p:nvPr/>
        </p:nvPicPr>
        <p:blipFill>
          <a:blip r:embed="rId2"/>
          <a:stretch>
            <a:fillRect/>
          </a:stretch>
        </p:blipFill>
        <p:spPr>
          <a:xfrm>
            <a:off x="6632222" y="2006071"/>
            <a:ext cx="1789290" cy="1789290"/>
          </a:xfrm>
          <a:prstGeom prst="rect">
            <a:avLst/>
          </a:prstGeom>
        </p:spPr>
      </p:pic>
    </p:spTree>
    <p:extLst>
      <p:ext uri="{BB962C8B-B14F-4D97-AF65-F5344CB8AC3E}">
        <p14:creationId xmlns:p14="http://schemas.microsoft.com/office/powerpoint/2010/main" val="38487691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r>
              <a:rPr lang="en-US" dirty="0" smtClean="0"/>
              <a:t>Example 4: Polling</a:t>
            </a:r>
            <a:endParaRPr lang="en-US" dirty="0"/>
          </a:p>
        </p:txBody>
      </p:sp>
      <p:sp>
        <p:nvSpPr>
          <p:cNvPr id="3" name="Content Placeholder 2"/>
          <p:cNvSpPr>
            <a:spLocks noGrp="1"/>
          </p:cNvSpPr>
          <p:nvPr>
            <p:ph idx="1"/>
          </p:nvPr>
        </p:nvSpPr>
        <p:spPr>
          <a:xfrm>
            <a:off x="0" y="945444"/>
            <a:ext cx="8077200" cy="5455356"/>
          </a:xfrm>
        </p:spPr>
        <p:txBody>
          <a:bodyPr/>
          <a:lstStyle/>
          <a:p>
            <a:pPr marL="114300" indent="0">
              <a:buNone/>
            </a:pPr>
            <a:r>
              <a:rPr lang="en-US" dirty="0" smtClean="0"/>
              <a:t>A polling company took a simple random sample of 1000 voters in Rhode Island before the election to determine who they were going to vote for for president. 61.3% of voters said Obama. Conduct a 95% confidence interval for the true percent of voters in Rhode Island who are planning on voting for Obama.</a:t>
            </a:r>
            <a:endParaRPr lang="en-US" dirty="0"/>
          </a:p>
          <a:p>
            <a:pPr marL="114300" indent="0">
              <a:buNone/>
            </a:pPr>
            <a:endParaRPr lang="en-US" dirty="0"/>
          </a:p>
        </p:txBody>
      </p:sp>
    </p:spTree>
    <p:extLst>
      <p:ext uri="{BB962C8B-B14F-4D97-AF65-F5344CB8AC3E}">
        <p14:creationId xmlns:p14="http://schemas.microsoft.com/office/powerpoint/2010/main" val="1054533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22" y="0"/>
            <a:ext cx="7620000" cy="874889"/>
          </a:xfrm>
        </p:spPr>
        <p:txBody>
          <a:bodyPr/>
          <a:lstStyle/>
          <a:p>
            <a:r>
              <a:rPr lang="en-US" dirty="0" smtClean="0"/>
              <a:t>Homework!!</a:t>
            </a:r>
            <a:endParaRPr lang="en-US" dirty="0"/>
          </a:p>
        </p:txBody>
      </p:sp>
      <p:sp>
        <p:nvSpPr>
          <p:cNvPr id="3" name="Content Placeholder 2"/>
          <p:cNvSpPr>
            <a:spLocks noGrp="1"/>
          </p:cNvSpPr>
          <p:nvPr>
            <p:ph idx="1"/>
          </p:nvPr>
        </p:nvSpPr>
        <p:spPr>
          <a:xfrm>
            <a:off x="0" y="1270000"/>
            <a:ext cx="8077200" cy="5130800"/>
          </a:xfrm>
        </p:spPr>
        <p:txBody>
          <a:bodyPr/>
          <a:lstStyle/>
          <a:p>
            <a:r>
              <a:rPr lang="en-US" dirty="0" smtClean="0"/>
              <a:t>HOMEWORK #33- Work with people around you to answer the following questions. </a:t>
            </a:r>
          </a:p>
        </p:txBody>
      </p:sp>
    </p:spTree>
    <p:extLst>
      <p:ext uri="{BB962C8B-B14F-4D97-AF65-F5344CB8AC3E}">
        <p14:creationId xmlns:p14="http://schemas.microsoft.com/office/powerpoint/2010/main" val="3206485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7"/>
            <a:ext cx="7620000" cy="642584"/>
          </a:xfrm>
        </p:spPr>
        <p:txBody>
          <a:bodyPr/>
          <a:lstStyle/>
          <a:p>
            <a:r>
              <a:rPr lang="en-US" dirty="0" smtClean="0"/>
              <a:t>Who is STUDENT anyways?</a:t>
            </a:r>
            <a:endParaRPr lang="en-US" dirty="0"/>
          </a:p>
        </p:txBody>
      </p:sp>
      <p:sp>
        <p:nvSpPr>
          <p:cNvPr id="3" name="Content Placeholder 2"/>
          <p:cNvSpPr>
            <a:spLocks noGrp="1"/>
          </p:cNvSpPr>
          <p:nvPr>
            <p:ph idx="1"/>
          </p:nvPr>
        </p:nvSpPr>
        <p:spPr>
          <a:xfrm>
            <a:off x="155222" y="649111"/>
            <a:ext cx="6952558" cy="5751689"/>
          </a:xfrm>
        </p:spPr>
        <p:txBody>
          <a:bodyPr>
            <a:normAutofit/>
          </a:bodyPr>
          <a:lstStyle/>
          <a:p>
            <a:r>
              <a:rPr lang="en-US" dirty="0" smtClean="0"/>
              <a:t>Student’s t-distribution (William Sealy </a:t>
            </a:r>
            <a:r>
              <a:rPr lang="en-US" dirty="0" err="1" smtClean="0"/>
              <a:t>Gosset</a:t>
            </a:r>
            <a:r>
              <a:rPr lang="en-US" dirty="0" smtClean="0"/>
              <a:t>).</a:t>
            </a:r>
          </a:p>
          <a:p>
            <a:r>
              <a:rPr lang="en-US" dirty="0"/>
              <a:t>When </a:t>
            </a:r>
            <a:r>
              <a:rPr lang="en-US" dirty="0" err="1"/>
              <a:t>Gosset</a:t>
            </a:r>
            <a:r>
              <a:rPr lang="en-US" dirty="0"/>
              <a:t> joined Guinness, Dublin, his task was to perfect the process of brewing beer.(5) The principle was that one had to add an exact amount of yeast colonies to a certain amount of fermenting barley to turn it into beer. Too few colonies and the brew would be incompletely fermented and too much, it would become bitter</a:t>
            </a:r>
            <a:r>
              <a:rPr lang="en-US" dirty="0" smtClean="0"/>
              <a:t>.</a:t>
            </a:r>
          </a:p>
          <a:p>
            <a:r>
              <a:rPr lang="en-US" dirty="0" err="1" smtClean="0"/>
              <a:t>Gosset</a:t>
            </a:r>
            <a:r>
              <a:rPr lang="en-US" dirty="0" smtClean="0"/>
              <a:t> was taking small samples and trying to extrapolate his findings to large populations. Before </a:t>
            </a:r>
            <a:r>
              <a:rPr lang="en-US" dirty="0" err="1" smtClean="0"/>
              <a:t>Gosset</a:t>
            </a:r>
            <a:r>
              <a:rPr lang="en-US" dirty="0" smtClean="0"/>
              <a:t> it was thought that you needed a large sample to determine population parameters. </a:t>
            </a:r>
            <a:r>
              <a:rPr lang="en-US" dirty="0" err="1" smtClean="0"/>
              <a:t>Gosset</a:t>
            </a:r>
            <a:r>
              <a:rPr lang="en-US" dirty="0" smtClean="0"/>
              <a:t> discovered that you could STILL determine population parameters with a certain amount of certainty using SMALL samples.</a:t>
            </a:r>
          </a:p>
          <a:p>
            <a:pPr marL="114300" indent="0">
              <a:buNone/>
            </a:pPr>
            <a:endParaRPr lang="en-US" dirty="0"/>
          </a:p>
        </p:txBody>
      </p:sp>
      <p:pic>
        <p:nvPicPr>
          <p:cNvPr id="4" name="Picture 3"/>
          <p:cNvPicPr>
            <a:picLocks noChangeAspect="1"/>
          </p:cNvPicPr>
          <p:nvPr/>
        </p:nvPicPr>
        <p:blipFill>
          <a:blip r:embed="rId2"/>
          <a:stretch>
            <a:fillRect/>
          </a:stretch>
        </p:blipFill>
        <p:spPr>
          <a:xfrm>
            <a:off x="7107780" y="4134556"/>
            <a:ext cx="2036220" cy="2723444"/>
          </a:xfrm>
          <a:prstGeom prst="rect">
            <a:avLst/>
          </a:prstGeom>
        </p:spPr>
      </p:pic>
      <p:pic>
        <p:nvPicPr>
          <p:cNvPr id="5" name="Picture 4"/>
          <p:cNvPicPr>
            <a:picLocks noChangeAspect="1"/>
          </p:cNvPicPr>
          <p:nvPr/>
        </p:nvPicPr>
        <p:blipFill>
          <a:blip r:embed="rId3"/>
          <a:stretch>
            <a:fillRect/>
          </a:stretch>
        </p:blipFill>
        <p:spPr>
          <a:xfrm>
            <a:off x="7099964" y="2257778"/>
            <a:ext cx="2078892" cy="1876778"/>
          </a:xfrm>
          <a:prstGeom prst="rect">
            <a:avLst/>
          </a:prstGeom>
        </p:spPr>
      </p:pic>
    </p:spTree>
    <p:extLst>
      <p:ext uri="{BB962C8B-B14F-4D97-AF65-F5344CB8AC3E}">
        <p14:creationId xmlns:p14="http://schemas.microsoft.com/office/powerpoint/2010/main" val="1424410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the day! Nate Silver</a:t>
            </a:r>
            <a:endParaRPr lang="en-US" dirty="0"/>
          </a:p>
        </p:txBody>
      </p:sp>
      <p:sp>
        <p:nvSpPr>
          <p:cNvPr id="4" name="Rectangle 3"/>
          <p:cNvSpPr/>
          <p:nvPr/>
        </p:nvSpPr>
        <p:spPr>
          <a:xfrm>
            <a:off x="0" y="5241368"/>
            <a:ext cx="9144000" cy="1477328"/>
          </a:xfrm>
          <a:prstGeom prst="rect">
            <a:avLst/>
          </a:prstGeom>
        </p:spPr>
        <p:txBody>
          <a:bodyPr wrap="square">
            <a:spAutoFit/>
          </a:bodyPr>
          <a:lstStyle/>
          <a:p>
            <a:r>
              <a:rPr lang="en-US" dirty="0"/>
              <a:t>The real winner wasn’t Silver, but the math. The 2012 election was a real-time experiment in the accuracy of statistical modeling, and it passed with flying colors. That doesn’t mean there still isn’t room for improvement, or that such models are infallible, but the fundamental principles are solid. For now. Call it the triumph of the nerds. I doubt we’ve seen the end of </a:t>
            </a:r>
            <a:r>
              <a:rPr lang="en-US" dirty="0" err="1"/>
              <a:t>denialism</a:t>
            </a:r>
            <a:r>
              <a:rPr lang="en-US" dirty="0"/>
              <a:t>, by a long shot, but it’s nice when, once in awhile, scientific rigor gets a big win.</a:t>
            </a:r>
          </a:p>
        </p:txBody>
      </p:sp>
      <p:pic>
        <p:nvPicPr>
          <p:cNvPr id="5" name="Picture 4"/>
          <p:cNvPicPr>
            <a:picLocks noChangeAspect="1"/>
          </p:cNvPicPr>
          <p:nvPr/>
        </p:nvPicPr>
        <p:blipFill>
          <a:blip r:embed="rId2"/>
          <a:stretch>
            <a:fillRect/>
          </a:stretch>
        </p:blipFill>
        <p:spPr>
          <a:xfrm>
            <a:off x="344636" y="1516081"/>
            <a:ext cx="8529796" cy="3269755"/>
          </a:xfrm>
          <a:prstGeom prst="rect">
            <a:avLst/>
          </a:prstGeom>
        </p:spPr>
      </p:pic>
    </p:spTree>
    <p:extLst>
      <p:ext uri="{BB962C8B-B14F-4D97-AF65-F5344CB8AC3E}">
        <p14:creationId xmlns:p14="http://schemas.microsoft.com/office/powerpoint/2010/main" val="1348272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Nate Silver</a:t>
            </a:r>
            <a:endParaRPr lang="en-US" dirty="0"/>
          </a:p>
        </p:txBody>
      </p:sp>
      <p:pic>
        <p:nvPicPr>
          <p:cNvPr id="4" name="Picture 3"/>
          <p:cNvPicPr>
            <a:picLocks noChangeAspect="1"/>
          </p:cNvPicPr>
          <p:nvPr/>
        </p:nvPicPr>
        <p:blipFill>
          <a:blip r:embed="rId2"/>
          <a:stretch>
            <a:fillRect/>
          </a:stretch>
        </p:blipFill>
        <p:spPr>
          <a:xfrm>
            <a:off x="920069" y="1243665"/>
            <a:ext cx="6884870" cy="4107972"/>
          </a:xfrm>
          <a:prstGeom prst="rect">
            <a:avLst/>
          </a:prstGeom>
        </p:spPr>
      </p:pic>
      <p:sp>
        <p:nvSpPr>
          <p:cNvPr id="5" name="TextBox 4"/>
          <p:cNvSpPr txBox="1"/>
          <p:nvPr/>
        </p:nvSpPr>
        <p:spPr>
          <a:xfrm>
            <a:off x="1140368" y="5694993"/>
            <a:ext cx="6557114" cy="369332"/>
          </a:xfrm>
          <a:prstGeom prst="rect">
            <a:avLst/>
          </a:prstGeom>
          <a:noFill/>
        </p:spPr>
        <p:txBody>
          <a:bodyPr wrap="square" rtlCol="0">
            <a:spAutoFit/>
          </a:bodyPr>
          <a:lstStyle/>
          <a:p>
            <a:r>
              <a:rPr lang="en-US" dirty="0" smtClean="0"/>
              <a:t>TRUST MATH NOT INSTINCTS.</a:t>
            </a:r>
            <a:endParaRPr lang="en-US" dirty="0"/>
          </a:p>
        </p:txBody>
      </p:sp>
    </p:spTree>
    <p:extLst>
      <p:ext uri="{BB962C8B-B14F-4D97-AF65-F5344CB8AC3E}">
        <p14:creationId xmlns:p14="http://schemas.microsoft.com/office/powerpoint/2010/main" val="4032608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a:t>
            </a:r>
            <a:endParaRPr lang="en-US" dirty="0"/>
          </a:p>
        </p:txBody>
      </p:sp>
      <p:sp>
        <p:nvSpPr>
          <p:cNvPr id="3" name="Content Placeholder 2"/>
          <p:cNvSpPr>
            <a:spLocks noGrp="1"/>
          </p:cNvSpPr>
          <p:nvPr>
            <p:ph idx="1"/>
          </p:nvPr>
        </p:nvSpPr>
        <p:spPr>
          <a:xfrm>
            <a:off x="0" y="1243933"/>
            <a:ext cx="8077200" cy="5156867"/>
          </a:xfrm>
        </p:spPr>
        <p:txBody>
          <a:bodyPr/>
          <a:lstStyle/>
          <a:p>
            <a:r>
              <a:rPr lang="en-US" dirty="0" smtClean="0"/>
              <a:t>A confidence interval allows us to predict the interval that the </a:t>
            </a:r>
            <a:r>
              <a:rPr lang="en-US" b="1" u="sng" dirty="0" smtClean="0"/>
              <a:t>TRUE population </a:t>
            </a:r>
            <a:r>
              <a:rPr lang="en-US" dirty="0" smtClean="0"/>
              <a:t>mean (μ) could take on with a certain level of certainty given the mean of a sample.</a:t>
            </a:r>
          </a:p>
          <a:p>
            <a:endParaRPr lang="en-US" dirty="0"/>
          </a:p>
          <a:p>
            <a:r>
              <a:rPr lang="en-US" dirty="0" smtClean="0"/>
              <a:t>In other words, it is a test for the reliability of an ESTIMATE.</a:t>
            </a:r>
            <a:endParaRPr lang="en-US" dirty="0"/>
          </a:p>
          <a:p>
            <a:pPr marL="1051560" lvl="3" indent="0">
              <a:buNone/>
            </a:pPr>
            <a:r>
              <a:rPr lang="en-US" dirty="0" smtClean="0"/>
              <a:t>GENERAL IDEA:</a:t>
            </a:r>
          </a:p>
          <a:p>
            <a:pPr marL="1051560" lvl="3" indent="0">
              <a:buNone/>
            </a:pPr>
            <a:r>
              <a:rPr lang="en-US" b="1" dirty="0" smtClean="0"/>
              <a:t>			ESTIMATE plus or minus the Margin of Error.</a:t>
            </a:r>
          </a:p>
          <a:p>
            <a:pPr marL="1051560" lvl="3" indent="0">
              <a:buNone/>
            </a:pPr>
            <a:endParaRPr lang="en-US" dirty="0" smtClean="0"/>
          </a:p>
          <a:p>
            <a:pPr lvl="3"/>
            <a:r>
              <a:rPr lang="en-US" dirty="0" smtClean="0"/>
              <a:t>We can do this for a proportion or for a mean. We will do both today.</a:t>
            </a:r>
          </a:p>
        </p:txBody>
      </p:sp>
      <p:pic>
        <p:nvPicPr>
          <p:cNvPr id="5" name="Picture 4"/>
          <p:cNvPicPr>
            <a:picLocks noChangeAspect="1"/>
          </p:cNvPicPr>
          <p:nvPr/>
        </p:nvPicPr>
        <p:blipFill>
          <a:blip r:embed="rId2"/>
          <a:stretch>
            <a:fillRect/>
          </a:stretch>
        </p:blipFill>
        <p:spPr>
          <a:xfrm>
            <a:off x="2049258" y="4610100"/>
            <a:ext cx="3657600" cy="2247900"/>
          </a:xfrm>
          <a:prstGeom prst="rect">
            <a:avLst/>
          </a:prstGeom>
        </p:spPr>
      </p:pic>
    </p:spTree>
    <p:extLst>
      <p:ext uri="{BB962C8B-B14F-4D97-AF65-F5344CB8AC3E}">
        <p14:creationId xmlns:p14="http://schemas.microsoft.com/office/powerpoint/2010/main" val="25608032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553"/>
            <a:ext cx="7620000" cy="1143000"/>
          </a:xfrm>
        </p:spPr>
        <p:txBody>
          <a:bodyPr/>
          <a:lstStyle/>
          <a:p>
            <a:r>
              <a:rPr lang="en-US" dirty="0" smtClean="0"/>
              <a:t>Confidence Interval When the Population Std. Deviation is known</a:t>
            </a:r>
            <a:endParaRPr lang="en-US" dirty="0"/>
          </a:p>
        </p:txBody>
      </p:sp>
      <p:pic>
        <p:nvPicPr>
          <p:cNvPr id="4" name="Picture 3"/>
          <p:cNvPicPr>
            <a:picLocks noChangeAspect="1"/>
          </p:cNvPicPr>
          <p:nvPr/>
        </p:nvPicPr>
        <p:blipFill>
          <a:blip r:embed="rId2"/>
          <a:stretch>
            <a:fillRect/>
          </a:stretch>
        </p:blipFill>
        <p:spPr>
          <a:xfrm>
            <a:off x="2788863" y="3029836"/>
            <a:ext cx="1861026" cy="1462235"/>
          </a:xfrm>
          <a:prstGeom prst="rect">
            <a:avLst/>
          </a:prstGeom>
        </p:spPr>
      </p:pic>
      <p:sp>
        <p:nvSpPr>
          <p:cNvPr id="5" name="TextBox 4"/>
          <p:cNvSpPr txBox="1"/>
          <p:nvPr/>
        </p:nvSpPr>
        <p:spPr>
          <a:xfrm>
            <a:off x="667756" y="2644995"/>
            <a:ext cx="6281775" cy="369332"/>
          </a:xfrm>
          <a:prstGeom prst="rect">
            <a:avLst/>
          </a:prstGeom>
          <a:noFill/>
        </p:spPr>
        <p:txBody>
          <a:bodyPr wrap="none" rtlCol="0">
            <a:spAutoFit/>
          </a:bodyPr>
          <a:lstStyle/>
          <a:p>
            <a:r>
              <a:rPr lang="en-US" dirty="0" smtClean="0"/>
              <a:t>THIS IS RARE TO KNOW THE POPULATION STANDARD DEVIATION.</a:t>
            </a:r>
            <a:endParaRPr lang="en-US" dirty="0"/>
          </a:p>
        </p:txBody>
      </p:sp>
      <p:sp>
        <p:nvSpPr>
          <p:cNvPr id="6" name="TextBox 5"/>
          <p:cNvSpPr txBox="1"/>
          <p:nvPr/>
        </p:nvSpPr>
        <p:spPr>
          <a:xfrm>
            <a:off x="1230766" y="4726946"/>
            <a:ext cx="2644699" cy="1200329"/>
          </a:xfrm>
          <a:prstGeom prst="rect">
            <a:avLst/>
          </a:prstGeom>
          <a:noFill/>
        </p:spPr>
        <p:txBody>
          <a:bodyPr wrap="none" rtlCol="0">
            <a:spAutoFit/>
          </a:bodyPr>
          <a:lstStyle/>
          <a:p>
            <a:r>
              <a:rPr lang="en-US" dirty="0" smtClean="0"/>
              <a:t>Critical z-values:</a:t>
            </a:r>
          </a:p>
          <a:p>
            <a:r>
              <a:rPr lang="en-US" dirty="0" smtClean="0"/>
              <a:t>90% Confidence: z = 1.645</a:t>
            </a:r>
          </a:p>
          <a:p>
            <a:r>
              <a:rPr lang="en-US" dirty="0" smtClean="0"/>
              <a:t>95% Confidence: z = 1.96</a:t>
            </a:r>
          </a:p>
          <a:p>
            <a:r>
              <a:rPr lang="en-US" dirty="0" smtClean="0"/>
              <a:t>99% Confidence: z = 2.576</a:t>
            </a:r>
            <a:endParaRPr lang="en-US" dirty="0"/>
          </a:p>
        </p:txBody>
      </p:sp>
    </p:spTree>
    <p:extLst>
      <p:ext uri="{BB962C8B-B14F-4D97-AF65-F5344CB8AC3E}">
        <p14:creationId xmlns:p14="http://schemas.microsoft.com/office/powerpoint/2010/main" val="4258100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592667"/>
          </a:xfrm>
        </p:spPr>
        <p:txBody>
          <a:bodyPr/>
          <a:lstStyle/>
          <a:p>
            <a:r>
              <a:rPr lang="en-US" dirty="0" smtClean="0"/>
              <a:t>Example 1:</a:t>
            </a:r>
            <a:endParaRPr lang="en-US" dirty="0"/>
          </a:p>
        </p:txBody>
      </p:sp>
      <p:sp>
        <p:nvSpPr>
          <p:cNvPr id="3" name="Content Placeholder 2"/>
          <p:cNvSpPr>
            <a:spLocks noGrp="1"/>
          </p:cNvSpPr>
          <p:nvPr>
            <p:ph idx="1"/>
          </p:nvPr>
        </p:nvSpPr>
        <p:spPr>
          <a:xfrm>
            <a:off x="117839" y="705556"/>
            <a:ext cx="8288029" cy="5695244"/>
          </a:xfrm>
        </p:spPr>
        <p:txBody>
          <a:bodyPr>
            <a:normAutofit/>
          </a:bodyPr>
          <a:lstStyle/>
          <a:p>
            <a:pPr marL="114300" indent="0">
              <a:buNone/>
            </a:pPr>
            <a:r>
              <a:rPr lang="en-US" dirty="0"/>
              <a:t>Mr. Young wants to find the average height of </a:t>
            </a:r>
            <a:r>
              <a:rPr lang="en-US" dirty="0" smtClean="0"/>
              <a:t>Moses Brown HS </a:t>
            </a:r>
            <a:r>
              <a:rPr lang="en-US" dirty="0"/>
              <a:t>students. To do so Mr. Young takes a </a:t>
            </a:r>
            <a:r>
              <a:rPr lang="en-US" dirty="0" smtClean="0"/>
              <a:t>simple random </a:t>
            </a:r>
            <a:r>
              <a:rPr lang="en-US" dirty="0"/>
              <a:t>sample of 25 students and measures their height.  The average height of these </a:t>
            </a:r>
            <a:r>
              <a:rPr lang="en-US" dirty="0" smtClean="0"/>
              <a:t>25 students </a:t>
            </a:r>
            <a:r>
              <a:rPr lang="en-US" dirty="0"/>
              <a:t>is x = 68.3 inches. The heights of </a:t>
            </a:r>
            <a:r>
              <a:rPr lang="en-US" dirty="0" smtClean="0"/>
              <a:t>the students at Moses Brown </a:t>
            </a:r>
            <a:r>
              <a:rPr lang="en-US" dirty="0"/>
              <a:t>is normally distributed with a standard </a:t>
            </a:r>
            <a:r>
              <a:rPr lang="en-US" dirty="0" smtClean="0"/>
              <a:t>deviation (of the population) </a:t>
            </a:r>
            <a:r>
              <a:rPr lang="en-US" dirty="0"/>
              <a:t>of </a:t>
            </a:r>
            <a:r>
              <a:rPr lang="en-US" dirty="0">
                <a:sym typeface="Symbol"/>
              </a:rPr>
              <a:t></a:t>
            </a:r>
            <a:r>
              <a:rPr lang="en-US" dirty="0"/>
              <a:t> = </a:t>
            </a:r>
            <a:r>
              <a:rPr lang="en-US" dirty="0" smtClean="0"/>
              <a:t>2.35 </a:t>
            </a:r>
            <a:r>
              <a:rPr lang="en-US" dirty="0"/>
              <a:t>inches</a:t>
            </a:r>
            <a:r>
              <a:rPr lang="en-US" dirty="0" smtClean="0"/>
              <a:t>.</a:t>
            </a:r>
            <a:endParaRPr lang="en-US" dirty="0"/>
          </a:p>
          <a:p>
            <a:pPr marL="114300" indent="0">
              <a:buNone/>
            </a:pPr>
            <a:r>
              <a:rPr lang="en-US" dirty="0"/>
              <a:t>a.) Find a 95% confidence interval for the average height (</a:t>
            </a:r>
            <a:r>
              <a:rPr lang="en-US" dirty="0">
                <a:sym typeface="Symbol"/>
              </a:rPr>
              <a:t></a:t>
            </a:r>
            <a:r>
              <a:rPr lang="en-US" dirty="0"/>
              <a:t>) of </a:t>
            </a:r>
            <a:r>
              <a:rPr lang="en-US" dirty="0" smtClean="0"/>
              <a:t>Moses Brown HS students</a:t>
            </a:r>
            <a:r>
              <a:rPr lang="en-US" dirty="0"/>
              <a:t>?  </a:t>
            </a:r>
          </a:p>
          <a:p>
            <a:pPr marL="114300" indent="0">
              <a:buNone/>
            </a:pPr>
            <a:endParaRPr lang="en-US" dirty="0" smtClean="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b</a:t>
            </a:r>
            <a:r>
              <a:rPr lang="en-US" dirty="0"/>
              <a:t>.) Interpret Your Results:</a:t>
            </a:r>
            <a:r>
              <a:rPr lang="en-US" dirty="0" smtClean="0"/>
              <a:t>___________________________________</a:t>
            </a:r>
          </a:p>
          <a:p>
            <a:pPr marL="114300" indent="0">
              <a:buNone/>
            </a:pPr>
            <a:endParaRPr lang="en-US" dirty="0"/>
          </a:p>
          <a:p>
            <a:pPr marL="114300" indent="0">
              <a:buNone/>
            </a:pPr>
            <a:r>
              <a:rPr lang="en-US" dirty="0" smtClean="0"/>
              <a:t>_________________________________________________________</a:t>
            </a:r>
            <a:endParaRPr lang="en-US" dirty="0"/>
          </a:p>
          <a:p>
            <a:endParaRPr lang="en-US" dirty="0"/>
          </a:p>
        </p:txBody>
      </p:sp>
    </p:spTree>
    <p:extLst>
      <p:ext uri="{BB962C8B-B14F-4D97-AF65-F5344CB8AC3E}">
        <p14:creationId xmlns:p14="http://schemas.microsoft.com/office/powerpoint/2010/main" val="8268371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89" y="243108"/>
            <a:ext cx="7620000" cy="1143000"/>
          </a:xfrm>
        </p:spPr>
        <p:txBody>
          <a:bodyPr/>
          <a:lstStyle/>
          <a:p>
            <a:r>
              <a:rPr lang="en-US" dirty="0" smtClean="0"/>
              <a:t>Confidence Interval When the Population Std. Deviation is NOT KNOWN!!</a:t>
            </a:r>
            <a:endParaRPr lang="en-US" dirty="0"/>
          </a:p>
        </p:txBody>
      </p:sp>
      <p:sp>
        <p:nvSpPr>
          <p:cNvPr id="5" name="TextBox 4"/>
          <p:cNvSpPr txBox="1"/>
          <p:nvPr/>
        </p:nvSpPr>
        <p:spPr>
          <a:xfrm>
            <a:off x="0" y="1905000"/>
            <a:ext cx="8475077" cy="923330"/>
          </a:xfrm>
          <a:prstGeom prst="rect">
            <a:avLst/>
          </a:prstGeom>
          <a:noFill/>
        </p:spPr>
        <p:txBody>
          <a:bodyPr wrap="square" rtlCol="0">
            <a:spAutoFit/>
          </a:bodyPr>
          <a:lstStyle/>
          <a:p>
            <a:r>
              <a:rPr lang="en-US" dirty="0" smtClean="0"/>
              <a:t>THIS IS MUCH MORE COMMON AND WE THEN USE A T-TEST (which is basically </a:t>
            </a:r>
          </a:p>
          <a:p>
            <a:r>
              <a:rPr lang="en-US" dirty="0" smtClean="0"/>
              <a:t>a set of normal curves and depends on the number of people sampled (called the </a:t>
            </a:r>
          </a:p>
          <a:p>
            <a:r>
              <a:rPr lang="en-US" dirty="0" smtClean="0"/>
              <a:t>degrees of freedom).</a:t>
            </a:r>
            <a:endParaRPr lang="en-US" dirty="0"/>
          </a:p>
        </p:txBody>
      </p:sp>
      <p:pic>
        <p:nvPicPr>
          <p:cNvPr id="3" name="Picture 2"/>
          <p:cNvPicPr>
            <a:picLocks noChangeAspect="1"/>
          </p:cNvPicPr>
          <p:nvPr/>
        </p:nvPicPr>
        <p:blipFill>
          <a:blip r:embed="rId2"/>
          <a:stretch>
            <a:fillRect/>
          </a:stretch>
        </p:blipFill>
        <p:spPr>
          <a:xfrm>
            <a:off x="2540090" y="2828330"/>
            <a:ext cx="2110585" cy="1758821"/>
          </a:xfrm>
          <a:prstGeom prst="rect">
            <a:avLst/>
          </a:prstGeom>
        </p:spPr>
      </p:pic>
      <p:sp>
        <p:nvSpPr>
          <p:cNvPr id="7" name="TextBox 6"/>
          <p:cNvSpPr txBox="1"/>
          <p:nvPr/>
        </p:nvSpPr>
        <p:spPr>
          <a:xfrm>
            <a:off x="589196" y="5447118"/>
            <a:ext cx="5531345" cy="369332"/>
          </a:xfrm>
          <a:prstGeom prst="rect">
            <a:avLst/>
          </a:prstGeom>
          <a:noFill/>
        </p:spPr>
        <p:txBody>
          <a:bodyPr wrap="none" rtlCol="0">
            <a:spAutoFit/>
          </a:bodyPr>
          <a:lstStyle/>
          <a:p>
            <a:r>
              <a:rPr lang="en-US" dirty="0" smtClean="0"/>
              <a:t>Where t is the critical value with n-1 degrees of freedom.</a:t>
            </a:r>
            <a:endParaRPr lang="en-US" dirty="0"/>
          </a:p>
        </p:txBody>
      </p:sp>
    </p:spTree>
    <p:extLst>
      <p:ext uri="{BB962C8B-B14F-4D97-AF65-F5344CB8AC3E}">
        <p14:creationId xmlns:p14="http://schemas.microsoft.com/office/powerpoint/2010/main" val="1010657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5659" b="25659"/>
          <a:stretch>
            <a:fillRect/>
          </a:stretch>
        </p:blipFill>
        <p:spPr>
          <a:xfrm>
            <a:off x="0" y="471310"/>
            <a:ext cx="8569702" cy="5398912"/>
          </a:xfrm>
        </p:spPr>
      </p:pic>
    </p:spTree>
    <p:extLst>
      <p:ext uri="{BB962C8B-B14F-4D97-AF65-F5344CB8AC3E}">
        <p14:creationId xmlns:p14="http://schemas.microsoft.com/office/powerpoint/2010/main" val="160093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340</TotalTime>
  <Words>907</Words>
  <Application>Microsoft Macintosh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Honors Precalc: Do Now</vt:lpstr>
      <vt:lpstr>Who is STUDENT anyways?</vt:lpstr>
      <vt:lpstr>Picture of the day! Nate Silver</vt:lpstr>
      <vt:lpstr>Nate Silver</vt:lpstr>
      <vt:lpstr>Confidence Intervals</vt:lpstr>
      <vt:lpstr>Confidence Interval When the Population Std. Deviation is known</vt:lpstr>
      <vt:lpstr>Example 1:</vt:lpstr>
      <vt:lpstr>Confidence Interval When the Population Std. Deviation is NOT KNOWN!!</vt:lpstr>
      <vt:lpstr>PowerPoint Presentation</vt:lpstr>
      <vt:lpstr>Example 2: Don’t know the population std. deviation. </vt:lpstr>
      <vt:lpstr>Confidence Intervals for  Proportions</vt:lpstr>
      <vt:lpstr>Example 3: Collecting Real Data</vt:lpstr>
      <vt:lpstr>Example 4: Polling</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Precalc: Do Now</dc:title>
  <dc:creator>Ben Young</dc:creator>
  <cp:lastModifiedBy>Ben Young</cp:lastModifiedBy>
  <cp:revision>32</cp:revision>
  <dcterms:created xsi:type="dcterms:W3CDTF">2012-11-30T00:50:02Z</dcterms:created>
  <dcterms:modified xsi:type="dcterms:W3CDTF">2013-11-20T14:04:06Z</dcterms:modified>
</cp:coreProperties>
</file>