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64" r:id="rId3"/>
    <p:sldId id="257" r:id="rId4"/>
    <p:sldId id="258" r:id="rId5"/>
    <p:sldId id="259" r:id="rId6"/>
    <p:sldId id="265" r:id="rId7"/>
    <p:sldId id="260" r:id="rId8"/>
    <p:sldId id="261" r:id="rId9"/>
    <p:sldId id="262" r:id="rId10"/>
    <p:sldId id="263"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16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C3F878-F5E8-489B-AC8A-64F2A7E22C28}" type="datetimeFigureOut">
              <a:rPr lang="en-US" smtClean="0"/>
              <a:pPr/>
              <a:t>2/27/14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2/27/14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2/27/14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2/27/14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2/27/14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2/27/14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C3F878-F5E8-489B-AC8A-64F2A7E22C28}" type="datetimeFigureOut">
              <a:rPr lang="en-US" smtClean="0"/>
              <a:pPr/>
              <a:t>2/27/14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2/27/14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7C3F878-F5E8-489B-AC8A-64F2A7E22C28}" type="datetimeFigureOut">
              <a:rPr lang="en-US" smtClean="0"/>
              <a:pPr/>
              <a:t>2/27/14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2/27/14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2/27/14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7C3F878-F5E8-489B-AC8A-64F2A7E22C28}" type="datetimeFigureOut">
              <a:rPr lang="en-US" smtClean="0"/>
              <a:pPr/>
              <a:t>2/27/14</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51FC063-5EA9-49AF-AFAF-D68C9E82B23B}"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 Id="rId3"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9100"/>
            <a:ext cx="7772400" cy="387826"/>
          </a:xfrm>
        </p:spPr>
        <p:txBody>
          <a:bodyPr>
            <a:normAutofit fontScale="90000"/>
          </a:bodyPr>
          <a:lstStyle/>
          <a:p>
            <a:r>
              <a:rPr lang="en-US" dirty="0" smtClean="0"/>
              <a:t>AP STATS: WARM-UP</a:t>
            </a:r>
            <a:endParaRPr lang="en-US" dirty="0"/>
          </a:p>
        </p:txBody>
      </p:sp>
      <p:sp>
        <p:nvSpPr>
          <p:cNvPr id="4" name="Text Box 5"/>
          <p:cNvSpPr txBox="1">
            <a:spLocks noGrp="1" noChangeArrowheads="1"/>
          </p:cNvSpPr>
          <p:nvPr>
            <p:ph type="subTitle" idx="1"/>
          </p:nvPr>
        </p:nvSpPr>
        <p:spPr bwMode="auto">
          <a:xfrm>
            <a:off x="980146" y="1035050"/>
            <a:ext cx="721994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t>At </a:t>
            </a:r>
            <a:r>
              <a:rPr lang="en-US" dirty="0" smtClean="0"/>
              <a:t>Seven Stars </a:t>
            </a:r>
            <a:r>
              <a:rPr lang="en-US" dirty="0"/>
              <a:t>bakery </a:t>
            </a:r>
            <a:r>
              <a:rPr lang="en-US" dirty="0" smtClean="0"/>
              <a:t>loaves </a:t>
            </a:r>
            <a:r>
              <a:rPr lang="en-US" dirty="0"/>
              <a:t>of bread are supposed to weigh 1 pound. From experience, the weights of loaves produced at the bakery follow a Normal distribution with standard deviation </a:t>
            </a:r>
            <a:r>
              <a:rPr lang="en-US" dirty="0">
                <a:sym typeface="Symbol" charset="0"/>
              </a:rPr>
              <a:t> </a:t>
            </a:r>
            <a:r>
              <a:rPr lang="en-US" dirty="0"/>
              <a:t>= 0.13 pounds.  You believe that new personnel are producing loaves that are </a:t>
            </a:r>
            <a:r>
              <a:rPr lang="en-US" b="1" u="sng" dirty="0"/>
              <a:t>heavier</a:t>
            </a:r>
            <a:r>
              <a:rPr lang="en-US" dirty="0"/>
              <a:t> than 1 pound.  As supervisor of Quality Control, you want to test your claim at the 5% significance level.  You weigh 20 loaves and obtain a mean weight of 1.05 pounds</a:t>
            </a:r>
            <a:r>
              <a:rPr lang="en-US" dirty="0" smtClean="0"/>
              <a:t>. Can you justify the claim that the new personnel are baking loaves that are heavier than one pound.</a:t>
            </a:r>
            <a:endParaRPr lang="en-US" dirty="0"/>
          </a:p>
        </p:txBody>
      </p:sp>
    </p:spTree>
    <p:extLst>
      <p:ext uri="{BB962C8B-B14F-4D97-AF65-F5344CB8AC3E}">
        <p14:creationId xmlns:p14="http://schemas.microsoft.com/office/powerpoint/2010/main" val="8347758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902" y="814539"/>
            <a:ext cx="8024402" cy="1200329"/>
          </a:xfrm>
          <a:prstGeom prst="rect">
            <a:avLst/>
          </a:prstGeom>
          <a:noFill/>
        </p:spPr>
        <p:txBody>
          <a:bodyPr wrap="none" rtlCol="0">
            <a:spAutoFit/>
          </a:bodyPr>
          <a:lstStyle/>
          <a:p>
            <a:r>
              <a:rPr lang="en-US" dirty="0" smtClean="0"/>
              <a:t>The Relationship between Confidence Intervals and Hypothesis Tests</a:t>
            </a:r>
          </a:p>
          <a:p>
            <a:endParaRPr lang="en-US" dirty="0"/>
          </a:p>
          <a:p>
            <a:r>
              <a:rPr lang="en-US" dirty="0" smtClean="0"/>
              <a:t>95% CI and 5% significance level are very related. Same with 99% CI and 1% sig level</a:t>
            </a:r>
          </a:p>
          <a:p>
            <a:r>
              <a:rPr lang="en-US" dirty="0" smtClean="0"/>
              <a:t>for 2-sided tests.</a:t>
            </a:r>
            <a:endParaRPr lang="en-US" dirty="0"/>
          </a:p>
        </p:txBody>
      </p:sp>
      <p:pic>
        <p:nvPicPr>
          <p:cNvPr id="3" name="Picture 2"/>
          <p:cNvPicPr>
            <a:picLocks noChangeAspect="1"/>
          </p:cNvPicPr>
          <p:nvPr/>
        </p:nvPicPr>
        <p:blipFill>
          <a:blip r:embed="rId2"/>
          <a:stretch>
            <a:fillRect/>
          </a:stretch>
        </p:blipFill>
        <p:spPr>
          <a:xfrm>
            <a:off x="234682" y="2014868"/>
            <a:ext cx="6590099" cy="4656899"/>
          </a:xfrm>
          <a:prstGeom prst="rect">
            <a:avLst/>
          </a:prstGeom>
        </p:spPr>
      </p:pic>
    </p:spTree>
    <p:extLst>
      <p:ext uri="{BB962C8B-B14F-4D97-AF65-F5344CB8AC3E}">
        <p14:creationId xmlns:p14="http://schemas.microsoft.com/office/powerpoint/2010/main" val="26057257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3125" y="1301750"/>
            <a:ext cx="2265764" cy="1200329"/>
          </a:xfrm>
          <a:prstGeom prst="rect">
            <a:avLst/>
          </a:prstGeom>
          <a:noFill/>
        </p:spPr>
        <p:txBody>
          <a:bodyPr wrap="none" rtlCol="0">
            <a:spAutoFit/>
          </a:bodyPr>
          <a:lstStyle/>
          <a:p>
            <a:r>
              <a:rPr lang="en-US" dirty="0" smtClean="0"/>
              <a:t>HW #11</a:t>
            </a:r>
          </a:p>
          <a:p>
            <a:endParaRPr lang="en-US" dirty="0"/>
          </a:p>
          <a:p>
            <a:r>
              <a:rPr lang="en-US" dirty="0" smtClean="0"/>
              <a:t>Read section 11.2</a:t>
            </a:r>
          </a:p>
          <a:p>
            <a:r>
              <a:rPr lang="en-US" dirty="0" smtClean="0"/>
              <a:t>Exercises: 11.35, 11.39,  </a:t>
            </a:r>
            <a:endParaRPr lang="en-US" dirty="0"/>
          </a:p>
        </p:txBody>
      </p:sp>
    </p:spTree>
    <p:extLst>
      <p:ext uri="{BB962C8B-B14F-4D97-AF65-F5344CB8AC3E}">
        <p14:creationId xmlns:p14="http://schemas.microsoft.com/office/powerpoint/2010/main" val="587425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9100"/>
            <a:ext cx="7772400" cy="387826"/>
          </a:xfrm>
        </p:spPr>
        <p:txBody>
          <a:bodyPr>
            <a:normAutofit fontScale="90000"/>
          </a:bodyPr>
          <a:lstStyle/>
          <a:p>
            <a:r>
              <a:rPr lang="en-US" dirty="0" smtClean="0"/>
              <a:t>AP STATS: WARM-UP</a:t>
            </a:r>
            <a:endParaRPr lang="en-US" dirty="0"/>
          </a:p>
        </p:txBody>
      </p:sp>
      <p:sp>
        <p:nvSpPr>
          <p:cNvPr id="4" name="Text Box 5"/>
          <p:cNvSpPr txBox="1">
            <a:spLocks noGrp="1" noChangeArrowheads="1"/>
          </p:cNvSpPr>
          <p:nvPr>
            <p:ph type="subTitle" idx="1"/>
          </p:nvPr>
        </p:nvSpPr>
        <p:spPr bwMode="auto">
          <a:xfrm>
            <a:off x="980146" y="1035050"/>
            <a:ext cx="7219946"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Let’s say that the mean score on the AP Stats exam is a 3 with a standard deviation of 1.  You want to prove that our class is better than average. What evidence would help prove your point (assume you have each students AP score from this class)?</a:t>
            </a:r>
          </a:p>
          <a:p>
            <a:endParaRPr lang="en-US" dirty="0"/>
          </a:p>
          <a:p>
            <a:r>
              <a:rPr lang="en-US" dirty="0" smtClean="0"/>
              <a:t>Think of what your hypotheses would be. What p-value would be convincing?</a:t>
            </a:r>
            <a:endParaRPr lang="en-US" dirty="0"/>
          </a:p>
        </p:txBody>
      </p:sp>
    </p:spTree>
    <p:extLst>
      <p:ext uri="{BB962C8B-B14F-4D97-AF65-F5344CB8AC3E}">
        <p14:creationId xmlns:p14="http://schemas.microsoft.com/office/powerpoint/2010/main" val="3493830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226" y="2399352"/>
            <a:ext cx="9000774" cy="3450696"/>
          </a:xfrm>
        </p:spPr>
        <p:txBody>
          <a:bodyPr/>
          <a:lstStyle/>
          <a:p>
            <a:r>
              <a:rPr lang="en-US" dirty="0" smtClean="0"/>
              <a:t>1.) Final research projects – AP STATS RESEARCH PROJECT DAY</a:t>
            </a:r>
          </a:p>
          <a:p>
            <a:pPr marL="0" indent="0">
              <a:buNone/>
            </a:pPr>
            <a:r>
              <a:rPr lang="en-US" dirty="0" smtClean="0"/>
              <a:t> 	Friday, May 2</a:t>
            </a:r>
            <a:r>
              <a:rPr lang="en-US" baseline="30000" dirty="0" smtClean="0"/>
              <a:t>nd </a:t>
            </a:r>
            <a:r>
              <a:rPr lang="en-US" dirty="0" smtClean="0"/>
              <a:t>(during 7</a:t>
            </a:r>
            <a:r>
              <a:rPr lang="en-US" baseline="30000" dirty="0" smtClean="0"/>
              <a:t>th</a:t>
            </a:r>
            <a:r>
              <a:rPr lang="en-US" dirty="0" smtClean="0"/>
              <a:t> period)</a:t>
            </a:r>
            <a:endParaRPr lang="en-US" dirty="0"/>
          </a:p>
          <a:p>
            <a:r>
              <a:rPr lang="en-US" dirty="0" smtClean="0"/>
              <a:t>2.) Attend Brown’s Public Health Research Day (MPH students at Brown) walk over during 5</a:t>
            </a:r>
            <a:r>
              <a:rPr lang="en-US" baseline="30000" dirty="0" smtClean="0"/>
              <a:t>th</a:t>
            </a:r>
            <a:r>
              <a:rPr lang="en-US" dirty="0" smtClean="0"/>
              <a:t> period – April 14th</a:t>
            </a:r>
          </a:p>
          <a:p>
            <a:r>
              <a:rPr lang="en-US" dirty="0" smtClean="0"/>
              <a:t>3.) AP Exam (Friday, May 9</a:t>
            </a:r>
            <a:r>
              <a:rPr lang="en-US" baseline="30000" dirty="0" smtClean="0"/>
              <a:t>th</a:t>
            </a:r>
            <a:r>
              <a:rPr lang="en-US" dirty="0" smtClean="0"/>
              <a:t> at 12:00PM)!</a:t>
            </a:r>
            <a:r>
              <a:rPr lang="en-US" dirty="0" smtClean="0"/>
              <a:t>!</a:t>
            </a:r>
          </a:p>
          <a:p>
            <a:endParaRPr lang="en-US" dirty="0"/>
          </a:p>
          <a:p>
            <a:r>
              <a:rPr lang="en-US" dirty="0" smtClean="0"/>
              <a:t>We’</a:t>
            </a:r>
            <a:r>
              <a:rPr lang="en-US" dirty="0" smtClean="0"/>
              <a:t>ll try to do a section a day from here on out. We should test on Ch. 12 before break as well.</a:t>
            </a:r>
            <a:endParaRPr lang="en-US" dirty="0"/>
          </a:p>
        </p:txBody>
      </p:sp>
      <p:sp>
        <p:nvSpPr>
          <p:cNvPr id="3" name="Title 2"/>
          <p:cNvSpPr>
            <a:spLocks noGrp="1"/>
          </p:cNvSpPr>
          <p:nvPr>
            <p:ph type="title"/>
          </p:nvPr>
        </p:nvSpPr>
        <p:spPr/>
        <p:txBody>
          <a:bodyPr>
            <a:normAutofit fontScale="90000"/>
          </a:bodyPr>
          <a:lstStyle/>
          <a:p>
            <a:r>
              <a:rPr lang="en-US" dirty="0" smtClean="0"/>
              <a:t>A few important things in the spring</a:t>
            </a:r>
            <a:endParaRPr lang="en-US" dirty="0"/>
          </a:p>
        </p:txBody>
      </p:sp>
    </p:spTree>
    <p:extLst>
      <p:ext uri="{BB962C8B-B14F-4D97-AF65-F5344CB8AC3E}">
        <p14:creationId xmlns:p14="http://schemas.microsoft.com/office/powerpoint/2010/main" val="15348097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212725" y="295275"/>
            <a:ext cx="13870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dirty="0" smtClean="0"/>
              <a:t>P-Value</a:t>
            </a:r>
            <a:r>
              <a:rPr lang="en-US" sz="2800" u="sng" dirty="0"/>
              <a:t>:</a:t>
            </a:r>
            <a:r>
              <a:rPr lang="en-US" sz="2800" dirty="0"/>
              <a:t> </a:t>
            </a:r>
          </a:p>
        </p:txBody>
      </p:sp>
      <p:sp>
        <p:nvSpPr>
          <p:cNvPr id="9221" name="Text Box 5"/>
          <p:cNvSpPr txBox="1">
            <a:spLocks noChangeArrowheads="1"/>
          </p:cNvSpPr>
          <p:nvPr/>
        </p:nvSpPr>
        <p:spPr bwMode="auto">
          <a:xfrm>
            <a:off x="212725" y="818495"/>
            <a:ext cx="8931275" cy="569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pPr>
            <a:r>
              <a:rPr lang="en-US" sz="2800" dirty="0"/>
              <a:t> This value measures how much evidence you have against the null hypothesis. </a:t>
            </a:r>
          </a:p>
          <a:p>
            <a:pPr>
              <a:buFontTx/>
              <a:buChar char="•"/>
            </a:pPr>
            <a:endParaRPr lang="en-US" sz="2800" dirty="0"/>
          </a:p>
          <a:p>
            <a:pPr>
              <a:buFontTx/>
              <a:buChar char="•"/>
            </a:pPr>
            <a:endParaRPr lang="en-US" sz="2800" dirty="0"/>
          </a:p>
          <a:p>
            <a:pPr>
              <a:buFontTx/>
              <a:buChar char="•"/>
            </a:pPr>
            <a:r>
              <a:rPr lang="en-US" sz="2800" dirty="0"/>
              <a:t> Small p-values indicate the outcome measured from the sample data is unlikely given the null hypothesis is true.  It provides strong evidence against your null hypothesis. </a:t>
            </a:r>
            <a:endParaRPr lang="en-US" sz="2800" dirty="0" smtClean="0"/>
          </a:p>
          <a:p>
            <a:pPr>
              <a:buFontTx/>
              <a:buChar char="•"/>
            </a:pPr>
            <a:endParaRPr lang="en-US" sz="2800" dirty="0"/>
          </a:p>
          <a:p>
            <a:pPr>
              <a:buFontTx/>
              <a:buChar char="•"/>
            </a:pPr>
            <a:r>
              <a:rPr lang="en-US" sz="2800" dirty="0" smtClean="0"/>
              <a:t>“There is 1.4% chance of seeing results as extreme or more extreme than we did, given that the null hypothesis is true”</a:t>
            </a:r>
          </a:p>
          <a:p>
            <a:pPr>
              <a:buFontTx/>
              <a:buChar char="•"/>
            </a:pPr>
            <a:r>
              <a:rPr lang="en-US" sz="2800" dirty="0" smtClean="0"/>
              <a:t>It does NOT mean that there is a 1.4% chance that the null hypothesis is true (the null is either true or not true) </a:t>
            </a:r>
            <a:endParaRPr lang="en-US" sz="2800" dirty="0"/>
          </a:p>
        </p:txBody>
      </p:sp>
    </p:spTree>
    <p:extLst>
      <p:ext uri="{BB962C8B-B14F-4D97-AF65-F5344CB8AC3E}">
        <p14:creationId xmlns:p14="http://schemas.microsoft.com/office/powerpoint/2010/main" val="3924290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88925" y="295275"/>
            <a:ext cx="6715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Steps to Hypothesis Testing:  PHANTOMS</a:t>
            </a:r>
          </a:p>
        </p:txBody>
      </p:sp>
      <p:sp>
        <p:nvSpPr>
          <p:cNvPr id="24581" name="Text Box 5"/>
          <p:cNvSpPr txBox="1">
            <a:spLocks noChangeArrowheads="1"/>
          </p:cNvSpPr>
          <p:nvPr/>
        </p:nvSpPr>
        <p:spPr bwMode="auto">
          <a:xfrm>
            <a:off x="822325" y="1133475"/>
            <a:ext cx="520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P:</a:t>
            </a:r>
          </a:p>
        </p:txBody>
      </p:sp>
      <p:sp>
        <p:nvSpPr>
          <p:cNvPr id="24582" name="Text Box 6"/>
          <p:cNvSpPr txBox="1">
            <a:spLocks noChangeArrowheads="1"/>
          </p:cNvSpPr>
          <p:nvPr/>
        </p:nvSpPr>
        <p:spPr bwMode="auto">
          <a:xfrm>
            <a:off x="1308100" y="1143000"/>
            <a:ext cx="3598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Parameter of interest </a:t>
            </a:r>
          </a:p>
        </p:txBody>
      </p:sp>
      <p:sp>
        <p:nvSpPr>
          <p:cNvPr id="24583" name="Text Box 7"/>
          <p:cNvSpPr txBox="1">
            <a:spLocks noChangeArrowheads="1"/>
          </p:cNvSpPr>
          <p:nvPr/>
        </p:nvSpPr>
        <p:spPr bwMode="auto">
          <a:xfrm>
            <a:off x="838200" y="1681163"/>
            <a:ext cx="5794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H:</a:t>
            </a:r>
          </a:p>
        </p:txBody>
      </p:sp>
      <p:sp>
        <p:nvSpPr>
          <p:cNvPr id="24584" name="Text Box 8"/>
          <p:cNvSpPr txBox="1">
            <a:spLocks noChangeArrowheads="1"/>
          </p:cNvSpPr>
          <p:nvPr/>
        </p:nvSpPr>
        <p:spPr bwMode="auto">
          <a:xfrm>
            <a:off x="1323975" y="1690688"/>
            <a:ext cx="1952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Hypothesis</a:t>
            </a:r>
          </a:p>
        </p:txBody>
      </p:sp>
      <p:sp>
        <p:nvSpPr>
          <p:cNvPr id="24585" name="Text Box 9"/>
          <p:cNvSpPr txBox="1">
            <a:spLocks noChangeArrowheads="1"/>
          </p:cNvSpPr>
          <p:nvPr/>
        </p:nvSpPr>
        <p:spPr bwMode="auto">
          <a:xfrm>
            <a:off x="838200" y="2214563"/>
            <a:ext cx="560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A:</a:t>
            </a:r>
          </a:p>
        </p:txBody>
      </p:sp>
      <p:sp>
        <p:nvSpPr>
          <p:cNvPr id="24586" name="Text Box 10"/>
          <p:cNvSpPr txBox="1">
            <a:spLocks noChangeArrowheads="1"/>
          </p:cNvSpPr>
          <p:nvPr/>
        </p:nvSpPr>
        <p:spPr bwMode="auto">
          <a:xfrm>
            <a:off x="1323975" y="2224088"/>
            <a:ext cx="2232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Assumptions</a:t>
            </a:r>
          </a:p>
        </p:txBody>
      </p:sp>
      <p:sp>
        <p:nvSpPr>
          <p:cNvPr id="24587" name="Text Box 11"/>
          <p:cNvSpPr txBox="1">
            <a:spLocks noChangeArrowheads="1"/>
          </p:cNvSpPr>
          <p:nvPr/>
        </p:nvSpPr>
        <p:spPr bwMode="auto">
          <a:xfrm>
            <a:off x="838200" y="2747963"/>
            <a:ext cx="560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N:</a:t>
            </a:r>
          </a:p>
        </p:txBody>
      </p:sp>
      <p:sp>
        <p:nvSpPr>
          <p:cNvPr id="24588" name="Text Box 12"/>
          <p:cNvSpPr txBox="1">
            <a:spLocks noChangeArrowheads="1"/>
          </p:cNvSpPr>
          <p:nvPr/>
        </p:nvSpPr>
        <p:spPr bwMode="auto">
          <a:xfrm>
            <a:off x="1323975" y="2757488"/>
            <a:ext cx="2287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Name of Test</a:t>
            </a:r>
          </a:p>
        </p:txBody>
      </p:sp>
      <p:sp>
        <p:nvSpPr>
          <p:cNvPr id="24589" name="Text Box 13"/>
          <p:cNvSpPr txBox="1">
            <a:spLocks noChangeArrowheads="1"/>
          </p:cNvSpPr>
          <p:nvPr/>
        </p:nvSpPr>
        <p:spPr bwMode="auto">
          <a:xfrm>
            <a:off x="838200" y="328136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T:</a:t>
            </a:r>
          </a:p>
        </p:txBody>
      </p:sp>
      <p:sp>
        <p:nvSpPr>
          <p:cNvPr id="24590" name="Text Box 14"/>
          <p:cNvSpPr txBox="1">
            <a:spLocks noChangeArrowheads="1"/>
          </p:cNvSpPr>
          <p:nvPr/>
        </p:nvSpPr>
        <p:spPr bwMode="auto">
          <a:xfrm>
            <a:off x="1323975" y="3290888"/>
            <a:ext cx="223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Test Statistic</a:t>
            </a:r>
          </a:p>
        </p:txBody>
      </p:sp>
      <p:sp>
        <p:nvSpPr>
          <p:cNvPr id="24591" name="Text Box 15"/>
          <p:cNvSpPr txBox="1">
            <a:spLocks noChangeArrowheads="1"/>
          </p:cNvSpPr>
          <p:nvPr/>
        </p:nvSpPr>
        <p:spPr bwMode="auto">
          <a:xfrm>
            <a:off x="838200" y="3814763"/>
            <a:ext cx="5794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O:</a:t>
            </a:r>
          </a:p>
        </p:txBody>
      </p:sp>
      <p:sp>
        <p:nvSpPr>
          <p:cNvPr id="24592" name="Text Box 16"/>
          <p:cNvSpPr txBox="1">
            <a:spLocks noChangeArrowheads="1"/>
          </p:cNvSpPr>
          <p:nvPr/>
        </p:nvSpPr>
        <p:spPr bwMode="auto">
          <a:xfrm>
            <a:off x="1323975" y="3824288"/>
            <a:ext cx="26558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Obtain P-Value</a:t>
            </a:r>
          </a:p>
        </p:txBody>
      </p:sp>
      <p:sp>
        <p:nvSpPr>
          <p:cNvPr id="24593" name="Text Box 17"/>
          <p:cNvSpPr txBox="1">
            <a:spLocks noChangeArrowheads="1"/>
          </p:cNvSpPr>
          <p:nvPr/>
        </p:nvSpPr>
        <p:spPr bwMode="auto">
          <a:xfrm>
            <a:off x="838200" y="4348163"/>
            <a:ext cx="638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M:</a:t>
            </a:r>
          </a:p>
        </p:txBody>
      </p:sp>
      <p:sp>
        <p:nvSpPr>
          <p:cNvPr id="24594" name="Text Box 18"/>
          <p:cNvSpPr txBox="1">
            <a:spLocks noChangeArrowheads="1"/>
          </p:cNvSpPr>
          <p:nvPr/>
        </p:nvSpPr>
        <p:spPr bwMode="auto">
          <a:xfrm>
            <a:off x="1323975" y="4357688"/>
            <a:ext cx="4370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Make a Statistical Decision</a:t>
            </a:r>
          </a:p>
        </p:txBody>
      </p:sp>
      <p:sp>
        <p:nvSpPr>
          <p:cNvPr id="24595" name="Text Box 19"/>
          <p:cNvSpPr txBox="1">
            <a:spLocks noChangeArrowheads="1"/>
          </p:cNvSpPr>
          <p:nvPr/>
        </p:nvSpPr>
        <p:spPr bwMode="auto">
          <a:xfrm>
            <a:off x="838200" y="4881563"/>
            <a:ext cx="501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a:t>S:</a:t>
            </a:r>
          </a:p>
        </p:txBody>
      </p:sp>
      <p:sp>
        <p:nvSpPr>
          <p:cNvPr id="24596" name="Text Box 20"/>
          <p:cNvSpPr txBox="1">
            <a:spLocks noChangeArrowheads="1"/>
          </p:cNvSpPr>
          <p:nvPr/>
        </p:nvSpPr>
        <p:spPr bwMode="auto">
          <a:xfrm>
            <a:off x="1323975" y="4891088"/>
            <a:ext cx="52054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Summary in context of problem.</a:t>
            </a:r>
          </a:p>
        </p:txBody>
      </p:sp>
      <p:pic>
        <p:nvPicPr>
          <p:cNvPr id="2" name="Picture 1"/>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515159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8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58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9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59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59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59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59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59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P spid="24583" grpId="0"/>
      <p:bldP spid="24584" grpId="0"/>
      <p:bldP spid="24585" grpId="0"/>
      <p:bldP spid="24586" grpId="0"/>
      <p:bldP spid="24587" grpId="0"/>
      <p:bldP spid="24588" grpId="0"/>
      <p:bldP spid="24589" grpId="0"/>
      <p:bldP spid="24590" grpId="0"/>
      <p:bldP spid="24591" grpId="0"/>
      <p:bldP spid="24592" grpId="0"/>
      <p:bldP spid="24593" grpId="0"/>
      <p:bldP spid="24594" grpId="0"/>
      <p:bldP spid="24595" grpId="0"/>
      <p:bldP spid="245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5375" y="1730375"/>
            <a:ext cx="3629344" cy="2585323"/>
          </a:xfrm>
          <a:prstGeom prst="rect">
            <a:avLst/>
          </a:prstGeom>
          <a:noFill/>
        </p:spPr>
        <p:txBody>
          <a:bodyPr wrap="none" rtlCol="0">
            <a:spAutoFit/>
          </a:bodyPr>
          <a:lstStyle/>
          <a:p>
            <a:r>
              <a:rPr lang="en-US" dirty="0"/>
              <a:t>P  	</a:t>
            </a:r>
            <a:r>
              <a:rPr lang="en-US" dirty="0" err="1"/>
              <a:t>arameter</a:t>
            </a:r>
            <a:endParaRPr lang="en-US" dirty="0"/>
          </a:p>
          <a:p>
            <a:r>
              <a:rPr lang="en-US" dirty="0"/>
              <a:t>H  	</a:t>
            </a:r>
            <a:r>
              <a:rPr lang="en-US" dirty="0" err="1" smtClean="0"/>
              <a:t>ypotheses</a:t>
            </a:r>
            <a:endParaRPr lang="en-US" dirty="0" smtClean="0"/>
          </a:p>
          <a:p>
            <a:r>
              <a:rPr lang="en-US" dirty="0" smtClean="0"/>
              <a:t>A  </a:t>
            </a:r>
            <a:r>
              <a:rPr lang="en-US" dirty="0"/>
              <a:t>	</a:t>
            </a:r>
            <a:r>
              <a:rPr lang="en-US" dirty="0" err="1" smtClean="0"/>
              <a:t>ssumptions</a:t>
            </a:r>
            <a:endParaRPr lang="en-US" dirty="0" smtClean="0"/>
          </a:p>
          <a:p>
            <a:r>
              <a:rPr lang="en-US" dirty="0" smtClean="0"/>
              <a:t>N  </a:t>
            </a:r>
            <a:r>
              <a:rPr lang="en-US" dirty="0"/>
              <a:t>	</a:t>
            </a:r>
            <a:r>
              <a:rPr lang="en-US" dirty="0" err="1"/>
              <a:t>ame</a:t>
            </a:r>
            <a:r>
              <a:rPr lang="en-US" dirty="0"/>
              <a:t> the </a:t>
            </a:r>
            <a:r>
              <a:rPr lang="en-US" dirty="0" smtClean="0"/>
              <a:t>test</a:t>
            </a:r>
          </a:p>
          <a:p>
            <a:r>
              <a:rPr lang="en-US" dirty="0" smtClean="0"/>
              <a:t>T  </a:t>
            </a:r>
            <a:r>
              <a:rPr lang="en-US" dirty="0"/>
              <a:t>	</a:t>
            </a:r>
            <a:r>
              <a:rPr lang="en-US" dirty="0" err="1"/>
              <a:t>est</a:t>
            </a:r>
            <a:r>
              <a:rPr lang="en-US" dirty="0"/>
              <a:t> statistic</a:t>
            </a:r>
          </a:p>
          <a:p>
            <a:r>
              <a:rPr lang="en-US" dirty="0"/>
              <a:t>O  	</a:t>
            </a:r>
            <a:r>
              <a:rPr lang="en-US" dirty="0" err="1"/>
              <a:t>btain</a:t>
            </a:r>
            <a:r>
              <a:rPr lang="en-US" dirty="0"/>
              <a:t> p-</a:t>
            </a:r>
            <a:r>
              <a:rPr lang="en-US" dirty="0" smtClean="0"/>
              <a:t>value</a:t>
            </a:r>
          </a:p>
          <a:p>
            <a:r>
              <a:rPr lang="en-US" dirty="0" smtClean="0"/>
              <a:t>M  </a:t>
            </a:r>
            <a:r>
              <a:rPr lang="en-US" dirty="0"/>
              <a:t>	</a:t>
            </a:r>
            <a:r>
              <a:rPr lang="en-US" dirty="0" err="1"/>
              <a:t>ake</a:t>
            </a:r>
            <a:r>
              <a:rPr lang="en-US" dirty="0"/>
              <a:t> decision</a:t>
            </a:r>
          </a:p>
          <a:p>
            <a:r>
              <a:rPr lang="en-US" dirty="0"/>
              <a:t>S  	</a:t>
            </a:r>
            <a:r>
              <a:rPr lang="en-US" dirty="0" err="1"/>
              <a:t>tate</a:t>
            </a:r>
            <a:r>
              <a:rPr lang="en-US" dirty="0"/>
              <a:t> conclusion in context</a:t>
            </a:r>
          </a:p>
          <a:p>
            <a:endParaRPr lang="en-US" dirty="0"/>
          </a:p>
        </p:txBody>
      </p:sp>
    </p:spTree>
    <p:extLst>
      <p:ext uri="{BB962C8B-B14F-4D97-AF65-F5344CB8AC3E}">
        <p14:creationId xmlns:p14="http://schemas.microsoft.com/office/powerpoint/2010/main" val="19802637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935357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8101635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0"/>
            <a:ext cx="9144000" cy="6461615"/>
          </a:xfrm>
          <a:prstGeom prst="rect">
            <a:avLst/>
          </a:prstGeom>
        </p:spPr>
      </p:pic>
      <p:pic>
        <p:nvPicPr>
          <p:cNvPr id="3" name="Picture 2"/>
          <p:cNvPicPr>
            <a:picLocks noChangeAspect="1"/>
          </p:cNvPicPr>
          <p:nvPr/>
        </p:nvPicPr>
        <p:blipFill>
          <a:blip r:embed="rId3"/>
          <a:stretch>
            <a:fillRect/>
          </a:stretch>
        </p:blipFill>
        <p:spPr>
          <a:xfrm>
            <a:off x="952536" y="1857624"/>
            <a:ext cx="8191464" cy="5788505"/>
          </a:xfrm>
          <a:prstGeom prst="rect">
            <a:avLst/>
          </a:prstGeom>
        </p:spPr>
      </p:pic>
    </p:spTree>
    <p:extLst>
      <p:ext uri="{BB962C8B-B14F-4D97-AF65-F5344CB8AC3E}">
        <p14:creationId xmlns:p14="http://schemas.microsoft.com/office/powerpoint/2010/main" val="11705027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163</TotalTime>
  <Words>409</Words>
  <Application>Microsoft Macintosh PowerPoint</Application>
  <PresentationFormat>On-screen Show (4:3)</PresentationFormat>
  <Paragraphs>54</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Waveform</vt:lpstr>
      <vt:lpstr>AP STATS: WARM-UP</vt:lpstr>
      <vt:lpstr>AP STATS: WARM-UP</vt:lpstr>
      <vt:lpstr>A few important things in the spring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WARM-UP</dc:title>
  <dc:creator>Ben Young</dc:creator>
  <cp:lastModifiedBy>Ben Young</cp:lastModifiedBy>
  <cp:revision>12</cp:revision>
  <dcterms:created xsi:type="dcterms:W3CDTF">2014-02-27T00:53:07Z</dcterms:created>
  <dcterms:modified xsi:type="dcterms:W3CDTF">2014-02-27T19:51:29Z</dcterms:modified>
</cp:coreProperties>
</file>