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4" r:id="rId5"/>
    <p:sldId id="267" r:id="rId6"/>
    <p:sldId id="257" r:id="rId7"/>
    <p:sldId id="265" r:id="rId8"/>
    <p:sldId id="260" r:id="rId9"/>
    <p:sldId id="262"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4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0BCAF8-237E-1943-B696-7DEDA0A548D6}" type="datetimeFigureOut">
              <a:rPr lang="en-US" smtClean="0"/>
              <a:t>11/22/13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33FFD-FD23-DE40-AFE4-D8F5B200002E}" type="slidenum">
              <a:rPr lang="en-US" smtClean="0"/>
              <a:t>‹#›</a:t>
            </a:fld>
            <a:endParaRPr lang="en-US"/>
          </a:p>
        </p:txBody>
      </p:sp>
    </p:spTree>
    <p:extLst>
      <p:ext uri="{BB962C8B-B14F-4D97-AF65-F5344CB8AC3E}">
        <p14:creationId xmlns:p14="http://schemas.microsoft.com/office/powerpoint/2010/main" val="784902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BCAF8-237E-1943-B696-7DEDA0A548D6}" type="datetimeFigureOut">
              <a:rPr lang="en-US" smtClean="0"/>
              <a:t>11/22/13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33FFD-FD23-DE40-AFE4-D8F5B200002E}" type="slidenum">
              <a:rPr lang="en-US" smtClean="0"/>
              <a:t>‹#›</a:t>
            </a:fld>
            <a:endParaRPr lang="en-US"/>
          </a:p>
        </p:txBody>
      </p:sp>
    </p:spTree>
    <p:extLst>
      <p:ext uri="{BB962C8B-B14F-4D97-AF65-F5344CB8AC3E}">
        <p14:creationId xmlns:p14="http://schemas.microsoft.com/office/powerpoint/2010/main" val="1095388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BCAF8-237E-1943-B696-7DEDA0A548D6}" type="datetimeFigureOut">
              <a:rPr lang="en-US" smtClean="0"/>
              <a:t>11/22/13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33FFD-FD23-DE40-AFE4-D8F5B200002E}" type="slidenum">
              <a:rPr lang="en-US" smtClean="0"/>
              <a:t>‹#›</a:t>
            </a:fld>
            <a:endParaRPr lang="en-US"/>
          </a:p>
        </p:txBody>
      </p:sp>
    </p:spTree>
    <p:extLst>
      <p:ext uri="{BB962C8B-B14F-4D97-AF65-F5344CB8AC3E}">
        <p14:creationId xmlns:p14="http://schemas.microsoft.com/office/powerpoint/2010/main" val="4232434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BCAF8-237E-1943-B696-7DEDA0A548D6}" type="datetimeFigureOut">
              <a:rPr lang="en-US" smtClean="0"/>
              <a:t>11/22/13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33FFD-FD23-DE40-AFE4-D8F5B200002E}" type="slidenum">
              <a:rPr lang="en-US" smtClean="0"/>
              <a:t>‹#›</a:t>
            </a:fld>
            <a:endParaRPr lang="en-US"/>
          </a:p>
        </p:txBody>
      </p:sp>
    </p:spTree>
    <p:extLst>
      <p:ext uri="{BB962C8B-B14F-4D97-AF65-F5344CB8AC3E}">
        <p14:creationId xmlns:p14="http://schemas.microsoft.com/office/powerpoint/2010/main" val="158288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BCAF8-237E-1943-B696-7DEDA0A548D6}" type="datetimeFigureOut">
              <a:rPr lang="en-US" smtClean="0"/>
              <a:t>11/22/13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33FFD-FD23-DE40-AFE4-D8F5B200002E}" type="slidenum">
              <a:rPr lang="en-US" smtClean="0"/>
              <a:t>‹#›</a:t>
            </a:fld>
            <a:endParaRPr lang="en-US"/>
          </a:p>
        </p:txBody>
      </p:sp>
    </p:spTree>
    <p:extLst>
      <p:ext uri="{BB962C8B-B14F-4D97-AF65-F5344CB8AC3E}">
        <p14:creationId xmlns:p14="http://schemas.microsoft.com/office/powerpoint/2010/main" val="428766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0BCAF8-237E-1943-B696-7DEDA0A548D6}" type="datetimeFigureOut">
              <a:rPr lang="en-US" smtClean="0"/>
              <a:t>11/22/13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33FFD-FD23-DE40-AFE4-D8F5B200002E}" type="slidenum">
              <a:rPr lang="en-US" smtClean="0"/>
              <a:t>‹#›</a:t>
            </a:fld>
            <a:endParaRPr lang="en-US"/>
          </a:p>
        </p:txBody>
      </p:sp>
    </p:spTree>
    <p:extLst>
      <p:ext uri="{BB962C8B-B14F-4D97-AF65-F5344CB8AC3E}">
        <p14:creationId xmlns:p14="http://schemas.microsoft.com/office/powerpoint/2010/main" val="1054489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0BCAF8-237E-1943-B696-7DEDA0A548D6}" type="datetimeFigureOut">
              <a:rPr lang="en-US" smtClean="0"/>
              <a:t>11/22/13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833FFD-FD23-DE40-AFE4-D8F5B200002E}" type="slidenum">
              <a:rPr lang="en-US" smtClean="0"/>
              <a:t>‹#›</a:t>
            </a:fld>
            <a:endParaRPr lang="en-US"/>
          </a:p>
        </p:txBody>
      </p:sp>
    </p:spTree>
    <p:extLst>
      <p:ext uri="{BB962C8B-B14F-4D97-AF65-F5344CB8AC3E}">
        <p14:creationId xmlns:p14="http://schemas.microsoft.com/office/powerpoint/2010/main" val="324580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0BCAF8-237E-1943-B696-7DEDA0A548D6}" type="datetimeFigureOut">
              <a:rPr lang="en-US" smtClean="0"/>
              <a:t>11/22/13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833FFD-FD23-DE40-AFE4-D8F5B200002E}" type="slidenum">
              <a:rPr lang="en-US" smtClean="0"/>
              <a:t>‹#›</a:t>
            </a:fld>
            <a:endParaRPr lang="en-US"/>
          </a:p>
        </p:txBody>
      </p:sp>
    </p:spTree>
    <p:extLst>
      <p:ext uri="{BB962C8B-B14F-4D97-AF65-F5344CB8AC3E}">
        <p14:creationId xmlns:p14="http://schemas.microsoft.com/office/powerpoint/2010/main" val="159937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BCAF8-237E-1943-B696-7DEDA0A548D6}" type="datetimeFigureOut">
              <a:rPr lang="en-US" smtClean="0"/>
              <a:t>11/22/13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833FFD-FD23-DE40-AFE4-D8F5B200002E}" type="slidenum">
              <a:rPr lang="en-US" smtClean="0"/>
              <a:t>‹#›</a:t>
            </a:fld>
            <a:endParaRPr lang="en-US"/>
          </a:p>
        </p:txBody>
      </p:sp>
    </p:spTree>
    <p:extLst>
      <p:ext uri="{BB962C8B-B14F-4D97-AF65-F5344CB8AC3E}">
        <p14:creationId xmlns:p14="http://schemas.microsoft.com/office/powerpoint/2010/main" val="1650301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BCAF8-237E-1943-B696-7DEDA0A548D6}" type="datetimeFigureOut">
              <a:rPr lang="en-US" smtClean="0"/>
              <a:t>11/22/13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33FFD-FD23-DE40-AFE4-D8F5B200002E}" type="slidenum">
              <a:rPr lang="en-US" smtClean="0"/>
              <a:t>‹#›</a:t>
            </a:fld>
            <a:endParaRPr lang="en-US"/>
          </a:p>
        </p:txBody>
      </p:sp>
    </p:spTree>
    <p:extLst>
      <p:ext uri="{BB962C8B-B14F-4D97-AF65-F5344CB8AC3E}">
        <p14:creationId xmlns:p14="http://schemas.microsoft.com/office/powerpoint/2010/main" val="546758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BCAF8-237E-1943-B696-7DEDA0A548D6}" type="datetimeFigureOut">
              <a:rPr lang="en-US" smtClean="0"/>
              <a:t>11/22/13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33FFD-FD23-DE40-AFE4-D8F5B200002E}" type="slidenum">
              <a:rPr lang="en-US" smtClean="0"/>
              <a:t>‹#›</a:t>
            </a:fld>
            <a:endParaRPr lang="en-US"/>
          </a:p>
        </p:txBody>
      </p:sp>
    </p:spTree>
    <p:extLst>
      <p:ext uri="{BB962C8B-B14F-4D97-AF65-F5344CB8AC3E}">
        <p14:creationId xmlns:p14="http://schemas.microsoft.com/office/powerpoint/2010/main" val="42057030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BCAF8-237E-1943-B696-7DEDA0A548D6}" type="datetimeFigureOut">
              <a:rPr lang="en-US" smtClean="0"/>
              <a:t>11/22/13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33FFD-FD23-DE40-AFE4-D8F5B200002E}" type="slidenum">
              <a:rPr lang="en-US" smtClean="0"/>
              <a:t>‹#›</a:t>
            </a:fld>
            <a:endParaRPr lang="en-US"/>
          </a:p>
        </p:txBody>
      </p:sp>
    </p:spTree>
    <p:extLst>
      <p:ext uri="{BB962C8B-B14F-4D97-AF65-F5344CB8AC3E}">
        <p14:creationId xmlns:p14="http://schemas.microsoft.com/office/powerpoint/2010/main" val="4133975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rainyquote.com/quotes/quotes/m/mahatmagan133995.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1.png"/><Relationship Id="rId6"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00545"/>
          </a:xfrm>
        </p:spPr>
        <p:txBody>
          <a:bodyPr>
            <a:normAutofit/>
          </a:bodyPr>
          <a:lstStyle/>
          <a:p>
            <a:r>
              <a:rPr lang="en-US" sz="4000" dirty="0" smtClean="0"/>
              <a:t>Honors </a:t>
            </a:r>
            <a:r>
              <a:rPr lang="en-US" sz="4000" dirty="0" err="1" smtClean="0"/>
              <a:t>Precalculus</a:t>
            </a:r>
            <a:r>
              <a:rPr lang="en-US" sz="4000" dirty="0" smtClean="0"/>
              <a:t>: Do Now</a:t>
            </a:r>
            <a:endParaRPr lang="en-US" sz="4000" dirty="0"/>
          </a:p>
        </p:txBody>
      </p:sp>
      <p:sp>
        <p:nvSpPr>
          <p:cNvPr id="3" name="Subtitle 2"/>
          <p:cNvSpPr>
            <a:spLocks noGrp="1"/>
          </p:cNvSpPr>
          <p:nvPr>
            <p:ph type="subTitle" idx="1"/>
          </p:nvPr>
        </p:nvSpPr>
        <p:spPr>
          <a:xfrm>
            <a:off x="0" y="669636"/>
            <a:ext cx="9144000" cy="7643091"/>
          </a:xfrm>
        </p:spPr>
        <p:txBody>
          <a:bodyPr>
            <a:noAutofit/>
          </a:bodyPr>
          <a:lstStyle/>
          <a:p>
            <a:r>
              <a:rPr lang="en-US" sz="2800" dirty="0" smtClean="0"/>
              <a:t>A union spokesperson claims that 75% of union members will support a strike if their basic demands are not met. A company negotiator believes the true percentage is lower and runs a hypothesis test at a 10% significance level.  What is the conclusion d 87 out of an SRS of 125 Union members say they will strike?</a:t>
            </a:r>
          </a:p>
          <a:p>
            <a:endParaRPr lang="en-US" sz="2800" dirty="0"/>
          </a:p>
          <a:p>
            <a:endParaRPr lang="en-US" sz="2800" dirty="0"/>
          </a:p>
          <a:p>
            <a:pPr algn="l"/>
            <a:r>
              <a:rPr lang="en-US" sz="2000" dirty="0"/>
              <a:t>H</a:t>
            </a:r>
            <a:r>
              <a:rPr lang="en-US" sz="2000" baseline="-25000" dirty="0"/>
              <a:t>0</a:t>
            </a:r>
            <a:r>
              <a:rPr lang="en-US" sz="2000" dirty="0"/>
              <a:t>:___________________</a:t>
            </a:r>
          </a:p>
          <a:p>
            <a:pPr algn="l"/>
            <a:r>
              <a:rPr lang="en-US" sz="2000" dirty="0"/>
              <a:t>H</a:t>
            </a:r>
            <a:r>
              <a:rPr lang="en-US" sz="2000" baseline="-25000" dirty="0"/>
              <a:t>1</a:t>
            </a:r>
            <a:r>
              <a:rPr lang="en-US" sz="2000" dirty="0"/>
              <a:t>:</a:t>
            </a:r>
            <a:r>
              <a:rPr lang="en-US" sz="2000" dirty="0" smtClean="0"/>
              <a:t>___________________</a:t>
            </a:r>
          </a:p>
          <a:p>
            <a:pPr algn="l"/>
            <a:r>
              <a:rPr lang="en-US" sz="2000" dirty="0" smtClean="0"/>
              <a:t>P = ____________________</a:t>
            </a:r>
          </a:p>
          <a:p>
            <a:pPr algn="l"/>
            <a:r>
              <a:rPr lang="en-US" sz="2000" dirty="0" smtClean="0"/>
              <a:t>P-hat=__________________</a:t>
            </a:r>
          </a:p>
          <a:p>
            <a:pPr algn="l"/>
            <a:r>
              <a:rPr lang="en-US" sz="2000" dirty="0" smtClean="0"/>
              <a:t>N=_____________________</a:t>
            </a:r>
            <a:endParaRPr lang="en-US" sz="2000" dirty="0"/>
          </a:p>
        </p:txBody>
      </p:sp>
      <p:sp>
        <p:nvSpPr>
          <p:cNvPr id="4" name="TextBox 3"/>
          <p:cNvSpPr txBox="1"/>
          <p:nvPr/>
        </p:nvSpPr>
        <p:spPr>
          <a:xfrm>
            <a:off x="7309555" y="6488668"/>
            <a:ext cx="1545202" cy="369332"/>
          </a:xfrm>
          <a:prstGeom prst="rect">
            <a:avLst/>
          </a:prstGeom>
          <a:noFill/>
        </p:spPr>
        <p:txBody>
          <a:bodyPr wrap="none" rtlCol="0">
            <a:spAutoFit/>
          </a:bodyPr>
          <a:lstStyle/>
          <a:p>
            <a:r>
              <a:rPr lang="en-US" dirty="0" smtClean="0"/>
              <a:t>1 PROP Z-TEST</a:t>
            </a:r>
            <a:endParaRPr lang="en-US" dirty="0"/>
          </a:p>
        </p:txBody>
      </p:sp>
    </p:spTree>
    <p:extLst>
      <p:ext uri="{BB962C8B-B14F-4D97-AF65-F5344CB8AC3E}">
        <p14:creationId xmlns:p14="http://schemas.microsoft.com/office/powerpoint/2010/main" val="155529468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176"/>
            <a:ext cx="8229600" cy="1143000"/>
          </a:xfrm>
        </p:spPr>
        <p:txBody>
          <a:bodyPr/>
          <a:lstStyle/>
          <a:p>
            <a:r>
              <a:rPr lang="en-US" dirty="0" smtClean="0"/>
              <a:t>HW #35</a:t>
            </a:r>
            <a:endParaRPr lang="en-US" dirty="0"/>
          </a:p>
        </p:txBody>
      </p:sp>
      <p:sp>
        <p:nvSpPr>
          <p:cNvPr id="3" name="Content Placeholder 2"/>
          <p:cNvSpPr>
            <a:spLocks noGrp="1"/>
          </p:cNvSpPr>
          <p:nvPr>
            <p:ph idx="1"/>
          </p:nvPr>
        </p:nvSpPr>
        <p:spPr>
          <a:xfrm>
            <a:off x="0" y="1166954"/>
            <a:ext cx="9144000" cy="4959209"/>
          </a:xfrm>
        </p:spPr>
        <p:txBody>
          <a:bodyPr/>
          <a:lstStyle/>
          <a:p>
            <a:r>
              <a:rPr lang="en-US" dirty="0" smtClean="0"/>
              <a:t>HANDED OUT. </a:t>
            </a:r>
          </a:p>
          <a:p>
            <a:r>
              <a:rPr lang="en-US" dirty="0" smtClean="0"/>
              <a:t>INCLUDES BOTH PROPORTIONS AND MEANS.</a:t>
            </a:r>
            <a:endParaRPr lang="en-US" dirty="0"/>
          </a:p>
        </p:txBody>
      </p:sp>
    </p:spTree>
    <p:extLst>
      <p:ext uri="{BB962C8B-B14F-4D97-AF65-F5344CB8AC3E}">
        <p14:creationId xmlns:p14="http://schemas.microsoft.com/office/powerpoint/2010/main" val="29099258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of the Day</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“Live </a:t>
            </a:r>
            <a:r>
              <a:rPr lang="en-US" dirty="0">
                <a:hlinkClick r:id="rId2"/>
              </a:rPr>
              <a:t>as if you were to die tomorrow. Learn as if you were to live forever</a:t>
            </a:r>
            <a:r>
              <a:rPr lang="en-US" dirty="0" smtClean="0">
                <a:hlinkClick r:id=""/>
              </a:rPr>
              <a:t>.”</a:t>
            </a:r>
          </a:p>
          <a:p>
            <a:pPr marL="0" indent="0">
              <a:buNone/>
            </a:pPr>
            <a:r>
              <a:rPr lang="en-US" dirty="0" smtClean="0">
                <a:hlinkClick r:id=""/>
              </a:rPr>
              <a:t> </a:t>
            </a:r>
            <a:endParaRPr lang="en-US" dirty="0">
              <a:hlinkClick r:id="rId2"/>
            </a:endParaRPr>
          </a:p>
          <a:p>
            <a:pPr marL="0" indent="0">
              <a:buNone/>
            </a:pPr>
            <a:r>
              <a:rPr lang="en-US" b="1" dirty="0">
                <a:hlinkClick r:id="rId2"/>
              </a:rPr>
              <a:t>~</a:t>
            </a:r>
            <a:r>
              <a:rPr lang="en-US" b="1" dirty="0" smtClean="0">
                <a:hlinkClick r:id="rId2"/>
              </a:rPr>
              <a:t>Mahatma </a:t>
            </a:r>
            <a:r>
              <a:rPr lang="en-US" b="1" dirty="0">
                <a:hlinkClick r:id="rId2"/>
              </a:rPr>
              <a:t>Gandhi </a:t>
            </a:r>
          </a:p>
          <a:p>
            <a:pPr marL="0" indent="0">
              <a:buNone/>
            </a:pPr>
            <a:endParaRPr lang="en-US" dirty="0"/>
          </a:p>
        </p:txBody>
      </p:sp>
    </p:spTree>
    <p:extLst>
      <p:ext uri="{BB962C8B-B14F-4D97-AF65-F5344CB8AC3E}">
        <p14:creationId xmlns:p14="http://schemas.microsoft.com/office/powerpoint/2010/main" val="27513253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971"/>
            <a:ext cx="8229600" cy="501473"/>
          </a:xfrm>
        </p:spPr>
        <p:txBody>
          <a:bodyPr>
            <a:normAutofit fontScale="90000"/>
          </a:bodyPr>
          <a:lstStyle/>
          <a:p>
            <a:r>
              <a:rPr lang="en-US" dirty="0" smtClean="0"/>
              <a:t>Remember….</a:t>
            </a:r>
            <a:endParaRPr lang="en-US" dirty="0"/>
          </a:p>
        </p:txBody>
      </p:sp>
      <p:sp>
        <p:nvSpPr>
          <p:cNvPr id="3" name="Content Placeholder 2"/>
          <p:cNvSpPr>
            <a:spLocks noGrp="1"/>
          </p:cNvSpPr>
          <p:nvPr>
            <p:ph idx="1"/>
          </p:nvPr>
        </p:nvSpPr>
        <p:spPr>
          <a:xfrm>
            <a:off x="457200" y="945444"/>
            <a:ext cx="8229600" cy="5180719"/>
          </a:xfrm>
        </p:spPr>
        <p:txBody>
          <a:bodyPr>
            <a:normAutofit fontScale="85000" lnSpcReduction="10000"/>
          </a:bodyPr>
          <a:lstStyle/>
          <a:p>
            <a:r>
              <a:rPr lang="en-US" dirty="0" smtClean="0"/>
              <a:t>We perform hypothesis tests to PROVE beyond a reasonable doubt that something is happening and it NOT simply happening by chance!</a:t>
            </a:r>
          </a:p>
          <a:p>
            <a:endParaRPr lang="en-US" dirty="0"/>
          </a:p>
          <a:p>
            <a:r>
              <a:rPr lang="en-US" dirty="0" smtClean="0"/>
              <a:t>This does not mean that we are 100% confidence of something but we can prove something with a certain level of potential error that we are satisfied with.</a:t>
            </a:r>
          </a:p>
          <a:p>
            <a:endParaRPr lang="en-US" dirty="0"/>
          </a:p>
          <a:p>
            <a:r>
              <a:rPr lang="en-US" dirty="0" smtClean="0"/>
              <a:t>By the way, if we can’t reject the null hypothesis, it doesn’t mean that the null hypothesis is true…. It simply means that we don’t have enough evidence to disprove the null hypothesis.</a:t>
            </a:r>
            <a:endParaRPr lang="en-US" dirty="0"/>
          </a:p>
        </p:txBody>
      </p:sp>
    </p:spTree>
    <p:extLst>
      <p:ext uri="{BB962C8B-B14F-4D97-AF65-F5344CB8AC3E}">
        <p14:creationId xmlns:p14="http://schemas.microsoft.com/office/powerpoint/2010/main" val="10642202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P-Value</a:t>
            </a:r>
            <a:endParaRPr lang="en-US" dirty="0"/>
          </a:p>
        </p:txBody>
      </p:sp>
      <p:sp>
        <p:nvSpPr>
          <p:cNvPr id="3" name="Content Placeholder 2"/>
          <p:cNvSpPr>
            <a:spLocks noGrp="1"/>
          </p:cNvSpPr>
          <p:nvPr>
            <p:ph idx="1"/>
          </p:nvPr>
        </p:nvSpPr>
        <p:spPr>
          <a:xfrm>
            <a:off x="98778" y="1213556"/>
            <a:ext cx="9045222" cy="4912607"/>
          </a:xfrm>
        </p:spPr>
        <p:txBody>
          <a:bodyPr>
            <a:normAutofit/>
          </a:bodyPr>
          <a:lstStyle/>
          <a:p>
            <a:r>
              <a:rPr lang="en-US" dirty="0" smtClean="0"/>
              <a:t>If the p-value is less than the significance level (i.e. α =0.05) than we can reject the null hypothesis in favor of the alternate hypothesis.</a:t>
            </a:r>
          </a:p>
          <a:p>
            <a:r>
              <a:rPr lang="en-US" dirty="0" smtClean="0"/>
              <a:t>The P-Value is actually a conditional probability. </a:t>
            </a:r>
            <a:r>
              <a:rPr lang="en-US" b="1" u="sng" dirty="0" smtClean="0"/>
              <a:t>It tells us the probability of getting results at least as unusual as the observed statistic, given that the null hypothesis is true.</a:t>
            </a:r>
          </a:p>
          <a:p>
            <a:endParaRPr lang="en-US" b="1" u="sng" dirty="0"/>
          </a:p>
        </p:txBody>
      </p:sp>
    </p:spTree>
    <p:extLst>
      <p:ext uri="{BB962C8B-B14F-4D97-AF65-F5344CB8AC3E}">
        <p14:creationId xmlns:p14="http://schemas.microsoft.com/office/powerpoint/2010/main" val="5154659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Alternate Hypothesis</a:t>
            </a:r>
            <a:endParaRPr lang="en-US" dirty="0"/>
          </a:p>
        </p:txBody>
      </p:sp>
      <p:sp>
        <p:nvSpPr>
          <p:cNvPr id="3" name="Content Placeholder 2"/>
          <p:cNvSpPr>
            <a:spLocks noGrp="1"/>
          </p:cNvSpPr>
          <p:nvPr>
            <p:ph idx="1"/>
          </p:nvPr>
        </p:nvSpPr>
        <p:spPr/>
        <p:txBody>
          <a:bodyPr/>
          <a:lstStyle/>
          <a:p>
            <a:r>
              <a:rPr lang="en-US" dirty="0" smtClean="0"/>
              <a:t>P &gt; ____</a:t>
            </a:r>
          </a:p>
          <a:p>
            <a:r>
              <a:rPr lang="en-US" dirty="0" smtClean="0"/>
              <a:t>P &lt;____</a:t>
            </a:r>
          </a:p>
          <a:p>
            <a:r>
              <a:rPr lang="en-US" dirty="0" smtClean="0"/>
              <a:t>P≠____ (two tailed test)</a:t>
            </a:r>
            <a:endParaRPr lang="en-US" dirty="0"/>
          </a:p>
        </p:txBody>
      </p:sp>
    </p:spTree>
    <p:extLst>
      <p:ext uri="{BB962C8B-B14F-4D97-AF65-F5344CB8AC3E}">
        <p14:creationId xmlns:p14="http://schemas.microsoft.com/office/powerpoint/2010/main" val="12004032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Testing for Means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297151434"/>
              </p:ext>
            </p:extLst>
          </p:nvPr>
        </p:nvGraphicFramePr>
        <p:xfrm>
          <a:off x="295563" y="1986855"/>
          <a:ext cx="8595562" cy="4363146"/>
        </p:xfrm>
        <a:graphic>
          <a:graphicData uri="http://schemas.openxmlformats.org/presentationml/2006/ole">
            <mc:AlternateContent xmlns:mc="http://schemas.openxmlformats.org/markup-compatibility/2006">
              <mc:Choice xmlns:v="urn:schemas-microsoft-com:vml" Requires="v">
                <p:oleObj spid="_x0000_s1060" name="Document" r:id="rId4" imgW="6680200" imgH="3390900" progId="Word.Document.12">
                  <p:embed/>
                </p:oleObj>
              </mc:Choice>
              <mc:Fallback>
                <p:oleObj name="Document" r:id="rId4" imgW="6680200" imgH="3390900" progId="Word.Document.12">
                  <p:embed/>
                  <p:pic>
                    <p:nvPicPr>
                      <p:cNvPr id="0" name=""/>
                      <p:cNvPicPr/>
                      <p:nvPr/>
                    </p:nvPicPr>
                    <p:blipFill>
                      <a:blip r:embed="rId5"/>
                      <a:stretch>
                        <a:fillRect/>
                      </a:stretch>
                    </p:blipFill>
                    <p:spPr>
                      <a:xfrm>
                        <a:off x="295563" y="1986855"/>
                        <a:ext cx="8595562" cy="4363146"/>
                      </a:xfrm>
                      <a:prstGeom prst="rect">
                        <a:avLst/>
                      </a:prstGeom>
                    </p:spPr>
                  </p:pic>
                </p:oleObj>
              </mc:Fallback>
            </mc:AlternateContent>
          </a:graphicData>
        </a:graphic>
      </p:graphicFrame>
      <p:pic>
        <p:nvPicPr>
          <p:cNvPr id="3" name="Picture 2"/>
          <p:cNvPicPr>
            <a:picLocks noChangeAspect="1"/>
          </p:cNvPicPr>
          <p:nvPr/>
        </p:nvPicPr>
        <p:blipFill>
          <a:blip r:embed="rId6"/>
          <a:stretch>
            <a:fillRect/>
          </a:stretch>
        </p:blipFill>
        <p:spPr>
          <a:xfrm>
            <a:off x="3467100" y="2514600"/>
            <a:ext cx="2209800" cy="1828800"/>
          </a:xfrm>
          <a:prstGeom prst="rect">
            <a:avLst/>
          </a:prstGeom>
        </p:spPr>
      </p:pic>
    </p:spTree>
    <p:extLst>
      <p:ext uri="{BB962C8B-B14F-4D97-AF65-F5344CB8AC3E}">
        <p14:creationId xmlns:p14="http://schemas.microsoft.com/office/powerpoint/2010/main" val="26007423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152"/>
            <a:ext cx="8229600" cy="1143000"/>
          </a:xfrm>
        </p:spPr>
        <p:txBody>
          <a:bodyPr/>
          <a:lstStyle/>
          <a:p>
            <a:r>
              <a:rPr lang="en-US" dirty="0" smtClean="0"/>
              <a:t>Example 1: Speed Limit</a:t>
            </a:r>
            <a:endParaRPr lang="en-US" dirty="0"/>
          </a:p>
        </p:txBody>
      </p:sp>
      <p:sp>
        <p:nvSpPr>
          <p:cNvPr id="3" name="Content Placeholder 2"/>
          <p:cNvSpPr>
            <a:spLocks noGrp="1"/>
          </p:cNvSpPr>
          <p:nvPr>
            <p:ph idx="1"/>
          </p:nvPr>
        </p:nvSpPr>
        <p:spPr>
          <a:xfrm>
            <a:off x="0" y="721896"/>
            <a:ext cx="9144000" cy="3435683"/>
          </a:xfrm>
        </p:spPr>
        <p:txBody>
          <a:bodyPr>
            <a:normAutofit fontScale="92500" lnSpcReduction="10000"/>
          </a:bodyPr>
          <a:lstStyle/>
          <a:p>
            <a:r>
              <a:rPr lang="en-US" dirty="0" smtClean="0"/>
              <a:t>The speed limit on </a:t>
            </a:r>
            <a:r>
              <a:rPr lang="en-US" dirty="0" err="1" smtClean="0"/>
              <a:t>Gano</a:t>
            </a:r>
            <a:r>
              <a:rPr lang="en-US" dirty="0" smtClean="0"/>
              <a:t> street is posted as 25 mph. I want to know whether the mean speed of vehicles </a:t>
            </a:r>
            <a:r>
              <a:rPr lang="en-US" b="1" u="sng" dirty="0" smtClean="0"/>
              <a:t>exceeds</a:t>
            </a:r>
            <a:r>
              <a:rPr lang="en-US" dirty="0" smtClean="0"/>
              <a:t> the posted speed limit of 25 mph. I have a sample of 23 car speeds from yesterday and find the sample mean of the cars to be 27.5 mph with a standard deviation of 4.25 mph. Can I conclude with a significance level of α=0.05 that the mean speed exceeds 25mph?</a:t>
            </a:r>
            <a:endParaRPr lang="en-US" dirty="0"/>
          </a:p>
        </p:txBody>
      </p:sp>
      <p:sp>
        <p:nvSpPr>
          <p:cNvPr id="4" name="TextBox 3"/>
          <p:cNvSpPr txBox="1"/>
          <p:nvPr/>
        </p:nvSpPr>
        <p:spPr>
          <a:xfrm>
            <a:off x="7591778" y="6408888"/>
            <a:ext cx="1225779" cy="369332"/>
          </a:xfrm>
          <a:prstGeom prst="rect">
            <a:avLst/>
          </a:prstGeom>
          <a:noFill/>
        </p:spPr>
        <p:txBody>
          <a:bodyPr wrap="none" rtlCol="0">
            <a:spAutoFit/>
          </a:bodyPr>
          <a:lstStyle/>
          <a:p>
            <a:r>
              <a:rPr lang="en-US" dirty="0" err="1" smtClean="0"/>
              <a:t>Calc</a:t>
            </a:r>
            <a:r>
              <a:rPr lang="en-US" dirty="0" smtClean="0"/>
              <a:t>: T-test</a:t>
            </a:r>
            <a:endParaRPr lang="en-US" dirty="0"/>
          </a:p>
        </p:txBody>
      </p:sp>
    </p:spTree>
    <p:extLst>
      <p:ext uri="{BB962C8B-B14F-4D97-AF65-F5344CB8AC3E}">
        <p14:creationId xmlns:p14="http://schemas.microsoft.com/office/powerpoint/2010/main" val="9687531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US" dirty="0" smtClean="0"/>
              <a:t>Example 2: Weather</a:t>
            </a:r>
            <a:endParaRPr lang="en-US" dirty="0"/>
          </a:p>
        </p:txBody>
      </p:sp>
      <p:sp>
        <p:nvSpPr>
          <p:cNvPr id="3" name="Content Placeholder 2"/>
          <p:cNvSpPr>
            <a:spLocks noGrp="1"/>
          </p:cNvSpPr>
          <p:nvPr>
            <p:ph idx="1"/>
          </p:nvPr>
        </p:nvSpPr>
        <p:spPr>
          <a:xfrm>
            <a:off x="0" y="831274"/>
            <a:ext cx="9144000" cy="3717635"/>
          </a:xfrm>
        </p:spPr>
        <p:txBody>
          <a:bodyPr>
            <a:normAutofit fontScale="92500" lnSpcReduction="10000"/>
          </a:bodyPr>
          <a:lstStyle/>
          <a:p>
            <a:r>
              <a:rPr lang="en-US" dirty="0"/>
              <a:t>Suppose we want to show that the average temperature in </a:t>
            </a:r>
            <a:r>
              <a:rPr lang="en-US" dirty="0" smtClean="0"/>
              <a:t>Providence </a:t>
            </a:r>
            <a:r>
              <a:rPr lang="en-US" dirty="0"/>
              <a:t>is increasing.  The mean temperature for April in </a:t>
            </a:r>
            <a:r>
              <a:rPr lang="en-US" dirty="0" smtClean="0"/>
              <a:t>Providence </a:t>
            </a:r>
            <a:r>
              <a:rPr lang="en-US" dirty="0"/>
              <a:t>is </a:t>
            </a:r>
            <a:r>
              <a:rPr lang="en-US" dirty="0" smtClean="0"/>
              <a:t>59.5°.  </a:t>
            </a:r>
            <a:r>
              <a:rPr lang="en-US" dirty="0"/>
              <a:t>Suppose that a random sample of </a:t>
            </a:r>
            <a:r>
              <a:rPr lang="en-US" dirty="0" smtClean="0"/>
              <a:t>30 </a:t>
            </a:r>
            <a:r>
              <a:rPr lang="en-US" dirty="0"/>
              <a:t>days in April were used and we found that the average temperature was </a:t>
            </a:r>
            <a:r>
              <a:rPr lang="en-US" dirty="0" smtClean="0"/>
              <a:t>x </a:t>
            </a:r>
            <a:r>
              <a:rPr lang="en-US" dirty="0"/>
              <a:t>= </a:t>
            </a:r>
            <a:r>
              <a:rPr lang="en-US" dirty="0" smtClean="0"/>
              <a:t>63.2° with a </a:t>
            </a:r>
            <a:r>
              <a:rPr lang="en-US" dirty="0"/>
              <a:t>standard deviation of s</a:t>
            </a:r>
            <a:r>
              <a:rPr lang="en-US" dirty="0" smtClean="0"/>
              <a:t> </a:t>
            </a:r>
            <a:r>
              <a:rPr lang="en-US" dirty="0"/>
              <a:t>= 4.3</a:t>
            </a:r>
            <a:r>
              <a:rPr lang="en-US" dirty="0" smtClean="0"/>
              <a:t>°. </a:t>
            </a:r>
            <a:r>
              <a:rPr lang="en-US" dirty="0"/>
              <a:t>Can we conclude that the mean temperature is increasing in </a:t>
            </a:r>
            <a:r>
              <a:rPr lang="en-US" dirty="0" smtClean="0"/>
              <a:t>Providence </a:t>
            </a:r>
            <a:r>
              <a:rPr lang="en-US" dirty="0"/>
              <a:t>(use a level of significance of </a:t>
            </a:r>
            <a:r>
              <a:rPr lang="en-US" dirty="0">
                <a:sym typeface="Symbol"/>
              </a:rPr>
              <a:t></a:t>
            </a:r>
            <a:r>
              <a:rPr lang="en-US" dirty="0"/>
              <a:t> = 0.05).</a:t>
            </a:r>
          </a:p>
          <a:p>
            <a:pPr marL="0" indent="0">
              <a:buNone/>
            </a:pPr>
            <a:endParaRPr lang="en-US" dirty="0"/>
          </a:p>
          <a:p>
            <a:endParaRPr lang="en-US" dirty="0"/>
          </a:p>
        </p:txBody>
      </p:sp>
    </p:spTree>
    <p:extLst>
      <p:ext uri="{BB962C8B-B14F-4D97-AF65-F5344CB8AC3E}">
        <p14:creationId xmlns:p14="http://schemas.microsoft.com/office/powerpoint/2010/main" val="220281749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2316"/>
          </a:xfrm>
        </p:spPr>
        <p:txBody>
          <a:bodyPr/>
          <a:lstStyle/>
          <a:p>
            <a:r>
              <a:rPr lang="en-US" dirty="0" smtClean="0"/>
              <a:t>YOU TRY! Braking</a:t>
            </a:r>
            <a:endParaRPr lang="en-US" dirty="0"/>
          </a:p>
        </p:txBody>
      </p:sp>
      <p:sp>
        <p:nvSpPr>
          <p:cNvPr id="3" name="Content Placeholder 2"/>
          <p:cNvSpPr>
            <a:spLocks noGrp="1"/>
          </p:cNvSpPr>
          <p:nvPr>
            <p:ph idx="1"/>
          </p:nvPr>
        </p:nvSpPr>
        <p:spPr>
          <a:xfrm>
            <a:off x="93579" y="721895"/>
            <a:ext cx="9050421" cy="4478421"/>
          </a:xfrm>
        </p:spPr>
        <p:txBody>
          <a:bodyPr>
            <a:normAutofit fontScale="85000" lnSpcReduction="20000"/>
          </a:bodyPr>
          <a:lstStyle/>
          <a:p>
            <a:pPr marL="0" indent="0">
              <a:buNone/>
            </a:pPr>
            <a:r>
              <a:rPr lang="en-US" dirty="0" smtClean="0"/>
              <a:t>A tire manufacturer is considering a newly designed tread pattern for its all weather tires. Tests have indicated that these tires will provide better gas mileage and longer tread life. The last remaining test is for braking effectiveness.  The company hopes that the the tire will allow a car travelling at 60 mph to come to a complete stop within an average of 125 feet after the brakes are applied. They will adopt the new tread pattern unless there is strong evidence that the tires ARE MORE THAN this objective. The distances (in feet) for </a:t>
            </a:r>
            <a:r>
              <a:rPr lang="en-US" dirty="0"/>
              <a:t>9</a:t>
            </a:r>
            <a:r>
              <a:rPr lang="en-US" dirty="0" smtClean="0"/>
              <a:t> stops on a test track were 129, 128, 130, 132, 135, 123, 125, 128 and 130. Should the company adopt the new tread pattern? Test an appropriate hypothesis and state your conclusion using a 0.01 level of significance.</a:t>
            </a:r>
            <a:endParaRPr lang="en-US" dirty="0"/>
          </a:p>
        </p:txBody>
      </p:sp>
    </p:spTree>
    <p:extLst>
      <p:ext uri="{BB962C8B-B14F-4D97-AF65-F5344CB8AC3E}">
        <p14:creationId xmlns:p14="http://schemas.microsoft.com/office/powerpoint/2010/main" val="4147848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1202</TotalTime>
  <Words>642</Words>
  <Application>Microsoft Macintosh PowerPoint</Application>
  <PresentationFormat>On-screen Show (4:3)</PresentationFormat>
  <Paragraphs>38</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Document</vt:lpstr>
      <vt:lpstr>Honors Precalculus: Do Now</vt:lpstr>
      <vt:lpstr>Quote of the Day</vt:lpstr>
      <vt:lpstr>Remember….</vt:lpstr>
      <vt:lpstr>P-Value</vt:lpstr>
      <vt:lpstr>Alternate Hypothesis</vt:lpstr>
      <vt:lpstr>Hypothesis Testing for Means</vt:lpstr>
      <vt:lpstr>Example 1: Speed Limit</vt:lpstr>
      <vt:lpstr>Example 2: Weather</vt:lpstr>
      <vt:lpstr>YOU TRY! Braking</vt:lpstr>
      <vt:lpstr>HW #35</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Honors Precalculus</dc:title>
  <dc:creator>Ben Young</dc:creator>
  <cp:lastModifiedBy>Ben Young</cp:lastModifiedBy>
  <cp:revision>36</cp:revision>
  <dcterms:created xsi:type="dcterms:W3CDTF">2012-12-03T19:10:49Z</dcterms:created>
  <dcterms:modified xsi:type="dcterms:W3CDTF">2013-11-22T14:02:37Z</dcterms:modified>
</cp:coreProperties>
</file>