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5" r:id="rId3"/>
    <p:sldId id="259" r:id="rId4"/>
    <p:sldId id="256" r:id="rId5"/>
    <p:sldId id="257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0C7-1C6C-024F-A25F-C85D470051BA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307A-D319-4B41-8C82-19BB34D4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0C7-1C6C-024F-A25F-C85D470051BA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307A-D319-4B41-8C82-19BB34D4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8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0C7-1C6C-024F-A25F-C85D470051BA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307A-D319-4B41-8C82-19BB34D4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7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0C7-1C6C-024F-A25F-C85D470051BA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307A-D319-4B41-8C82-19BB34D4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8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0C7-1C6C-024F-A25F-C85D470051BA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307A-D319-4B41-8C82-19BB34D4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6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0C7-1C6C-024F-A25F-C85D470051BA}" type="datetimeFigureOut">
              <a:rPr lang="en-US" smtClean="0"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307A-D319-4B41-8C82-19BB34D4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4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0C7-1C6C-024F-A25F-C85D470051BA}" type="datetimeFigureOut">
              <a:rPr lang="en-US" smtClean="0"/>
              <a:t>3/10/14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307A-D319-4B41-8C82-19BB34D4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5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0C7-1C6C-024F-A25F-C85D470051BA}" type="datetimeFigureOut">
              <a:rPr lang="en-US" smtClean="0"/>
              <a:t>3/10/14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307A-D319-4B41-8C82-19BB34D4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1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0C7-1C6C-024F-A25F-C85D470051BA}" type="datetimeFigureOut">
              <a:rPr lang="en-US" smtClean="0"/>
              <a:t>3/10/14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307A-D319-4B41-8C82-19BB34D4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7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0C7-1C6C-024F-A25F-C85D470051BA}" type="datetimeFigureOut">
              <a:rPr lang="en-US" smtClean="0"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307A-D319-4B41-8C82-19BB34D4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3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0C7-1C6C-024F-A25F-C85D470051BA}" type="datetimeFigureOut">
              <a:rPr lang="en-US" smtClean="0"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307A-D319-4B41-8C82-19BB34D4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3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00C7-1C6C-024F-A25F-C85D470051BA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307A-D319-4B41-8C82-19BB34D4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15235"/>
            <a:ext cx="8949983" cy="63245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0468"/>
            <a:ext cx="88028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WARM-UP: T-</a:t>
            </a:r>
            <a:r>
              <a:rPr lang="en-US" sz="4400" dirty="0" smtClean="0"/>
              <a:t>Test</a:t>
            </a:r>
          </a:p>
          <a:p>
            <a:r>
              <a:rPr lang="en-US" sz="4400" dirty="0" smtClean="0"/>
              <a:t>Start by looking at your comments on </a:t>
            </a:r>
          </a:p>
          <a:p>
            <a:r>
              <a:rPr lang="en-US" sz="4400" dirty="0" smtClean="0"/>
              <a:t>your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36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HW #14: Hypothesis Tests for Proportions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section 12.2</a:t>
            </a:r>
          </a:p>
          <a:p>
            <a:r>
              <a:rPr lang="en-US" dirty="0" smtClean="0"/>
              <a:t>12.24, 12.26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Monday: </a:t>
            </a:r>
            <a:r>
              <a:rPr lang="en-US" dirty="0" smtClean="0"/>
              <a:t>12.2 Hypothesis Tests (proportions)</a:t>
            </a:r>
          </a:p>
          <a:p>
            <a:r>
              <a:rPr lang="en-US" b="1" u="sng" dirty="0" smtClean="0"/>
              <a:t>Tuesday: </a:t>
            </a:r>
            <a:r>
              <a:rPr lang="en-US" dirty="0" smtClean="0"/>
              <a:t>Review 12.2/12.3 activity</a:t>
            </a:r>
          </a:p>
          <a:p>
            <a:r>
              <a:rPr lang="en-US" b="1" u="sng" dirty="0" smtClean="0"/>
              <a:t>Wednesday: </a:t>
            </a:r>
            <a:r>
              <a:rPr lang="en-US" dirty="0" smtClean="0"/>
              <a:t>Review for the </a:t>
            </a:r>
            <a:r>
              <a:rPr lang="en-US" dirty="0" err="1" smtClean="0"/>
              <a:t>Chapt</a:t>
            </a:r>
            <a:r>
              <a:rPr lang="en-US" dirty="0" smtClean="0"/>
              <a:t>. 12 Test</a:t>
            </a:r>
          </a:p>
          <a:p>
            <a:r>
              <a:rPr lang="en-US" b="1" u="sng" dirty="0" smtClean="0"/>
              <a:t>Thursday</a:t>
            </a:r>
            <a:r>
              <a:rPr lang="en-US" dirty="0" smtClean="0"/>
              <a:t>: Ch. 12 test</a:t>
            </a:r>
          </a:p>
          <a:p>
            <a:r>
              <a:rPr lang="en-US" b="1" u="sng" dirty="0" smtClean="0"/>
              <a:t>Friday: </a:t>
            </a:r>
            <a:r>
              <a:rPr lang="en-US" dirty="0" smtClean="0"/>
              <a:t>Project work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2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881">
            <a:off x="520698" y="913181"/>
            <a:ext cx="6818033" cy="5784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18" y="262025"/>
            <a:ext cx="827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OUR ACTIVITY ABOUT CALCULATING WHAT PERCENT OF THE EARTH IS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4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64992" cy="40311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310" y="638937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1-PROP Z-TEST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5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our study…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9727" y="1713543"/>
            <a:ext cx="77879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 tabulated the results from the Coke/Pepsi and Fiji/Tap water studies. Our results are statistically </a:t>
            </a:r>
            <a:r>
              <a:rPr lang="en-US" dirty="0" smtClean="0"/>
              <a:t>significant (at a 0.01 sig level). Here are </a:t>
            </a:r>
            <a:r>
              <a:rPr lang="en-US" dirty="0"/>
              <a:t>the basic findings.  There was a 0.6% chance that the results we found were due to </a:t>
            </a:r>
            <a:r>
              <a:rPr lang="en-US" dirty="0" smtClean="0"/>
              <a:t>chance given that the null was true (i.e. we could not tell the difference between the products). </a:t>
            </a:r>
            <a:r>
              <a:rPr lang="en-US" dirty="0"/>
              <a:t>for the Coke/Pepsi study (this is called the p-value in statistics). </a:t>
            </a:r>
            <a:r>
              <a:rPr lang="en-US" dirty="0" smtClean="0"/>
              <a:t>This </a:t>
            </a:r>
            <a:r>
              <a:rPr lang="en-US" dirty="0"/>
              <a:t>suggests that on average, my AP stats class can in fact tell the difference between Coke and Pepsi.  For the tap water/Fiji study the results are even more pronounced. There was only a 0.02% chance that the results we saw were due to </a:t>
            </a:r>
            <a:r>
              <a:rPr lang="en-US" dirty="0" smtClean="0"/>
              <a:t>chance, given that the null is true. </a:t>
            </a:r>
            <a:r>
              <a:rPr lang="en-US" dirty="0"/>
              <a:t>This means that we can pretty conclusively say that our class could tell the difference between tap water and Fiji bottled water.</a:t>
            </a:r>
          </a:p>
        </p:txBody>
      </p:sp>
    </p:spTree>
    <p:extLst>
      <p:ext uri="{BB962C8B-B14F-4D97-AF65-F5344CB8AC3E}">
        <p14:creationId xmlns:p14="http://schemas.microsoft.com/office/powerpoint/2010/main" val="81403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Confidence Intervals Provide 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A significance test can detect an effect, but it might be unclear as to how big or small that effect is.</a:t>
            </a:r>
          </a:p>
          <a:p>
            <a:r>
              <a:rPr lang="en-US" dirty="0" smtClean="0"/>
              <a:t>Confidence intervals provide insight into the size of the effect by reporting an interval in which the true parameter is likely to fall.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1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 a 95% Confidence Interval for the Previous Problem.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additional information does this interval give us?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6680"/>
            <a:ext cx="2286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1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Output for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85" y="1327272"/>
            <a:ext cx="7732967" cy="51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4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993900"/>
            <a:ext cx="8293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9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205</Words>
  <Application>Microsoft Macintosh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Weekly Agenda</vt:lpstr>
      <vt:lpstr>PowerPoint Presentation</vt:lpstr>
      <vt:lpstr>PowerPoint Presentation</vt:lpstr>
      <vt:lpstr>Results from our study…</vt:lpstr>
      <vt:lpstr>Confidence Intervals Provide Additional Information</vt:lpstr>
      <vt:lpstr>Compute a 95% Confidence Interval for the Previous Problem.</vt:lpstr>
      <vt:lpstr>Computer Output for Results</vt:lpstr>
      <vt:lpstr>You Try!</vt:lpstr>
      <vt:lpstr>HW #14: Hypothesis Tests for Proportions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Young</dc:creator>
  <cp:lastModifiedBy>Ben Young</cp:lastModifiedBy>
  <cp:revision>14</cp:revision>
  <dcterms:created xsi:type="dcterms:W3CDTF">2014-03-07T22:52:24Z</dcterms:created>
  <dcterms:modified xsi:type="dcterms:W3CDTF">2014-03-10T18:54:47Z</dcterms:modified>
</cp:coreProperties>
</file>