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4" r:id="rId4"/>
    <p:sldId id="257" r:id="rId5"/>
    <p:sldId id="258" r:id="rId6"/>
    <p:sldId id="259" r:id="rId7"/>
    <p:sldId id="260" r:id="rId8"/>
    <p:sldId id="261" r:id="rId9"/>
    <p:sldId id="262" r:id="rId10"/>
    <p:sldId id="263" r:id="rId11"/>
    <p:sldId id="267" r:id="rId12"/>
    <p:sldId id="268"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2/28/14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
            <a:ext cx="6498158" cy="698500"/>
          </a:xfrm>
        </p:spPr>
        <p:txBody>
          <a:bodyPr/>
          <a:lstStyle/>
          <a:p>
            <a:r>
              <a:rPr lang="en-US" dirty="0" smtClean="0"/>
              <a:t>AP STATS: WARM UP</a:t>
            </a:r>
            <a:endParaRPr lang="en-US" dirty="0"/>
          </a:p>
        </p:txBody>
      </p:sp>
      <p:pic>
        <p:nvPicPr>
          <p:cNvPr id="4" name="Picture 3"/>
          <p:cNvPicPr>
            <a:picLocks noChangeAspect="1"/>
          </p:cNvPicPr>
          <p:nvPr/>
        </p:nvPicPr>
        <p:blipFill>
          <a:blip r:embed="rId2"/>
          <a:stretch>
            <a:fillRect/>
          </a:stretch>
        </p:blipFill>
        <p:spPr>
          <a:xfrm>
            <a:off x="111125" y="534242"/>
            <a:ext cx="9144000" cy="2990008"/>
          </a:xfrm>
          <a:prstGeom prst="rect">
            <a:avLst/>
          </a:prstGeom>
        </p:spPr>
      </p:pic>
      <p:sp>
        <p:nvSpPr>
          <p:cNvPr id="6" name="TextBox 5"/>
          <p:cNvSpPr txBox="1"/>
          <p:nvPr/>
        </p:nvSpPr>
        <p:spPr>
          <a:xfrm>
            <a:off x="333375" y="3234293"/>
            <a:ext cx="8915271" cy="1200329"/>
          </a:xfrm>
          <a:prstGeom prst="rect">
            <a:avLst/>
          </a:prstGeom>
          <a:noFill/>
        </p:spPr>
        <p:txBody>
          <a:bodyPr wrap="none" rtlCol="0">
            <a:spAutoFit/>
          </a:bodyPr>
          <a:lstStyle/>
          <a:p>
            <a:r>
              <a:rPr lang="en-US" dirty="0" smtClean="0"/>
              <a:t>1.) Do this by hand and then use a Z-Test on your calculator so that you practice </a:t>
            </a:r>
          </a:p>
          <a:p>
            <a:r>
              <a:rPr lang="en-US" dirty="0" smtClean="0"/>
              <a:t>both. State hypotheses, check conditions, calculations, interpretation.</a:t>
            </a:r>
          </a:p>
          <a:p>
            <a:endParaRPr lang="en-US" dirty="0"/>
          </a:p>
          <a:p>
            <a:r>
              <a:rPr lang="en-US" dirty="0" smtClean="0"/>
              <a:t>2.) Finally, compute a 95% confidence interval.</a:t>
            </a:r>
            <a:endParaRPr lang="en-US" dirty="0"/>
          </a:p>
        </p:txBody>
      </p:sp>
    </p:spTree>
    <p:extLst>
      <p:ext uri="{BB962C8B-B14F-4D97-AF65-F5344CB8AC3E}">
        <p14:creationId xmlns:p14="http://schemas.microsoft.com/office/powerpoint/2010/main" val="315724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3350"/>
            <a:ext cx="8042276" cy="511549"/>
          </a:xfrm>
        </p:spPr>
        <p:txBody>
          <a:bodyPr/>
          <a:lstStyle/>
          <a:p>
            <a:r>
              <a:rPr lang="en-US" sz="2800" dirty="0" smtClean="0"/>
              <a:t>Project Design: Like a watered down </a:t>
            </a:r>
            <a:br>
              <a:rPr lang="en-US" sz="2800" dirty="0" smtClean="0"/>
            </a:br>
            <a:r>
              <a:rPr lang="en-US" sz="2800" dirty="0" smtClean="0"/>
              <a:t>College Thesis</a:t>
            </a:r>
            <a:endParaRPr lang="en-US" sz="2800" dirty="0"/>
          </a:p>
        </p:txBody>
      </p:sp>
      <p:sp>
        <p:nvSpPr>
          <p:cNvPr id="3" name="Content Placeholder 2"/>
          <p:cNvSpPr>
            <a:spLocks noGrp="1"/>
          </p:cNvSpPr>
          <p:nvPr>
            <p:ph idx="1"/>
          </p:nvPr>
        </p:nvSpPr>
        <p:spPr>
          <a:xfrm>
            <a:off x="111124" y="874898"/>
            <a:ext cx="8858251" cy="5856101"/>
          </a:xfrm>
        </p:spPr>
        <p:txBody>
          <a:bodyPr>
            <a:normAutofit fontScale="70000" lnSpcReduction="20000"/>
          </a:bodyPr>
          <a:lstStyle/>
          <a:p>
            <a:r>
              <a:rPr lang="en-US" dirty="0" smtClean="0"/>
              <a:t>Take the end of class to brainstorm what you want to do for your final project.  You should choose an experiment or a survey and your topic should have a theme (i.e. homework, recycling, incentives, etc.).  You should always collect anonymous informational statistics</a:t>
            </a:r>
          </a:p>
          <a:p>
            <a:endParaRPr lang="en-US" dirty="0"/>
          </a:p>
          <a:p>
            <a:r>
              <a:rPr lang="en-US" dirty="0" smtClean="0"/>
              <a:t>Keep in mind that you will need several visuals (graphs, boxplots, etc.) as well as confidence intervals, hypothesis tests, etc. as a part of your study.  Keep this in mind when you collect data.</a:t>
            </a:r>
          </a:p>
          <a:p>
            <a:endParaRPr lang="en-US" dirty="0"/>
          </a:p>
          <a:p>
            <a:r>
              <a:rPr lang="en-US" dirty="0" smtClean="0"/>
              <a:t>Use a </a:t>
            </a:r>
            <a:r>
              <a:rPr lang="en-US" dirty="0"/>
              <a:t>G</a:t>
            </a:r>
            <a:r>
              <a:rPr lang="en-US" dirty="0" smtClean="0"/>
              <a:t>oogle form NOT survey monkey to collect data (if you do a survey) . It’s free and imports your data into excel automatically.</a:t>
            </a:r>
          </a:p>
          <a:p>
            <a:pPr marL="0" indent="0">
              <a:buNone/>
            </a:pPr>
            <a:r>
              <a:rPr lang="en-US" b="1" u="sng" dirty="0" smtClean="0"/>
              <a:t>Survey Examples:</a:t>
            </a:r>
          </a:p>
          <a:p>
            <a:pPr marL="0" indent="0">
              <a:buNone/>
            </a:pPr>
            <a:r>
              <a:rPr lang="en-US" dirty="0" smtClean="0"/>
              <a:t>Homework at MB</a:t>
            </a:r>
          </a:p>
          <a:p>
            <a:pPr marL="0" indent="0">
              <a:buNone/>
            </a:pPr>
            <a:r>
              <a:rPr lang="en-US" dirty="0" smtClean="0"/>
              <a:t>Quality of food services</a:t>
            </a:r>
          </a:p>
          <a:p>
            <a:pPr marL="0" indent="0">
              <a:buNone/>
            </a:pPr>
            <a:r>
              <a:rPr lang="en-US" dirty="0" smtClean="0"/>
              <a:t>Sports</a:t>
            </a:r>
          </a:p>
          <a:p>
            <a:pPr marL="0" indent="0">
              <a:buNone/>
            </a:pPr>
            <a:r>
              <a:rPr lang="en-US" dirty="0" smtClean="0"/>
              <a:t>Etc.</a:t>
            </a: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TextBox 3"/>
          <p:cNvSpPr txBox="1"/>
          <p:nvPr/>
        </p:nvSpPr>
        <p:spPr>
          <a:xfrm>
            <a:off x="5119716" y="4304427"/>
            <a:ext cx="4024284" cy="2585323"/>
          </a:xfrm>
          <a:prstGeom prst="rect">
            <a:avLst/>
          </a:prstGeom>
          <a:noFill/>
        </p:spPr>
        <p:txBody>
          <a:bodyPr wrap="none" rtlCol="0">
            <a:spAutoFit/>
          </a:bodyPr>
          <a:lstStyle/>
          <a:p>
            <a:r>
              <a:rPr lang="en-US" b="1" u="sng" dirty="0" smtClean="0"/>
              <a:t>Experiment Examples</a:t>
            </a:r>
          </a:p>
          <a:p>
            <a:endParaRPr lang="en-US" dirty="0" smtClean="0"/>
          </a:p>
          <a:p>
            <a:r>
              <a:rPr lang="en-US" dirty="0" smtClean="0"/>
              <a:t>Incentives for performance</a:t>
            </a:r>
          </a:p>
          <a:p>
            <a:endParaRPr lang="en-US" dirty="0" smtClean="0"/>
          </a:p>
          <a:p>
            <a:r>
              <a:rPr lang="en-US" dirty="0" smtClean="0"/>
              <a:t>Response rates for how you word</a:t>
            </a:r>
          </a:p>
          <a:p>
            <a:r>
              <a:rPr lang="en-US" dirty="0" smtClean="0"/>
              <a:t>a question.</a:t>
            </a:r>
          </a:p>
          <a:p>
            <a:endParaRPr lang="en-US" dirty="0" smtClean="0"/>
          </a:p>
          <a:p>
            <a:r>
              <a:rPr lang="en-US" dirty="0" smtClean="0"/>
              <a:t>The effect of practice on the ability </a:t>
            </a:r>
          </a:p>
          <a:p>
            <a:r>
              <a:rPr lang="en-US" dirty="0"/>
              <a:t>t</a:t>
            </a:r>
            <a:r>
              <a:rPr lang="en-US" dirty="0" smtClean="0"/>
              <a:t>o complete a task. </a:t>
            </a:r>
            <a:endParaRPr lang="en-US" dirty="0"/>
          </a:p>
        </p:txBody>
      </p:sp>
    </p:spTree>
    <p:extLst>
      <p:ext uri="{BB962C8B-B14F-4D97-AF65-F5344CB8AC3E}">
        <p14:creationId xmlns:p14="http://schemas.microsoft.com/office/powerpoint/2010/main" val="404909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286" y="1261541"/>
            <a:ext cx="7825090" cy="5318124"/>
          </a:xfrm>
          <a:prstGeom prst="rect">
            <a:avLst/>
          </a:prstGeom>
        </p:spPr>
      </p:pic>
      <p:pic>
        <p:nvPicPr>
          <p:cNvPr id="8" name="Picture 7"/>
          <p:cNvPicPr>
            <a:picLocks noChangeAspect="1"/>
          </p:cNvPicPr>
          <p:nvPr/>
        </p:nvPicPr>
        <p:blipFill>
          <a:blip r:embed="rId3"/>
          <a:stretch>
            <a:fillRect/>
          </a:stretch>
        </p:blipFill>
        <p:spPr>
          <a:xfrm>
            <a:off x="0" y="0"/>
            <a:ext cx="9144000" cy="1261541"/>
          </a:xfrm>
          <a:prstGeom prst="rect">
            <a:avLst/>
          </a:prstGeom>
        </p:spPr>
      </p:pic>
    </p:spTree>
    <p:extLst>
      <p:ext uri="{BB962C8B-B14F-4D97-AF65-F5344CB8AC3E}">
        <p14:creationId xmlns:p14="http://schemas.microsoft.com/office/powerpoint/2010/main" val="56499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0"/>
            <a:ext cx="8401051" cy="2546351"/>
          </a:xfrm>
        </p:spPr>
        <p:txBody>
          <a:bodyPr>
            <a:normAutofit fontScale="92500" lnSpcReduction="10000"/>
          </a:bodyPr>
          <a:lstStyle/>
          <a:p>
            <a:pPr marL="0" indent="0">
              <a:buNone/>
            </a:pPr>
            <a:r>
              <a:rPr lang="en-US" dirty="0"/>
              <a:t>Study 2 examined how serving size affects individuals’ perceptions of the same food products as used in Study 1.  In the study, depending on the condition, the serving size and corresponding nutrition facts were either doubled or cut in half for two target products.  Thus, the actual contents of each product were identical in all 3 conditions; the only difference was how the product’s nutritional contents were described in terms of the serving size. </a:t>
            </a:r>
          </a:p>
          <a:p>
            <a:endParaRPr lang="en-US" dirty="0"/>
          </a:p>
        </p:txBody>
      </p:sp>
      <p:pic>
        <p:nvPicPr>
          <p:cNvPr id="4" name="Picture 3"/>
          <p:cNvPicPr>
            <a:picLocks noChangeAspect="1"/>
          </p:cNvPicPr>
          <p:nvPr/>
        </p:nvPicPr>
        <p:blipFill>
          <a:blip r:embed="rId2"/>
          <a:stretch>
            <a:fillRect/>
          </a:stretch>
        </p:blipFill>
        <p:spPr>
          <a:xfrm>
            <a:off x="1174749" y="2730499"/>
            <a:ext cx="7000875" cy="3779851"/>
          </a:xfrm>
          <a:prstGeom prst="rect">
            <a:avLst/>
          </a:prstGeom>
        </p:spPr>
      </p:pic>
    </p:spTree>
    <p:extLst>
      <p:ext uri="{BB962C8B-B14F-4D97-AF65-F5344CB8AC3E}">
        <p14:creationId xmlns:p14="http://schemas.microsoft.com/office/powerpoint/2010/main" val="57357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#12</a:t>
            </a:r>
            <a:endParaRPr lang="en-US" dirty="0"/>
          </a:p>
        </p:txBody>
      </p:sp>
      <p:sp>
        <p:nvSpPr>
          <p:cNvPr id="3" name="Content Placeholder 2"/>
          <p:cNvSpPr>
            <a:spLocks noGrp="1"/>
          </p:cNvSpPr>
          <p:nvPr>
            <p:ph idx="1"/>
          </p:nvPr>
        </p:nvSpPr>
        <p:spPr/>
        <p:txBody>
          <a:bodyPr/>
          <a:lstStyle/>
          <a:p>
            <a:r>
              <a:rPr lang="en-US" dirty="0" smtClean="0"/>
              <a:t>Read the article handed out in class.</a:t>
            </a:r>
          </a:p>
          <a:p>
            <a:r>
              <a:rPr lang="en-US" dirty="0" smtClean="0"/>
              <a:t>Read 11.3</a:t>
            </a:r>
          </a:p>
          <a:p>
            <a:r>
              <a:rPr lang="en-US" dirty="0" smtClean="0"/>
              <a:t>If you didn’t pass the test. You may write a 1 page summary (double spaced) of the article, highlighting the important points of the article. This will bring your grade up to a 70.</a:t>
            </a:r>
          </a:p>
          <a:p>
            <a:r>
              <a:rPr lang="en-US" dirty="0" smtClean="0"/>
              <a:t>Complete exercises 11.44, 11.45, 11.47</a:t>
            </a:r>
            <a:endParaRPr lang="en-US" dirty="0"/>
          </a:p>
        </p:txBody>
      </p:sp>
    </p:spTree>
    <p:extLst>
      <p:ext uri="{BB962C8B-B14F-4D97-AF65-F5344CB8AC3E}">
        <p14:creationId xmlns:p14="http://schemas.microsoft.com/office/powerpoint/2010/main" val="287731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lstStyle/>
          <a:p>
            <a:r>
              <a:rPr lang="en-US" dirty="0" smtClean="0"/>
              <a:t>We can’t ACCEPT the null.</a:t>
            </a:r>
          </a:p>
          <a:p>
            <a:r>
              <a:rPr lang="en-US" dirty="0" smtClean="0"/>
              <a:t>We can either reject the null or fail to reject the null hypothesis.</a:t>
            </a:r>
          </a:p>
          <a:p>
            <a:r>
              <a:rPr lang="en-US" dirty="0" smtClean="0"/>
              <a:t>P-Values are Conditional Probability.</a:t>
            </a:r>
          </a:p>
          <a:p>
            <a:endParaRPr lang="en-US" dirty="0"/>
          </a:p>
          <a:p>
            <a:r>
              <a:rPr lang="en-US" dirty="0" smtClean="0"/>
              <a:t>Why might a one sided test be “better” for a researcher? </a:t>
            </a:r>
            <a:endParaRPr lang="en-US" dirty="0"/>
          </a:p>
        </p:txBody>
      </p:sp>
    </p:spTree>
    <p:extLst>
      <p:ext uri="{BB962C8B-B14F-4D97-AF65-F5344CB8AC3E}">
        <p14:creationId xmlns:p14="http://schemas.microsoft.com/office/powerpoint/2010/main" val="74010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Monday 11.4 (Big Day!! Type 1 and 2 errors/Power.)</a:t>
            </a:r>
          </a:p>
          <a:p>
            <a:r>
              <a:rPr lang="en-US" dirty="0" smtClean="0"/>
              <a:t>Tuesday: Review</a:t>
            </a:r>
          </a:p>
          <a:p>
            <a:r>
              <a:rPr lang="en-US" dirty="0" smtClean="0"/>
              <a:t>Wednesday: Test on Ch. 11</a:t>
            </a:r>
            <a:endParaRPr lang="en-US" dirty="0"/>
          </a:p>
        </p:txBody>
      </p:sp>
    </p:spTree>
    <p:extLst>
      <p:ext uri="{BB962C8B-B14F-4D97-AF65-F5344CB8AC3E}">
        <p14:creationId xmlns:p14="http://schemas.microsoft.com/office/powerpoint/2010/main" val="314989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556750" cy="590924"/>
          </a:xfrm>
        </p:spPr>
        <p:txBody>
          <a:bodyPr/>
          <a:lstStyle/>
          <a:p>
            <a:r>
              <a:rPr lang="en-US" sz="4000" dirty="0" smtClean="0"/>
              <a:t>11.3 Hypothesis Tests: </a:t>
            </a:r>
            <a:r>
              <a:rPr lang="en-US" sz="4000" dirty="0" smtClean="0">
                <a:solidFill>
                  <a:srgbClr val="FF0000"/>
                </a:solidFill>
              </a:rPr>
              <a:t>Use </a:t>
            </a:r>
            <a:r>
              <a:rPr lang="en-US" sz="4000" dirty="0" smtClean="0"/>
              <a:t>and </a:t>
            </a:r>
            <a:r>
              <a:rPr lang="en-US" sz="4000" dirty="0" smtClean="0">
                <a:solidFill>
                  <a:srgbClr val="FF0000"/>
                </a:solidFill>
              </a:rPr>
              <a:t>Abuse</a:t>
            </a:r>
            <a:endParaRPr lang="en-US" sz="4000" dirty="0">
              <a:solidFill>
                <a:srgbClr val="FF0000"/>
              </a:solidFill>
            </a:endParaRPr>
          </a:p>
        </p:txBody>
      </p:sp>
      <p:sp>
        <p:nvSpPr>
          <p:cNvPr id="3" name="Content Placeholder 2"/>
          <p:cNvSpPr>
            <a:spLocks noGrp="1"/>
          </p:cNvSpPr>
          <p:nvPr>
            <p:ph idx="1"/>
          </p:nvPr>
        </p:nvSpPr>
        <p:spPr>
          <a:xfrm>
            <a:off x="0" y="968375"/>
            <a:ext cx="9144000" cy="4975226"/>
          </a:xfrm>
        </p:spPr>
        <p:txBody>
          <a:bodyPr/>
          <a:lstStyle/>
          <a:p>
            <a:r>
              <a:rPr lang="en-US" dirty="0" smtClean="0"/>
              <a:t>Statistical significance is valued because it points to an effect that would be unlikely to have occurred simply by chance.</a:t>
            </a:r>
          </a:p>
          <a:p>
            <a:r>
              <a:rPr lang="en-US" dirty="0" smtClean="0"/>
              <a:t>Used in pharmaceuticals/medicine, advertising campaigns, courts, marketing, etc.</a:t>
            </a:r>
          </a:p>
          <a:p>
            <a:r>
              <a:rPr lang="en-US" dirty="0" smtClean="0"/>
              <a:t>Getting a P-value is easy, </a:t>
            </a:r>
            <a:r>
              <a:rPr lang="en-US" dirty="0" smtClean="0">
                <a:solidFill>
                  <a:srgbClr val="008000"/>
                </a:solidFill>
              </a:rPr>
              <a:t>using tests wisely is not so simple.</a:t>
            </a:r>
            <a:endParaRPr lang="en-US" dirty="0">
              <a:solidFill>
                <a:srgbClr val="008000"/>
              </a:solidFill>
            </a:endParaRPr>
          </a:p>
        </p:txBody>
      </p:sp>
    </p:spTree>
    <p:extLst>
      <p:ext uri="{BB962C8B-B14F-4D97-AF65-F5344CB8AC3E}">
        <p14:creationId xmlns:p14="http://schemas.microsoft.com/office/powerpoint/2010/main" val="280412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638549"/>
          </a:xfrm>
        </p:spPr>
        <p:txBody>
          <a:bodyPr/>
          <a:lstStyle/>
          <a:p>
            <a:r>
              <a:rPr lang="en-US" dirty="0" smtClean="0"/>
              <a:t>Choosing a level of significance</a:t>
            </a:r>
            <a:endParaRPr lang="en-US" dirty="0"/>
          </a:p>
        </p:txBody>
      </p:sp>
      <p:sp>
        <p:nvSpPr>
          <p:cNvPr id="3" name="Content Placeholder 2"/>
          <p:cNvSpPr>
            <a:spLocks noGrp="1"/>
          </p:cNvSpPr>
          <p:nvPr>
            <p:ph idx="1"/>
          </p:nvPr>
        </p:nvSpPr>
        <p:spPr/>
        <p:txBody>
          <a:bodyPr/>
          <a:lstStyle/>
          <a:p>
            <a:pPr marL="0" indent="0">
              <a:buNone/>
            </a:pPr>
            <a:r>
              <a:rPr lang="en-US" dirty="0" smtClean="0"/>
              <a:t>How small of a p-value do I actually need to convince you?</a:t>
            </a:r>
          </a:p>
          <a:p>
            <a:pPr marL="0" indent="0">
              <a:buNone/>
            </a:pPr>
            <a:endParaRPr lang="en-US" dirty="0"/>
          </a:p>
          <a:p>
            <a:pPr marL="0" indent="0">
              <a:buNone/>
            </a:pPr>
            <a:r>
              <a:rPr lang="en-US" dirty="0" smtClean="0"/>
              <a:t>	How plausible is H</a:t>
            </a:r>
            <a:r>
              <a:rPr lang="en-US" baseline="-25000" dirty="0" smtClean="0"/>
              <a:t>0</a:t>
            </a:r>
            <a:r>
              <a:rPr lang="en-US" dirty="0" smtClean="0"/>
              <a:t>?</a:t>
            </a:r>
          </a:p>
          <a:p>
            <a:pPr marL="0" indent="0">
              <a:buNone/>
            </a:pPr>
            <a:endParaRPr lang="en-US" dirty="0"/>
          </a:p>
          <a:p>
            <a:pPr marL="0" indent="0">
              <a:buNone/>
            </a:pPr>
            <a:r>
              <a:rPr lang="en-US" dirty="0" smtClean="0"/>
              <a:t>	What are the consequences of rejecting H</a:t>
            </a:r>
            <a:r>
              <a:rPr lang="en-US" baseline="-25000" dirty="0" smtClean="0"/>
              <a:t>0</a:t>
            </a:r>
            <a:r>
              <a:rPr lang="en-US" dirty="0" smtClean="0"/>
              <a:t>?</a:t>
            </a:r>
            <a:endParaRPr lang="en-US" dirty="0"/>
          </a:p>
        </p:txBody>
      </p:sp>
    </p:spTree>
    <p:extLst>
      <p:ext uri="{BB962C8B-B14F-4D97-AF65-F5344CB8AC3E}">
        <p14:creationId xmlns:p14="http://schemas.microsoft.com/office/powerpoint/2010/main" val="292344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Statistical Significance is </a:t>
            </a:r>
            <a:r>
              <a:rPr lang="en-US" sz="3200" dirty="0" smtClean="0">
                <a:solidFill>
                  <a:srgbClr val="FF0000"/>
                </a:solidFill>
              </a:rPr>
              <a:t>NOT</a:t>
            </a:r>
            <a:r>
              <a:rPr lang="en-US" sz="3200" dirty="0" smtClean="0"/>
              <a:t> the same as </a:t>
            </a:r>
            <a:r>
              <a:rPr lang="en-US" sz="3200" dirty="0" smtClean="0">
                <a:solidFill>
                  <a:srgbClr val="FF0000"/>
                </a:solidFill>
              </a:rPr>
              <a:t>Practical Importance</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Sometimes you can get a statistically significant result (</a:t>
            </a:r>
            <a:r>
              <a:rPr lang="en-US" dirty="0" smtClean="0">
                <a:solidFill>
                  <a:srgbClr val="008000"/>
                </a:solidFill>
              </a:rPr>
              <a:t>especially with a large sample</a:t>
            </a:r>
            <a:r>
              <a:rPr lang="en-US" dirty="0" smtClean="0"/>
              <a:t>) but it has no </a:t>
            </a:r>
            <a:r>
              <a:rPr lang="en-US" b="1" u="sng" dirty="0" smtClean="0">
                <a:solidFill>
                  <a:schemeClr val="tx2"/>
                </a:solidFill>
              </a:rPr>
              <a:t>practical importance</a:t>
            </a:r>
            <a:r>
              <a:rPr lang="en-US" dirty="0" smtClean="0">
                <a:solidFill>
                  <a:schemeClr val="tx2"/>
                </a:solidFill>
              </a:rPr>
              <a:t>.  Very small effects can be highly significant, especially when based with a large sample.</a:t>
            </a:r>
          </a:p>
          <a:p>
            <a:r>
              <a:rPr lang="en-US" dirty="0" smtClean="0"/>
              <a:t>Be sure to examine the data. If the sample has outliers, it can make a result seem significant.</a:t>
            </a:r>
          </a:p>
          <a:p>
            <a:r>
              <a:rPr lang="en-US" dirty="0" smtClean="0"/>
              <a:t>REPORT A CONFIDENCE INTERVAL. THIS GIVES THE SIZE OF THE EFFECT AS OPPOSED TO JUST A HYPOTHESIS TESTS (which is a reject or no reject situation).</a:t>
            </a:r>
          </a:p>
          <a:p>
            <a:r>
              <a:rPr lang="en-US" dirty="0" smtClean="0"/>
              <a:t>EXAMPLE: EFFECTS OF ADVERTISING ON SALES.</a:t>
            </a:r>
            <a:endParaRPr lang="en-US" dirty="0"/>
          </a:p>
        </p:txBody>
      </p:sp>
    </p:spTree>
    <p:extLst>
      <p:ext uri="{BB962C8B-B14F-4D97-AF65-F5344CB8AC3E}">
        <p14:creationId xmlns:p14="http://schemas.microsoft.com/office/powerpoint/2010/main" val="148254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Ignore</a:t>
            </a:r>
            <a:r>
              <a:rPr lang="en-US" dirty="0" smtClean="0">
                <a:solidFill>
                  <a:srgbClr val="FF0000"/>
                </a:solidFill>
              </a:rPr>
              <a:t> LACK </a:t>
            </a:r>
            <a:r>
              <a:rPr lang="en-US" dirty="0" smtClean="0"/>
              <a:t>of Significance</a:t>
            </a:r>
            <a:endParaRPr lang="en-US" dirty="0"/>
          </a:p>
        </p:txBody>
      </p:sp>
      <p:sp>
        <p:nvSpPr>
          <p:cNvPr id="3" name="Content Placeholder 2"/>
          <p:cNvSpPr>
            <a:spLocks noGrp="1"/>
          </p:cNvSpPr>
          <p:nvPr>
            <p:ph idx="1"/>
          </p:nvPr>
        </p:nvSpPr>
        <p:spPr/>
        <p:txBody>
          <a:bodyPr/>
          <a:lstStyle/>
          <a:p>
            <a:r>
              <a:rPr lang="en-US" dirty="0" smtClean="0"/>
              <a:t>Just because your results are not statistically significant does not mean that they are not valid (is p=0.049 really that different from p=0.051? Of course not!).</a:t>
            </a:r>
          </a:p>
          <a:p>
            <a:r>
              <a:rPr lang="en-US" dirty="0" smtClean="0"/>
              <a:t>You might have a big effect, but a small sample makes it statistically insignificant!</a:t>
            </a:r>
          </a:p>
          <a:p>
            <a:r>
              <a:rPr lang="en-US" dirty="0" smtClean="0"/>
              <a:t>Most journals place WAY TOO MUCH emphasis on the 5% level of significance and won’t publish articles unless they meet this measure.</a:t>
            </a:r>
            <a:endParaRPr lang="en-US" dirty="0"/>
          </a:p>
        </p:txBody>
      </p:sp>
    </p:spTree>
    <p:extLst>
      <p:ext uri="{BB962C8B-B14F-4D97-AF65-F5344CB8AC3E}">
        <p14:creationId xmlns:p14="http://schemas.microsoft.com/office/powerpoint/2010/main" val="133113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03674"/>
          </a:xfrm>
        </p:spPr>
        <p:txBody>
          <a:bodyPr/>
          <a:lstStyle/>
          <a:p>
            <a:r>
              <a:rPr lang="en-US" dirty="0" smtClean="0"/>
              <a:t>Don’t forget about </a:t>
            </a:r>
            <a:r>
              <a:rPr lang="en-US" dirty="0" smtClean="0">
                <a:solidFill>
                  <a:schemeClr val="tx2"/>
                </a:solidFill>
              </a:rPr>
              <a:t>GIGO</a:t>
            </a:r>
            <a:endParaRPr lang="en-US" dirty="0">
              <a:solidFill>
                <a:schemeClr val="tx2"/>
              </a:solidFill>
            </a:endParaRPr>
          </a:p>
        </p:txBody>
      </p:sp>
      <p:sp>
        <p:nvSpPr>
          <p:cNvPr id="3" name="Content Placeholder 2"/>
          <p:cNvSpPr>
            <a:spLocks noGrp="1"/>
          </p:cNvSpPr>
          <p:nvPr>
            <p:ph idx="1"/>
          </p:nvPr>
        </p:nvSpPr>
        <p:spPr>
          <a:xfrm>
            <a:off x="549275" y="1238250"/>
            <a:ext cx="8042276" cy="4705351"/>
          </a:xfrm>
        </p:spPr>
        <p:txBody>
          <a:bodyPr/>
          <a:lstStyle/>
          <a:p>
            <a:r>
              <a:rPr lang="en-US" dirty="0" smtClean="0"/>
              <a:t>Fancy formulas can’t fix bad data or data that is meaningless. Experiments must still be designed properly. Don’t be fooled by a p-value alone. Always ask HOW THE DATA WERE PRODUCED!! Was there bias (</a:t>
            </a:r>
            <a:r>
              <a:rPr lang="en-US" dirty="0" err="1" smtClean="0"/>
              <a:t>undercoverage</a:t>
            </a:r>
            <a:r>
              <a:rPr lang="en-US" dirty="0" smtClean="0"/>
              <a:t>, dropouts, response bias) in HOW the data was produced?</a:t>
            </a:r>
            <a:endParaRPr lang="en-US" dirty="0"/>
          </a:p>
        </p:txBody>
      </p:sp>
      <p:pic>
        <p:nvPicPr>
          <p:cNvPr id="5" name="Picture 4"/>
          <p:cNvPicPr>
            <a:picLocks noChangeAspect="1"/>
          </p:cNvPicPr>
          <p:nvPr/>
        </p:nvPicPr>
        <p:blipFill>
          <a:blip r:embed="rId2"/>
          <a:stretch>
            <a:fillRect/>
          </a:stretch>
        </p:blipFill>
        <p:spPr>
          <a:xfrm>
            <a:off x="0" y="2555875"/>
            <a:ext cx="9144000" cy="6493365"/>
          </a:xfrm>
          <a:prstGeom prst="rect">
            <a:avLst/>
          </a:prstGeom>
        </p:spPr>
      </p:pic>
    </p:spTree>
    <p:extLst>
      <p:ext uri="{BB962C8B-B14F-4D97-AF65-F5344CB8AC3E}">
        <p14:creationId xmlns:p14="http://schemas.microsoft.com/office/powerpoint/2010/main" val="276647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a 5% level of significance.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Let’s say you are a researcher and doing 20 tests at once. Probability tells us that you will likely see a significant result </a:t>
            </a:r>
            <a:r>
              <a:rPr lang="en-US" b="1" u="sng" dirty="0" smtClean="0"/>
              <a:t>by</a:t>
            </a:r>
            <a:r>
              <a:rPr lang="en-US" dirty="0" smtClean="0"/>
              <a:t> </a:t>
            </a:r>
            <a:r>
              <a:rPr lang="en-US" b="1" u="sng" dirty="0" smtClean="0"/>
              <a:t>chance alone </a:t>
            </a:r>
            <a:r>
              <a:rPr lang="en-US" dirty="0" smtClean="0"/>
              <a:t>in about 1 of 20 of those experiments.</a:t>
            </a:r>
          </a:p>
          <a:p>
            <a:endParaRPr lang="en-US" dirty="0"/>
          </a:p>
          <a:p>
            <a:r>
              <a:rPr lang="en-US" dirty="0" smtClean="0"/>
              <a:t>ESP EXAMPLE AS A CLASS!</a:t>
            </a:r>
          </a:p>
          <a:p>
            <a:endParaRPr lang="en-US" dirty="0"/>
          </a:p>
          <a:p>
            <a:r>
              <a:rPr lang="en-US" dirty="0" smtClean="0"/>
              <a:t>BEWARE OF MULTIPLE ANALYSES!!! You should have an effect in mind that you are looking for.</a:t>
            </a:r>
          </a:p>
          <a:p>
            <a:endParaRPr lang="en-US" dirty="0"/>
          </a:p>
          <a:p>
            <a:r>
              <a:rPr lang="en-US" dirty="0" smtClean="0"/>
              <a:t>The best evidence for something are multiple experiments that show significant results and whose results are consistently replicable in a variety of different tasks/experiments.</a:t>
            </a:r>
            <a:endParaRPr lang="en-US" dirty="0"/>
          </a:p>
        </p:txBody>
      </p:sp>
    </p:spTree>
    <p:extLst>
      <p:ext uri="{BB962C8B-B14F-4D97-AF65-F5344CB8AC3E}">
        <p14:creationId xmlns:p14="http://schemas.microsoft.com/office/powerpoint/2010/main" val="3901823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338</TotalTime>
  <Words>857</Words>
  <Application>Microsoft Macintosh PowerPoint</Application>
  <PresentationFormat>On-screen Show (4:3)</PresentationFormat>
  <Paragraphs>71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AP STATS: WARM UP</vt:lpstr>
      <vt:lpstr>A few notes:</vt:lpstr>
      <vt:lpstr>PowerPoint Presentation</vt:lpstr>
      <vt:lpstr>11.3 Hypothesis Tests: Use and Abuse</vt:lpstr>
      <vt:lpstr>Choosing a level of significance</vt:lpstr>
      <vt:lpstr>Statistical Significance is NOT the same as Practical Importance</vt:lpstr>
      <vt:lpstr>Don’t Ignore LACK of Significance</vt:lpstr>
      <vt:lpstr>Don’t forget about GIGO</vt:lpstr>
      <vt:lpstr>The problem with a 5% level of significance.</vt:lpstr>
      <vt:lpstr>Project Design: Like a watered down  College Thesis</vt:lpstr>
      <vt:lpstr>PowerPoint Presentation</vt:lpstr>
      <vt:lpstr>PowerPoint Presentation</vt:lpstr>
      <vt:lpstr>HW #12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WARM UP</dc:title>
  <dc:creator>Ben Young</dc:creator>
  <cp:lastModifiedBy>Ben Young</cp:lastModifiedBy>
  <cp:revision>23</cp:revision>
  <dcterms:created xsi:type="dcterms:W3CDTF">2014-02-27T23:00:03Z</dcterms:created>
  <dcterms:modified xsi:type="dcterms:W3CDTF">2014-02-28T17:22:15Z</dcterms:modified>
</cp:coreProperties>
</file>