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2/25/14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Stats’: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We will be playing a little game.  Each person will get a chance to win a </a:t>
            </a:r>
            <a:r>
              <a:rPr lang="en-US" dirty="0" smtClean="0"/>
              <a:t>cookies and cream </a:t>
            </a:r>
            <a:r>
              <a:rPr lang="en-US" dirty="0" err="1" smtClean="0"/>
              <a:t>hershey’s</a:t>
            </a:r>
            <a:r>
              <a:rPr lang="en-US" smtClean="0"/>
              <a:t> kiss </a:t>
            </a:r>
            <a:r>
              <a:rPr lang="en-US" dirty="0" smtClean="0"/>
              <a:t>if you pick a black card from the deck of cards.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0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11.14, 11.16, 11.22, 11.24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5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780" y="56171"/>
            <a:ext cx="7406640" cy="606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Inference: Significance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975" y="1035429"/>
            <a:ext cx="7776225" cy="4542089"/>
          </a:xfrm>
        </p:spPr>
        <p:txBody>
          <a:bodyPr>
            <a:normAutofit fontScale="85000" lnSpcReduction="20000"/>
          </a:bodyPr>
          <a:lstStyle/>
          <a:p>
            <a:r>
              <a:rPr lang="en-US" b="1" i="1" u="sng" dirty="0" smtClean="0"/>
              <a:t>Confidence Intervals </a:t>
            </a:r>
            <a:r>
              <a:rPr lang="en-US" dirty="0" smtClean="0"/>
              <a:t>were used to ESTIMATE a certain population parameter.</a:t>
            </a:r>
          </a:p>
          <a:p>
            <a:endParaRPr lang="en-US" dirty="0"/>
          </a:p>
          <a:p>
            <a:r>
              <a:rPr lang="en-US" b="1" u="sng" dirty="0" smtClean="0"/>
              <a:t>Significance Tests: </a:t>
            </a:r>
            <a:r>
              <a:rPr lang="en-US" dirty="0" smtClean="0"/>
              <a:t>used to assess the evidence provided by data against a claim concerning a population.</a:t>
            </a:r>
          </a:p>
          <a:p>
            <a:endParaRPr lang="en-US" dirty="0"/>
          </a:p>
          <a:p>
            <a:r>
              <a:rPr lang="en-US" dirty="0" smtClean="0"/>
              <a:t>**it is a formal procedure for comparing observed data with a hypothesis whose truth we want to assess.</a:t>
            </a:r>
          </a:p>
          <a:p>
            <a:endParaRPr lang="en-US" dirty="0" smtClean="0"/>
          </a:p>
          <a:p>
            <a:r>
              <a:rPr lang="en-US" dirty="0" smtClean="0"/>
              <a:t>The hypothesis is a statement about the population parameter.</a:t>
            </a:r>
          </a:p>
          <a:p>
            <a:endParaRPr lang="en-US" dirty="0"/>
          </a:p>
          <a:p>
            <a:r>
              <a:rPr lang="en-US" dirty="0" smtClean="0"/>
              <a:t>Significance tests are directly related to confidence intervals. They are based on asking, what would happen if I repeated the sampling or experiment many times.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9511" y="5815638"/>
            <a:ext cx="6694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Innocent until proven guilty. Holds in court and holds in statistics too!</a:t>
            </a:r>
          </a:p>
          <a:p>
            <a:endParaRPr lang="en-US" dirty="0"/>
          </a:p>
          <a:p>
            <a:r>
              <a:rPr lang="en-US" dirty="0" smtClean="0"/>
              <a:t>Example: You claim you can shoot 80% from the free throw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0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We’ll begin with the unrealistic assumption that we know </a:t>
            </a:r>
            <a:r>
              <a:rPr lang="en-US" dirty="0" err="1" smtClean="0"/>
              <a:t>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Example: Paramedic Response Time</a:t>
            </a:r>
          </a:p>
          <a:p>
            <a:r>
              <a:rPr lang="en-US" sz="1800" dirty="0" smtClean="0"/>
              <a:t>Paramedic Response Times are calculated from the previous year </a:t>
            </a:r>
          </a:p>
          <a:p>
            <a:r>
              <a:rPr lang="en-US" sz="1800" dirty="0" smtClean="0"/>
              <a:t>μ=6.7 min. </a:t>
            </a:r>
            <a:r>
              <a:rPr lang="en-US" sz="1800" dirty="0" err="1" smtClean="0"/>
              <a:t>σ</a:t>
            </a:r>
            <a:r>
              <a:rPr lang="en-US" sz="1800" dirty="0" smtClean="0"/>
              <a:t>=2 minutes.</a:t>
            </a:r>
          </a:p>
          <a:p>
            <a:r>
              <a:rPr lang="en-US" sz="1800" dirty="0" smtClean="0"/>
              <a:t>The city manager encourages paramedics this year to “do better” i.e. get to the scene in less time than the previous year.</a:t>
            </a:r>
          </a:p>
          <a:p>
            <a:r>
              <a:rPr lang="en-US" sz="1800" dirty="0" smtClean="0"/>
              <a:t>400 records from the next year show an x-bar=6.48 min.</a:t>
            </a:r>
          </a:p>
          <a:p>
            <a:endParaRPr lang="en-US" sz="1800" dirty="0"/>
          </a:p>
          <a:p>
            <a:r>
              <a:rPr lang="en-US" sz="1800" dirty="0" smtClean="0"/>
              <a:t>Should the city manager congratulate the city’s paramedics for responding faster this year? What we are essentially asking is: were our results do to SAMPLING VARIABILITY? Or did the paramedics really decrease their response times?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219" y="6033107"/>
            <a:ext cx="7479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outcome that would RARELY happen if a claim were true is good evidence</a:t>
            </a:r>
          </a:p>
          <a:p>
            <a:r>
              <a:rPr lang="en-US" dirty="0"/>
              <a:t>t</a:t>
            </a:r>
            <a:r>
              <a:rPr lang="en-US" dirty="0" smtClean="0"/>
              <a:t>hat the claim is NOT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8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Stating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Null Hypothesis: </a:t>
            </a:r>
            <a:r>
              <a:rPr lang="en-US" dirty="0" smtClean="0"/>
              <a:t>typically it is no difference or no effect.</a:t>
            </a:r>
          </a:p>
          <a:p>
            <a:r>
              <a:rPr lang="en-US" b="1" u="sng" dirty="0" smtClean="0"/>
              <a:t>Alternate Hypothesis: </a:t>
            </a:r>
            <a:r>
              <a:rPr lang="en-US" dirty="0" smtClean="0"/>
              <a:t>Claim that we are testing about the population.</a:t>
            </a:r>
          </a:p>
          <a:p>
            <a:pPr marL="82296" indent="0">
              <a:buNone/>
            </a:pPr>
            <a:r>
              <a:rPr lang="en-US" dirty="0" smtClean="0"/>
              <a:t>	-(one sided vs. two sided)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-Hypotheses concern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3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Hypothesis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341" y="1417638"/>
            <a:ext cx="8351945" cy="4830762"/>
          </a:xfrm>
        </p:spPr>
        <p:txBody>
          <a:bodyPr/>
          <a:lstStyle/>
          <a:p>
            <a:r>
              <a:rPr lang="en-US" dirty="0" smtClean="0"/>
              <a:t>They are the same as for confidence intervals (hooray!!)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SRS</a:t>
            </a:r>
          </a:p>
          <a:p>
            <a:r>
              <a:rPr lang="en-US" dirty="0" smtClean="0"/>
              <a:t>Normality</a:t>
            </a:r>
          </a:p>
          <a:p>
            <a:pPr lvl="1"/>
            <a:r>
              <a:rPr lang="en-US" dirty="0" smtClean="0"/>
              <a:t> For means (population is normal or nearly normal OR n ≥ 30 (CLT).</a:t>
            </a:r>
          </a:p>
          <a:p>
            <a:pPr lvl="1"/>
            <a:r>
              <a:rPr lang="en-US" dirty="0" smtClean="0"/>
              <a:t>For proportions </a:t>
            </a:r>
            <a:r>
              <a:rPr lang="en-US" dirty="0" err="1" smtClean="0"/>
              <a:t>np</a:t>
            </a:r>
            <a:r>
              <a:rPr lang="en-US" dirty="0" smtClean="0"/>
              <a:t> ≥10 and n(1 – p) ≥ 10</a:t>
            </a:r>
          </a:p>
          <a:p>
            <a:r>
              <a:rPr lang="en-US" dirty="0" smtClean="0"/>
              <a:t>Independence – replacement or N≥10n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1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Statistics 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18547"/>
              </p:ext>
            </p:extLst>
          </p:nvPr>
        </p:nvGraphicFramePr>
        <p:xfrm>
          <a:off x="1435608" y="1799805"/>
          <a:ext cx="7168644" cy="933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3022600" imgH="393700" progId="Equation.3">
                  <p:embed/>
                </p:oleObj>
              </mc:Choice>
              <mc:Fallback>
                <p:oleObj name="Equation" r:id="rId3" imgW="3022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5608" y="1799805"/>
                        <a:ext cx="7168644" cy="933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411552"/>
              </p:ext>
            </p:extLst>
          </p:nvPr>
        </p:nvGraphicFramePr>
        <p:xfrm>
          <a:off x="4433888" y="3067523"/>
          <a:ext cx="147637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622300" imgH="431800" progId="Equation.3">
                  <p:embed/>
                </p:oleObj>
              </mc:Choice>
              <mc:Fallback>
                <p:oleObj name="Equation" r:id="rId5" imgW="6223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3888" y="3067523"/>
                        <a:ext cx="1476375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9486" y="4638728"/>
            <a:ext cx="86372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TEST STATISTIC IS LARGE AND IN THE DIRECTION SUGGESTED BY THE </a:t>
            </a:r>
          </a:p>
          <a:p>
            <a:r>
              <a:rPr lang="en-US" dirty="0" smtClean="0"/>
              <a:t>ALTERNATE HYPOTHESIS, WE HAVE DATA THAT WOULD BE UNLIKELY IF THE NULL </a:t>
            </a:r>
          </a:p>
          <a:p>
            <a:r>
              <a:rPr lang="en-US" dirty="0" smtClean="0"/>
              <a:t>HYPOTHESIS WERE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9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PROBABILITY, COMPUTED ASSUMING THAT THE NULL HYPOTHESIS IS TRUE,  THAT THE OBSERVED OUTCOME WOULD TAKE A VALUE AS EXTREME AS OR MORE EXTREME THAN THAT ACTUALLY OBSERVED.</a:t>
            </a:r>
          </a:p>
          <a:p>
            <a:endParaRPr lang="en-US" dirty="0"/>
          </a:p>
          <a:p>
            <a:r>
              <a:rPr lang="en-US" dirty="0" smtClean="0"/>
              <a:t>“There </a:t>
            </a:r>
            <a:r>
              <a:rPr lang="en-US" smtClean="0"/>
              <a:t>is about a </a:t>
            </a:r>
            <a:r>
              <a:rPr lang="en-US" dirty="0" smtClean="0"/>
              <a:t>1.4% chance that the city manager would obtain a sample of 400 calls with a mean response time of 6.48 minutes or less, given that null hypothesis </a:t>
            </a:r>
            <a:r>
              <a:rPr lang="en-US" smtClean="0"/>
              <a:t>is true”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SMALLER THE P-VALUE, THE STRONGER THE EVIDENCE IS AGAINST THE NULL.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2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STATISTICALLY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p-value to some sig. level (α). </a:t>
            </a:r>
            <a:r>
              <a:rPr lang="el-GR" dirty="0" smtClean="0"/>
              <a:t>Α</a:t>
            </a:r>
            <a:r>
              <a:rPr lang="en-US" dirty="0" smtClean="0"/>
              <a:t>=0.05 is most common.</a:t>
            </a:r>
          </a:p>
          <a:p>
            <a:r>
              <a:rPr lang="en-US" dirty="0" smtClean="0"/>
              <a:t>If the p-value is as small or smaller than </a:t>
            </a:r>
            <a:r>
              <a:rPr lang="en-US" dirty="0"/>
              <a:t>α</a:t>
            </a:r>
            <a:r>
              <a:rPr lang="en-US" dirty="0" smtClean="0"/>
              <a:t>, we say that they data are </a:t>
            </a:r>
            <a:r>
              <a:rPr lang="en-US" b="1" u="sng" dirty="0" smtClean="0"/>
              <a:t>STATISTICALLY SIGNIFICANT.</a:t>
            </a:r>
          </a:p>
          <a:p>
            <a:endParaRPr lang="en-US" b="1" u="sng" dirty="0"/>
          </a:p>
          <a:p>
            <a:r>
              <a:rPr lang="en-US" i="1" dirty="0" smtClean="0"/>
              <a:t>**significant does n</a:t>
            </a:r>
            <a:r>
              <a:rPr lang="fr-FR" i="1" dirty="0"/>
              <a:t>o</a:t>
            </a:r>
            <a:r>
              <a:rPr lang="en-US" i="1" dirty="0" smtClean="0"/>
              <a:t>t mean important, it means not likely to have occurred by chance alone.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558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Results </a:t>
            </a:r>
            <a:r>
              <a:rPr lang="en-US" b="1" u="sng" dirty="0" smtClean="0"/>
              <a:t>in Context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 the null OR Fail to reject the null.</a:t>
            </a:r>
          </a:p>
          <a:p>
            <a:r>
              <a:rPr lang="en-US" dirty="0" smtClean="0"/>
              <a:t>Failing to reject the null does NOT mean that the null is true by the way!!</a:t>
            </a:r>
          </a:p>
          <a:p>
            <a:r>
              <a:rPr lang="en-US" dirty="0" smtClean="0"/>
              <a:t>Conclusion, Connection (to your calculations),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62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113</TotalTime>
  <Words>616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Solstice</vt:lpstr>
      <vt:lpstr>Equation</vt:lpstr>
      <vt:lpstr>AP Stats’: Warm-Up</vt:lpstr>
      <vt:lpstr>Inference: Significance Tests</vt:lpstr>
      <vt:lpstr>We’ll begin with the unrealistic assumption that we know σ</vt:lpstr>
      <vt:lpstr>Stating Hypotheses</vt:lpstr>
      <vt:lpstr>Conditions for Hypothesis Tests</vt:lpstr>
      <vt:lpstr>Test Statistics </vt:lpstr>
      <vt:lpstr>P-VALUE</vt:lpstr>
      <vt:lpstr>STATISTICALLY SIGNIFICANT</vt:lpstr>
      <vt:lpstr>Interpreting Results in Context</vt:lpstr>
      <vt:lpstr>HW 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Inference: Significance Tests</dc:title>
  <dc:creator>Ben Young</dc:creator>
  <cp:lastModifiedBy>Ben Young</cp:lastModifiedBy>
  <cp:revision>15</cp:revision>
  <dcterms:created xsi:type="dcterms:W3CDTF">2014-02-24T15:11:53Z</dcterms:created>
  <dcterms:modified xsi:type="dcterms:W3CDTF">2014-02-25T13:12:44Z</dcterms:modified>
</cp:coreProperties>
</file>