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58"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12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Price of Bleacher Seats for Game 6 of the World Series Vs.</a:t>
            </a:r>
            <a:r>
              <a:rPr lang="en-US" baseline="0" dirty="0"/>
              <a:t> Inning of Game 5</a:t>
            </a:r>
            <a:endParaRPr lang="en-US" dirty="0"/>
          </a:p>
        </c:rich>
      </c:tx>
      <c:layout>
        <c:manualLayout>
          <c:xMode val="edge"/>
          <c:yMode val="edge"/>
          <c:x val="0.0611113298337708"/>
          <c:y val="0.037037037037037"/>
        </c:manualLayout>
      </c:layout>
      <c:overlay val="0"/>
    </c:title>
    <c:autoTitleDeleted val="0"/>
    <c:plotArea>
      <c:layout/>
      <c:scatterChart>
        <c:scatterStyle val="lineMarker"/>
        <c:varyColors val="0"/>
        <c:ser>
          <c:idx val="0"/>
          <c:order val="0"/>
          <c:tx>
            <c:strRef>
              <c:f>Sheet1!$B$1</c:f>
              <c:strCache>
                <c:ptCount val="1"/>
                <c:pt idx="0">
                  <c:v>Price of Bleacher Seats</c:v>
                </c:pt>
              </c:strCache>
            </c:strRef>
          </c:tx>
          <c:spPr>
            <a:ln w="47625">
              <a:noFill/>
            </a:ln>
          </c:spPr>
          <c:trendline>
            <c:trendlineType val="linear"/>
            <c:dispRSqr val="1"/>
            <c:dispEq val="1"/>
            <c:trendlineLbl>
              <c:layout>
                <c:manualLayout>
                  <c:x val="0.353233377077865"/>
                  <c:y val="-0.0472222222222222"/>
                </c:manualLayout>
              </c:layout>
              <c:tx>
                <c:rich>
                  <a:bodyPr/>
                  <a:lstStyle/>
                  <a:p>
                    <a:pPr>
                      <a:defRPr/>
                    </a:pPr>
                    <a:r>
                      <a:rPr lang="en-US" sz="1600" baseline="0" dirty="0"/>
                      <a:t>y = 36.917x + 562.08
R² = 0.94587</a:t>
                    </a:r>
                    <a:endParaRPr lang="en-US" sz="1600" dirty="0"/>
                  </a:p>
                </c:rich>
              </c:tx>
              <c:numFmt formatCode="General" sourceLinked="0"/>
            </c:trendlineLbl>
          </c:trendline>
          <c:xVal>
            <c:numRef>
              <c:f>Sheet1!$A$2:$A$10</c:f>
              <c:numCache>
                <c:formatCode>General</c:formatCode>
                <c:ptCount val="9"/>
                <c:pt idx="0">
                  <c:v>1.0</c:v>
                </c:pt>
                <c:pt idx="1">
                  <c:v>2.0</c:v>
                </c:pt>
                <c:pt idx="2">
                  <c:v>3.0</c:v>
                </c:pt>
                <c:pt idx="3">
                  <c:v>4.0</c:v>
                </c:pt>
                <c:pt idx="4">
                  <c:v>5.0</c:v>
                </c:pt>
                <c:pt idx="5">
                  <c:v>6.0</c:v>
                </c:pt>
                <c:pt idx="6">
                  <c:v>7.0</c:v>
                </c:pt>
                <c:pt idx="7">
                  <c:v>8.0</c:v>
                </c:pt>
                <c:pt idx="8">
                  <c:v>9.0</c:v>
                </c:pt>
              </c:numCache>
            </c:numRef>
          </c:xVal>
          <c:yVal>
            <c:numRef>
              <c:f>Sheet1!$B$2:$B$10</c:f>
              <c:numCache>
                <c:formatCode>General</c:formatCode>
                <c:ptCount val="9"/>
                <c:pt idx="0">
                  <c:v>625.0</c:v>
                </c:pt>
                <c:pt idx="1">
                  <c:v>630.0</c:v>
                </c:pt>
                <c:pt idx="2">
                  <c:v>680.0</c:v>
                </c:pt>
                <c:pt idx="3">
                  <c:v>700.0</c:v>
                </c:pt>
                <c:pt idx="4">
                  <c:v>720.0</c:v>
                </c:pt>
                <c:pt idx="5">
                  <c:v>740.0</c:v>
                </c:pt>
                <c:pt idx="6">
                  <c:v>850.0</c:v>
                </c:pt>
                <c:pt idx="7">
                  <c:v>875.0</c:v>
                </c:pt>
                <c:pt idx="8">
                  <c:v>900.0</c:v>
                </c:pt>
              </c:numCache>
            </c:numRef>
          </c:yVal>
          <c:smooth val="0"/>
        </c:ser>
        <c:dLbls>
          <c:showLegendKey val="0"/>
          <c:showVal val="0"/>
          <c:showCatName val="0"/>
          <c:showSerName val="0"/>
          <c:showPercent val="0"/>
          <c:showBubbleSize val="0"/>
        </c:dLbls>
        <c:axId val="2100720280"/>
        <c:axId val="2100725448"/>
      </c:scatterChart>
      <c:valAx>
        <c:axId val="2100720280"/>
        <c:scaling>
          <c:orientation val="minMax"/>
        </c:scaling>
        <c:delete val="0"/>
        <c:axPos val="b"/>
        <c:title>
          <c:tx>
            <c:rich>
              <a:bodyPr/>
              <a:lstStyle/>
              <a:p>
                <a:pPr>
                  <a:defRPr/>
                </a:pPr>
                <a:r>
                  <a:rPr lang="en-US"/>
                  <a:t>Inning of Game 5</a:t>
                </a:r>
              </a:p>
            </c:rich>
          </c:tx>
          <c:layout/>
          <c:overlay val="0"/>
        </c:title>
        <c:numFmt formatCode="General" sourceLinked="1"/>
        <c:majorTickMark val="out"/>
        <c:minorTickMark val="none"/>
        <c:tickLblPos val="nextTo"/>
        <c:crossAx val="2100725448"/>
        <c:crosses val="autoZero"/>
        <c:crossBetween val="midCat"/>
      </c:valAx>
      <c:valAx>
        <c:axId val="2100725448"/>
        <c:scaling>
          <c:orientation val="minMax"/>
        </c:scaling>
        <c:delete val="0"/>
        <c:axPos val="l"/>
        <c:majorGridlines/>
        <c:title>
          <c:tx>
            <c:rich>
              <a:bodyPr rot="-5400000" vert="horz"/>
              <a:lstStyle/>
              <a:p>
                <a:pPr>
                  <a:defRPr/>
                </a:pPr>
                <a:r>
                  <a:rPr lang="en-US"/>
                  <a:t>Price</a:t>
                </a:r>
                <a:r>
                  <a:rPr lang="en-US" baseline="0"/>
                  <a:t> of Bleacher Seats</a:t>
                </a:r>
                <a:endParaRPr lang="en-US"/>
              </a:p>
            </c:rich>
          </c:tx>
          <c:layout/>
          <c:overlay val="0"/>
        </c:title>
        <c:numFmt formatCode="General" sourceLinked="1"/>
        <c:majorTickMark val="out"/>
        <c:minorTickMark val="none"/>
        <c:tickLblPos val="nextTo"/>
        <c:crossAx val="2100720280"/>
        <c:crosses val="autoZero"/>
        <c:crossBetween val="midCat"/>
      </c:valAx>
    </c:plotArea>
    <c:legend>
      <c:legendPos val="r"/>
      <c:layout>
        <c:manualLayout>
          <c:xMode val="edge"/>
          <c:yMode val="edge"/>
          <c:x val="0.738888888888889"/>
          <c:y val="0.476547098279382"/>
          <c:w val="0.238888888888889"/>
          <c:h val="0.523452901720618"/>
        </c:manualLayout>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833499-44A2-4845-86C7-4AAF785E613C}"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126E5-35DF-EB43-AA27-8F7114EE05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33499-44A2-4845-86C7-4AAF785E613C}"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126E5-35DF-EB43-AA27-8F7114EE05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33499-44A2-4845-86C7-4AAF785E613C}"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126E5-35DF-EB43-AA27-8F7114EE05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33499-44A2-4845-86C7-4AAF785E613C}"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126E5-35DF-EB43-AA27-8F7114EE05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33499-44A2-4845-86C7-4AAF785E613C}" type="datetimeFigureOut">
              <a:rPr lang="en-US" smtClean="0"/>
              <a:t>10/30/13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126E5-35DF-EB43-AA27-8F7114EE05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833499-44A2-4845-86C7-4AAF785E613C}" type="datetimeFigureOut">
              <a:rPr lang="en-US" smtClean="0"/>
              <a:t>10/30/13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126E5-35DF-EB43-AA27-8F7114EE05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833499-44A2-4845-86C7-4AAF785E613C}" type="datetimeFigureOut">
              <a:rPr lang="en-US" smtClean="0"/>
              <a:t>10/30/13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126E5-35DF-EB43-AA27-8F7114EE05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833499-44A2-4845-86C7-4AAF785E613C}" type="datetimeFigureOut">
              <a:rPr lang="en-US" smtClean="0"/>
              <a:t>10/30/13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126E5-35DF-EB43-AA27-8F7114EE05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33499-44A2-4845-86C7-4AAF785E613C}" type="datetimeFigureOut">
              <a:rPr lang="en-US" smtClean="0"/>
              <a:t>10/30/13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126E5-35DF-EB43-AA27-8F7114EE05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33499-44A2-4845-86C7-4AAF785E613C}" type="datetimeFigureOut">
              <a:rPr lang="en-US" smtClean="0"/>
              <a:t>10/30/13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126E5-35DF-EB43-AA27-8F7114EE058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6833499-44A2-4845-86C7-4AAF785E613C}" type="datetimeFigureOut">
              <a:rPr lang="en-US" smtClean="0"/>
              <a:t>10/30/13</a:t>
            </a:fld>
            <a:endParaRPr lang="en-US"/>
          </a:p>
        </p:txBody>
      </p:sp>
      <p:sp>
        <p:nvSpPr>
          <p:cNvPr id="9" name="Slide Number Placeholder 8"/>
          <p:cNvSpPr>
            <a:spLocks noGrp="1"/>
          </p:cNvSpPr>
          <p:nvPr>
            <p:ph type="sldNum" sz="quarter" idx="11"/>
          </p:nvPr>
        </p:nvSpPr>
        <p:spPr/>
        <p:txBody>
          <a:bodyPr/>
          <a:lstStyle/>
          <a:p>
            <a:fld id="{266126E5-35DF-EB43-AA27-8F7114EE058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66126E5-35DF-EB43-AA27-8F7114EE058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6833499-44A2-4845-86C7-4AAF785E613C}" type="datetimeFigureOut">
              <a:rPr lang="en-US" smtClean="0"/>
              <a:t>10/30/13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005"/>
            <a:ext cx="7772400" cy="583364"/>
          </a:xfrm>
        </p:spPr>
        <p:txBody>
          <a:bodyPr>
            <a:normAutofit fontScale="90000"/>
          </a:bodyPr>
          <a:lstStyle/>
          <a:p>
            <a:r>
              <a:rPr lang="en-US" dirty="0" smtClean="0"/>
              <a:t>AP Stats: Warm-up</a:t>
            </a:r>
            <a:endParaRPr lang="en-US" dirty="0"/>
          </a:p>
        </p:txBody>
      </p:sp>
      <p:sp>
        <p:nvSpPr>
          <p:cNvPr id="3" name="Subtitle 2"/>
          <p:cNvSpPr>
            <a:spLocks noGrp="1"/>
          </p:cNvSpPr>
          <p:nvPr>
            <p:ph type="subTitle" idx="1"/>
          </p:nvPr>
        </p:nvSpPr>
        <p:spPr>
          <a:xfrm>
            <a:off x="0" y="775369"/>
            <a:ext cx="8769684" cy="4863431"/>
          </a:xfrm>
        </p:spPr>
        <p:txBody>
          <a:bodyPr>
            <a:normAutofit/>
          </a:bodyPr>
          <a:lstStyle/>
          <a:p>
            <a:r>
              <a:rPr lang="en-US" sz="2000" dirty="0" smtClean="0"/>
              <a:t>Read the ESPN article about the price of bleacher seats for Game 6 of the World Series taken from stub hub as Game 5 progressed. Take a look at my scatter plot and be ready to answer several questions about the regression (I used the numbers discussed in the article and fudged to numbers in between based on common sense.)</a:t>
            </a:r>
            <a:endParaRPr lang="en-US" sz="2000" dirty="0"/>
          </a:p>
        </p:txBody>
      </p:sp>
      <p:graphicFrame>
        <p:nvGraphicFramePr>
          <p:cNvPr id="4" name="Chart 3"/>
          <p:cNvGraphicFramePr>
            <a:graphicFrameLocks/>
          </p:cNvGraphicFramePr>
          <p:nvPr>
            <p:extLst>
              <p:ext uri="{D42A27DB-BD31-4B8C-83A1-F6EECF244321}">
                <p14:modId xmlns:p14="http://schemas.microsoft.com/office/powerpoint/2010/main" val="2398654096"/>
              </p:ext>
            </p:extLst>
          </p:nvPr>
        </p:nvGraphicFramePr>
        <p:xfrm>
          <a:off x="1136315" y="2339474"/>
          <a:ext cx="6069264" cy="42123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744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of the Day!</a:t>
            </a:r>
            <a:endParaRPr lang="en-US" dirty="0"/>
          </a:p>
        </p:txBody>
      </p:sp>
    </p:spTree>
    <p:extLst>
      <p:ext uri="{BB962C8B-B14F-4D97-AF65-F5344CB8AC3E}">
        <p14:creationId xmlns:p14="http://schemas.microsoft.com/office/powerpoint/2010/main" val="167452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lstStyle/>
          <a:p>
            <a:r>
              <a:rPr lang="en-US" dirty="0" smtClean="0"/>
              <a:t>Quiz on 3.3 on Monday</a:t>
            </a:r>
          </a:p>
          <a:p>
            <a:r>
              <a:rPr lang="en-US" dirty="0" smtClean="0"/>
              <a:t>Test on Chapter 3 on Tuesday!</a:t>
            </a:r>
            <a:endParaRPr lang="en-US" dirty="0"/>
          </a:p>
        </p:txBody>
      </p:sp>
    </p:spTree>
    <p:extLst>
      <p:ext uri="{BB962C8B-B14F-4D97-AF65-F5344CB8AC3E}">
        <p14:creationId xmlns:p14="http://schemas.microsoft.com/office/powerpoint/2010/main" val="183079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70"/>
            <a:ext cx="8756316" cy="1143000"/>
          </a:xfrm>
        </p:spPr>
        <p:txBody>
          <a:bodyPr/>
          <a:lstStyle/>
          <a:p>
            <a:r>
              <a:rPr lang="en-US" dirty="0" smtClean="0"/>
              <a:t>The All-Important Lurking Variable</a:t>
            </a:r>
            <a:endParaRPr lang="en-US" dirty="0"/>
          </a:p>
        </p:txBody>
      </p:sp>
      <p:sp>
        <p:nvSpPr>
          <p:cNvPr id="3" name="Content Placeholder 2"/>
          <p:cNvSpPr>
            <a:spLocks noGrp="1"/>
          </p:cNvSpPr>
          <p:nvPr>
            <p:ph idx="1"/>
          </p:nvPr>
        </p:nvSpPr>
        <p:spPr>
          <a:xfrm>
            <a:off x="254000" y="1150270"/>
            <a:ext cx="7823200" cy="5250530"/>
          </a:xfrm>
        </p:spPr>
        <p:txBody>
          <a:bodyPr/>
          <a:lstStyle/>
          <a:p>
            <a:pPr marL="114300" indent="0">
              <a:buNone/>
            </a:pPr>
            <a:r>
              <a:rPr lang="en-US" dirty="0" smtClean="0"/>
              <a:t>There is a positive correlation between the number of Methodist Ministers in New England and the amount of Cuban Rum imported into </a:t>
            </a:r>
            <a:r>
              <a:rPr lang="en-US" dirty="0"/>
              <a:t>B</a:t>
            </a:r>
            <a:r>
              <a:rPr lang="en-US" dirty="0" smtClean="0"/>
              <a:t>oston over the years. For the data r=0.9999997.  </a:t>
            </a:r>
            <a:endParaRPr lang="en-US" dirty="0"/>
          </a:p>
          <a:p>
            <a:pPr marL="114300" indent="0">
              <a:buNone/>
            </a:pPr>
            <a:endParaRPr lang="en-US" dirty="0" smtClean="0"/>
          </a:p>
          <a:p>
            <a:pPr marL="114300" indent="0">
              <a:buNone/>
            </a:pPr>
            <a:r>
              <a:rPr lang="en-US" dirty="0" smtClean="0"/>
              <a:t>You might argue that the increasing number of ministers is CAUSING people to drink more…. But this doesn’t seem reasonable.</a:t>
            </a:r>
            <a:endParaRPr lang="en-US" dirty="0"/>
          </a:p>
        </p:txBody>
      </p:sp>
      <p:pic>
        <p:nvPicPr>
          <p:cNvPr id="4" name="Picture 3"/>
          <p:cNvPicPr>
            <a:picLocks noChangeAspect="1"/>
          </p:cNvPicPr>
          <p:nvPr/>
        </p:nvPicPr>
        <p:blipFill>
          <a:blip r:embed="rId2"/>
          <a:stretch>
            <a:fillRect/>
          </a:stretch>
        </p:blipFill>
        <p:spPr>
          <a:xfrm>
            <a:off x="254000" y="4705683"/>
            <a:ext cx="2306606" cy="1982537"/>
          </a:xfrm>
          <a:prstGeom prst="rect">
            <a:avLst/>
          </a:prstGeom>
        </p:spPr>
      </p:pic>
      <p:pic>
        <p:nvPicPr>
          <p:cNvPr id="5" name="Picture 4"/>
          <p:cNvPicPr>
            <a:picLocks noChangeAspect="1"/>
          </p:cNvPicPr>
          <p:nvPr/>
        </p:nvPicPr>
        <p:blipFill>
          <a:blip r:embed="rId3"/>
          <a:stretch>
            <a:fillRect/>
          </a:stretch>
        </p:blipFill>
        <p:spPr>
          <a:xfrm>
            <a:off x="4632156" y="4705682"/>
            <a:ext cx="2152317" cy="2152317"/>
          </a:xfrm>
          <a:prstGeom prst="rect">
            <a:avLst/>
          </a:prstGeom>
        </p:spPr>
      </p:pic>
    </p:spTree>
    <p:extLst>
      <p:ext uri="{BB962C8B-B14F-4D97-AF65-F5344CB8AC3E}">
        <p14:creationId xmlns:p14="http://schemas.microsoft.com/office/powerpoint/2010/main" val="129690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Lurking Variable</a:t>
            </a:r>
            <a:endParaRPr lang="en-US" dirty="0"/>
          </a:p>
        </p:txBody>
      </p:sp>
      <p:sp>
        <p:nvSpPr>
          <p:cNvPr id="3" name="Content Placeholder 2"/>
          <p:cNvSpPr>
            <a:spLocks noGrp="1"/>
          </p:cNvSpPr>
          <p:nvPr>
            <p:ph idx="1"/>
          </p:nvPr>
        </p:nvSpPr>
        <p:spPr/>
        <p:txBody>
          <a:bodyPr/>
          <a:lstStyle/>
          <a:p>
            <a:r>
              <a:rPr lang="en-US" dirty="0" smtClean="0"/>
              <a:t>The relationship between 2 variables can often be understood only by taking other variables into account.</a:t>
            </a:r>
          </a:p>
          <a:p>
            <a:endParaRPr lang="en-US" dirty="0"/>
          </a:p>
          <a:p>
            <a:r>
              <a:rPr lang="en-US" dirty="0" smtClean="0"/>
              <a:t>REMEMBER: Correlation (or association) does </a:t>
            </a:r>
            <a:r>
              <a:rPr lang="en-US" b="1" u="sng" dirty="0" smtClean="0"/>
              <a:t>NOT</a:t>
            </a:r>
            <a:r>
              <a:rPr lang="en-US" dirty="0" smtClean="0"/>
              <a:t> imply Causation.</a:t>
            </a:r>
          </a:p>
          <a:p>
            <a:endParaRPr lang="en-US" dirty="0"/>
          </a:p>
          <a:p>
            <a:r>
              <a:rPr lang="en-US" dirty="0" smtClean="0"/>
              <a:t>A </a:t>
            </a:r>
            <a:r>
              <a:rPr lang="en-US" b="1" u="sng" dirty="0" smtClean="0"/>
              <a:t>lurking variable </a:t>
            </a:r>
            <a:r>
              <a:rPr lang="en-US" dirty="0" smtClean="0"/>
              <a:t>is a variable that is not among the explanatory or the response variables in a study and yet might influence the interpretation of relationships among variables.</a:t>
            </a:r>
          </a:p>
          <a:p>
            <a:endParaRPr lang="en-US" dirty="0"/>
          </a:p>
          <a:p>
            <a:r>
              <a:rPr lang="en-US" dirty="0" smtClean="0"/>
              <a:t>Always think about lurking variables BEFORE drawing conclusions!!</a:t>
            </a:r>
            <a:endParaRPr lang="en-US" dirty="0"/>
          </a:p>
        </p:txBody>
      </p:sp>
    </p:spTree>
    <p:extLst>
      <p:ext uri="{BB962C8B-B14F-4D97-AF65-F5344CB8AC3E}">
        <p14:creationId xmlns:p14="http://schemas.microsoft.com/office/powerpoint/2010/main" val="233641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75"/>
            <a:ext cx="7620000" cy="514099"/>
          </a:xfrm>
        </p:spPr>
        <p:txBody>
          <a:bodyPr/>
          <a:lstStyle/>
          <a:p>
            <a:r>
              <a:rPr lang="en-US" dirty="0" smtClean="0"/>
              <a:t>Example 1:</a:t>
            </a:r>
            <a:endParaRPr lang="en-US" dirty="0"/>
          </a:p>
        </p:txBody>
      </p:sp>
      <p:pic>
        <p:nvPicPr>
          <p:cNvPr id="4" name="Picture 3"/>
          <p:cNvPicPr>
            <a:picLocks noChangeAspect="1"/>
          </p:cNvPicPr>
          <p:nvPr/>
        </p:nvPicPr>
        <p:blipFill>
          <a:blip r:embed="rId2"/>
          <a:stretch>
            <a:fillRect/>
          </a:stretch>
        </p:blipFill>
        <p:spPr>
          <a:xfrm>
            <a:off x="1157037" y="387685"/>
            <a:ext cx="4846211" cy="6858000"/>
          </a:xfrm>
          <a:prstGeom prst="rect">
            <a:avLst/>
          </a:prstGeom>
        </p:spPr>
      </p:pic>
    </p:spTree>
    <p:extLst>
      <p:ext uri="{BB962C8B-B14F-4D97-AF65-F5344CB8AC3E}">
        <p14:creationId xmlns:p14="http://schemas.microsoft.com/office/powerpoint/2010/main" val="29831053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3458" y="0"/>
            <a:ext cx="5166226" cy="6858000"/>
          </a:xfrm>
          <a:prstGeom prst="rect">
            <a:avLst/>
          </a:prstGeom>
        </p:spPr>
      </p:pic>
    </p:spTree>
    <p:extLst>
      <p:ext uri="{BB962C8B-B14F-4D97-AF65-F5344CB8AC3E}">
        <p14:creationId xmlns:p14="http://schemas.microsoft.com/office/powerpoint/2010/main" val="6822755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last point.</a:t>
            </a:r>
            <a:endParaRPr lang="en-US" dirty="0"/>
          </a:p>
        </p:txBody>
      </p:sp>
      <p:sp>
        <p:nvSpPr>
          <p:cNvPr id="3" name="Content Placeholder 2"/>
          <p:cNvSpPr>
            <a:spLocks noGrp="1"/>
          </p:cNvSpPr>
          <p:nvPr>
            <p:ph idx="1"/>
          </p:nvPr>
        </p:nvSpPr>
        <p:spPr/>
        <p:txBody>
          <a:bodyPr/>
          <a:lstStyle/>
          <a:p>
            <a:r>
              <a:rPr lang="en-US" dirty="0" smtClean="0"/>
              <a:t>Beware of correlations based on average data. </a:t>
            </a:r>
          </a:p>
          <a:p>
            <a:r>
              <a:rPr lang="en-US" dirty="0" smtClean="0"/>
              <a:t>For example average children’s heights against their age in months.</a:t>
            </a:r>
          </a:p>
          <a:p>
            <a:r>
              <a:rPr lang="en-US" dirty="0" smtClean="0"/>
              <a:t>The averages will smooth the variance of heights of kids who are the same age. </a:t>
            </a:r>
          </a:p>
          <a:p>
            <a:r>
              <a:rPr lang="en-US" dirty="0" smtClean="0"/>
              <a:t>In other words, the correlation will often be TOO HIGH.</a:t>
            </a:r>
            <a:endParaRPr lang="en-US" dirty="0"/>
          </a:p>
        </p:txBody>
      </p:sp>
    </p:spTree>
    <p:extLst>
      <p:ext uri="{BB962C8B-B14F-4D97-AF65-F5344CB8AC3E}">
        <p14:creationId xmlns:p14="http://schemas.microsoft.com/office/powerpoint/2010/main" val="349210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#24 and Review HW #25</a:t>
            </a:r>
            <a:endParaRPr lang="en-US" dirty="0"/>
          </a:p>
        </p:txBody>
      </p:sp>
      <p:sp>
        <p:nvSpPr>
          <p:cNvPr id="3" name="Content Placeholder 2"/>
          <p:cNvSpPr>
            <a:spLocks noGrp="1"/>
          </p:cNvSpPr>
          <p:nvPr>
            <p:ph idx="1"/>
          </p:nvPr>
        </p:nvSpPr>
        <p:spPr/>
        <p:txBody>
          <a:bodyPr/>
          <a:lstStyle/>
          <a:p>
            <a:r>
              <a:rPr lang="en-US" dirty="0" smtClean="0"/>
              <a:t>HW #24: Read section 3.3</a:t>
            </a:r>
          </a:p>
          <a:p>
            <a:r>
              <a:rPr lang="en-US" dirty="0" smtClean="0"/>
              <a:t>Exercises: 3.63, 3.67, 3.69, 3.70, 3.71</a:t>
            </a:r>
          </a:p>
          <a:p>
            <a:endParaRPr lang="en-US" dirty="0"/>
          </a:p>
          <a:p>
            <a:r>
              <a:rPr lang="en-US" dirty="0" smtClean="0"/>
              <a:t>HW #25: Review for the Chapter Test</a:t>
            </a:r>
          </a:p>
          <a:p>
            <a:r>
              <a:rPr lang="en-US" dirty="0" smtClean="0"/>
              <a:t>Complete any </a:t>
            </a:r>
            <a:r>
              <a:rPr lang="en-US" dirty="0"/>
              <a:t>5</a:t>
            </a:r>
            <a:r>
              <a:rPr lang="en-US" dirty="0" smtClean="0"/>
              <a:t> problems 3.77-3.86.</a:t>
            </a:r>
          </a:p>
          <a:p>
            <a:r>
              <a:rPr lang="en-US" dirty="0" smtClean="0"/>
              <a:t>Reread Chapter 3 to review (especially the chapter summary).</a:t>
            </a:r>
          </a:p>
          <a:p>
            <a:endParaRPr lang="en-US" dirty="0"/>
          </a:p>
          <a:p>
            <a:r>
              <a:rPr lang="en-US" dirty="0" smtClean="0"/>
              <a:t>These will both be checked on Tuesday.</a:t>
            </a:r>
            <a:endParaRPr lang="en-US" dirty="0"/>
          </a:p>
        </p:txBody>
      </p:sp>
    </p:spTree>
    <p:extLst>
      <p:ext uri="{BB962C8B-B14F-4D97-AF65-F5344CB8AC3E}">
        <p14:creationId xmlns:p14="http://schemas.microsoft.com/office/powerpoint/2010/main" val="356680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67</TotalTime>
  <Words>365</Words>
  <Application>Microsoft Macintosh PowerPoint</Application>
  <PresentationFormat>On-screen Show (4:3)</PresentationFormat>
  <Paragraphs>36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Adjacency</vt:lpstr>
      <vt:lpstr>AP Stats: Warm-up</vt:lpstr>
      <vt:lpstr>Video of the Day!</vt:lpstr>
      <vt:lpstr>Reminders</vt:lpstr>
      <vt:lpstr>The All-Important Lurking Variable</vt:lpstr>
      <vt:lpstr>The Lurking Variable</vt:lpstr>
      <vt:lpstr>Example 1:</vt:lpstr>
      <vt:lpstr>PowerPoint Presentation</vt:lpstr>
      <vt:lpstr>One last point.</vt:lpstr>
      <vt:lpstr>HW #24 and Review HW #25</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Warm-up</dc:title>
  <dc:creator>Ben Young</dc:creator>
  <cp:lastModifiedBy>Ben Young</cp:lastModifiedBy>
  <cp:revision>7</cp:revision>
  <dcterms:created xsi:type="dcterms:W3CDTF">2013-10-31T00:20:43Z</dcterms:created>
  <dcterms:modified xsi:type="dcterms:W3CDTF">2013-10-31T01:27:53Z</dcterms:modified>
</cp:coreProperties>
</file>