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57" r:id="rId6"/>
    <p:sldId id="269" r:id="rId7"/>
    <p:sldId id="262" r:id="rId8"/>
    <p:sldId id="263" r:id="rId9"/>
    <p:sldId id="268" r:id="rId10"/>
    <p:sldId id="264" r:id="rId11"/>
    <p:sldId id="266" r:id="rId12"/>
    <p:sldId id="265" r:id="rId13"/>
    <p:sldId id="267"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61F975-32BD-7645-AA1F-66E5A7254BC7}"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1F975-32BD-7645-AA1F-66E5A7254BC7}"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861F975-32BD-7645-AA1F-66E5A7254BC7}"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9804-D61D-1A4E-AAAC-A6A95B7B10D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1F975-32BD-7645-AA1F-66E5A7254BC7}"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9804-D61D-1A4E-AAAC-A6A95B7B10D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1F975-32BD-7645-AA1F-66E5A7254BC7}"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861F975-32BD-7645-AA1F-66E5A7254BC7}"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9804-D61D-1A4E-AAAC-A6A95B7B10D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61F975-32BD-7645-AA1F-66E5A7254BC7}" type="datetimeFigureOut">
              <a:rPr lang="en-US" smtClean="0"/>
              <a:t>11/21/13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61F975-32BD-7645-AA1F-66E5A7254BC7}" type="datetimeFigureOut">
              <a:rPr lang="en-US" smtClean="0"/>
              <a:t>11/21/13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861F975-32BD-7645-AA1F-66E5A7254BC7}" type="datetimeFigureOut">
              <a:rPr lang="en-US" smtClean="0"/>
              <a:t>11/21/13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79804-D61D-1A4E-AAAC-A6A95B7B10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61F975-32BD-7645-AA1F-66E5A7254BC7}"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9804-D61D-1A4E-AAAC-A6A95B7B10D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1F975-32BD-7645-AA1F-66E5A7254BC7}"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79804-D61D-1A4E-AAAC-A6A95B7B10D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61F975-32BD-7645-AA1F-66E5A7254BC7}" type="datetimeFigureOut">
              <a:rPr lang="en-US" smtClean="0"/>
              <a:t>11/21/13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3779804-D61D-1A4E-AAAC-A6A95B7B10D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gallup.com/poll/101872/how-does-gallup-polling-work.aspx" TargetMode="External"/><Relationship Id="rId4" Type="http://schemas.openxmlformats.org/officeDocument/2006/relationships/hyperlink" Target="http://www.washingtonpost.com/wp-dyn/articles/A22188-2005Jan19.html" TargetMode="External"/><Relationship Id="rId1" Type="http://schemas.openxmlformats.org/officeDocument/2006/relationships/slideLayout" Target="../slideLayouts/slideLayout2.xml"/><Relationship Id="rId2" Type="http://schemas.openxmlformats.org/officeDocument/2006/relationships/hyperlink" Target="http://www.huffingtonpost.com/news/poll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42778" cy="1470025"/>
          </a:xfrm>
        </p:spPr>
        <p:txBody>
          <a:bodyPr>
            <a:normAutofit/>
          </a:bodyPr>
          <a:lstStyle/>
          <a:p>
            <a:r>
              <a:rPr lang="en-US" sz="4000" dirty="0" smtClean="0"/>
              <a:t>Take the anonymous survey on your desk.</a:t>
            </a:r>
            <a:endParaRPr lang="en-US" sz="4000" dirty="0"/>
          </a:p>
        </p:txBody>
      </p:sp>
      <p:sp>
        <p:nvSpPr>
          <p:cNvPr id="3" name="Subtitle 2"/>
          <p:cNvSpPr>
            <a:spLocks noGrp="1"/>
          </p:cNvSpPr>
          <p:nvPr>
            <p:ph type="subTitle" idx="1"/>
          </p:nvPr>
        </p:nvSpPr>
        <p:spPr>
          <a:xfrm>
            <a:off x="0" y="1481667"/>
            <a:ext cx="9144000" cy="4157133"/>
          </a:xfrm>
        </p:spPr>
        <p:txBody>
          <a:bodyPr>
            <a:normAutofit/>
          </a:bodyPr>
          <a:lstStyle/>
          <a:p>
            <a:r>
              <a:rPr lang="en-US" dirty="0" smtClean="0"/>
              <a:t>Answer questions in order.</a:t>
            </a:r>
          </a:p>
          <a:p>
            <a:endParaRPr lang="en-US" dirty="0"/>
          </a:p>
          <a:p>
            <a:r>
              <a:rPr lang="en-US" dirty="0" smtClean="0"/>
              <a:t>Do not change answers to previously answered questions.</a:t>
            </a:r>
          </a:p>
          <a:p>
            <a:endParaRPr lang="en-US" dirty="0"/>
          </a:p>
          <a:p>
            <a:r>
              <a:rPr lang="en-US" dirty="0" smtClean="0"/>
              <a:t>Question 6 is on the back. </a:t>
            </a:r>
          </a:p>
          <a:p>
            <a:endParaRPr lang="en-US" dirty="0"/>
          </a:p>
          <a:p>
            <a:r>
              <a:rPr lang="en-US" b="1" u="sng" dirty="0" smtClean="0"/>
              <a:t>When you are done, take your index card and neatly write a survey question that you could ask Moses Brown students about of your choosing.</a:t>
            </a:r>
            <a:endParaRPr lang="en-US" b="1" u="sng" dirty="0"/>
          </a:p>
        </p:txBody>
      </p:sp>
    </p:spTree>
    <p:extLst>
      <p:ext uri="{BB962C8B-B14F-4D97-AF65-F5344CB8AC3E}">
        <p14:creationId xmlns:p14="http://schemas.microsoft.com/office/powerpoint/2010/main" val="182280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94467"/>
            <a:ext cx="7408333" cy="3450696"/>
          </a:xfrm>
        </p:spPr>
        <p:txBody>
          <a:bodyPr>
            <a:normAutofit lnSpcReduction="10000"/>
          </a:bodyPr>
          <a:lstStyle/>
          <a:p>
            <a:r>
              <a:rPr lang="en-US" dirty="0" smtClean="0"/>
              <a:t>We take samples to make inferences about the population.</a:t>
            </a:r>
          </a:p>
          <a:p>
            <a:r>
              <a:rPr lang="en-US" dirty="0" smtClean="0"/>
              <a:t>Different samples will undoubtedly produce different results.</a:t>
            </a:r>
          </a:p>
          <a:p>
            <a:endParaRPr lang="en-US" dirty="0"/>
          </a:p>
          <a:p>
            <a:r>
              <a:rPr lang="en-US" dirty="0" smtClean="0"/>
              <a:t>LARGE SAMPLES help get around this as they eliminate error (but this only works if the sample is taken at random). Large samples that are biased aren’t useful (i.e. voluntary “samples”)</a:t>
            </a:r>
            <a:endParaRPr lang="en-US" dirty="0"/>
          </a:p>
        </p:txBody>
      </p:sp>
      <p:sp>
        <p:nvSpPr>
          <p:cNvPr id="3" name="Title 2"/>
          <p:cNvSpPr>
            <a:spLocks noGrp="1"/>
          </p:cNvSpPr>
          <p:nvPr>
            <p:ph type="title"/>
          </p:nvPr>
        </p:nvSpPr>
        <p:spPr/>
        <p:txBody>
          <a:bodyPr/>
          <a:lstStyle/>
          <a:p>
            <a:r>
              <a:rPr lang="en-US" dirty="0" smtClean="0"/>
              <a:t>Why we take samples?</a:t>
            </a:r>
            <a:endParaRPr lang="en-US" dirty="0"/>
          </a:p>
        </p:txBody>
      </p:sp>
    </p:spTree>
    <p:extLst>
      <p:ext uri="{BB962C8B-B14F-4D97-AF65-F5344CB8AC3E}">
        <p14:creationId xmlns:p14="http://schemas.microsoft.com/office/powerpoint/2010/main" val="133348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week we will discuss the details of experiments!</a:t>
            </a:r>
            <a:endParaRPr lang="en-US" dirty="0"/>
          </a:p>
        </p:txBody>
      </p:sp>
      <p:sp>
        <p:nvSpPr>
          <p:cNvPr id="4" name="Rectangle 3"/>
          <p:cNvSpPr/>
          <p:nvPr/>
        </p:nvSpPr>
        <p:spPr>
          <a:xfrm>
            <a:off x="301978" y="1641561"/>
            <a:ext cx="8743244" cy="5539979"/>
          </a:xfrm>
          <a:prstGeom prst="rect">
            <a:avLst/>
          </a:prstGeom>
        </p:spPr>
        <p:txBody>
          <a:bodyPr wrap="square">
            <a:spAutoFit/>
          </a:bodyPr>
          <a:lstStyle/>
          <a:p>
            <a:r>
              <a:rPr lang="en-US" sz="2800" dirty="0"/>
              <a:t>In an </a:t>
            </a:r>
            <a:r>
              <a:rPr lang="en-US" sz="2800" b="1" u="sng" dirty="0"/>
              <a:t>observational study</a:t>
            </a:r>
            <a:r>
              <a:rPr lang="en-US" sz="2800" dirty="0"/>
              <a:t>: we observe individuals and measure variables of interest BUT DO </a:t>
            </a:r>
            <a:r>
              <a:rPr lang="en-US" sz="2800" b="1" u="sng" dirty="0"/>
              <a:t>NOT</a:t>
            </a:r>
            <a:r>
              <a:rPr lang="en-US" sz="2800" dirty="0"/>
              <a:t> ATTEMPT TO </a:t>
            </a:r>
            <a:r>
              <a:rPr lang="en-US" sz="2800" b="1" u="sng" dirty="0"/>
              <a:t>INFLUENCE</a:t>
            </a:r>
            <a:r>
              <a:rPr lang="en-US" sz="2800" dirty="0"/>
              <a:t> THE RESPONSES</a:t>
            </a:r>
            <a:r>
              <a:rPr lang="en-US" sz="2800" dirty="0" smtClean="0"/>
              <a:t>.</a:t>
            </a:r>
          </a:p>
          <a:p>
            <a:endParaRPr lang="en-US" sz="2800" dirty="0"/>
          </a:p>
          <a:p>
            <a:r>
              <a:rPr lang="en-US" sz="2800" dirty="0" smtClean="0"/>
              <a:t>Difficult to determine cause and effect because of confounding variables </a:t>
            </a:r>
            <a:endParaRPr lang="en-US" sz="2800" dirty="0"/>
          </a:p>
          <a:p>
            <a:endParaRPr lang="en-US" sz="2800" b="1" u="sng" dirty="0"/>
          </a:p>
          <a:p>
            <a:r>
              <a:rPr lang="en-US" sz="2800" b="1" u="sng" dirty="0"/>
              <a:t>EXPERIMENT: </a:t>
            </a:r>
            <a:r>
              <a:rPr lang="en-US" sz="2800" dirty="0"/>
              <a:t>WE </a:t>
            </a:r>
            <a:r>
              <a:rPr lang="en-US" sz="2800" b="1" u="sng" dirty="0"/>
              <a:t>DELIBIRATELY</a:t>
            </a:r>
            <a:r>
              <a:rPr lang="en-US" sz="2800" dirty="0"/>
              <a:t> IMPOSE SOME TREATMENT ON INDIVIDUALS IN ORDER TO OBSERVE THEIR RESPONSES</a:t>
            </a:r>
            <a:r>
              <a:rPr lang="en-US" sz="2800" dirty="0" smtClean="0"/>
              <a:t>. (treatment and control groups/ Double blinding). Need to be able to replicate and generalize  (holds true in a # of settings)</a:t>
            </a:r>
            <a:endParaRPr lang="en-US" sz="2800" dirty="0"/>
          </a:p>
          <a:p>
            <a:endParaRPr lang="en-US" dirty="0"/>
          </a:p>
        </p:txBody>
      </p:sp>
    </p:spTree>
    <p:extLst>
      <p:ext uri="{BB962C8B-B14F-4D97-AF65-F5344CB8AC3E}">
        <p14:creationId xmlns:p14="http://schemas.microsoft.com/office/powerpoint/2010/main" val="407491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977900"/>
            <a:ext cx="8382000" cy="4902200"/>
          </a:xfrm>
          <a:prstGeom prst="rect">
            <a:avLst/>
          </a:prstGeom>
        </p:spPr>
      </p:pic>
    </p:spTree>
    <p:extLst>
      <p:ext uri="{BB962C8B-B14F-4D97-AF65-F5344CB8AC3E}">
        <p14:creationId xmlns:p14="http://schemas.microsoft.com/office/powerpoint/2010/main" val="241754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100" y="317500"/>
            <a:ext cx="8305800" cy="6223000"/>
          </a:xfrm>
          <a:prstGeom prst="rect">
            <a:avLst/>
          </a:prstGeom>
        </p:spPr>
      </p:pic>
    </p:spTree>
    <p:extLst>
      <p:ext uri="{BB962C8B-B14F-4D97-AF65-F5344CB8AC3E}">
        <p14:creationId xmlns:p14="http://schemas.microsoft.com/office/powerpoint/2010/main" val="63754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http://www.huffingtonpost.com/news/pollster/</a:t>
            </a:r>
            <a:endParaRPr lang="en-US" dirty="0" smtClean="0"/>
          </a:p>
          <a:p>
            <a:r>
              <a:rPr lang="en-US" dirty="0" smtClean="0"/>
              <a:t>Read How are polls conducted: Gallup</a:t>
            </a:r>
          </a:p>
          <a:p>
            <a:r>
              <a:rPr lang="en-US" dirty="0" smtClean="0"/>
              <a:t>Shorter:</a:t>
            </a:r>
          </a:p>
          <a:p>
            <a:r>
              <a:rPr lang="en-US" dirty="0" smtClean="0">
                <a:hlinkClick r:id="rId3"/>
              </a:rPr>
              <a:t>http://www.gallup.com/poll/101872/how-does-gallup-polling-work.aspx</a:t>
            </a:r>
            <a:endParaRPr lang="en-US" dirty="0" smtClean="0"/>
          </a:p>
          <a:p>
            <a:r>
              <a:rPr lang="en-US" dirty="0" smtClean="0">
                <a:hlinkClick r:id="rId4"/>
              </a:rPr>
              <a:t>http://www.washingtonpost.com/wp-dyn/articles/A22188-2005Jan19.html</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Homework</a:t>
            </a:r>
            <a:endParaRPr lang="en-US" dirty="0"/>
          </a:p>
        </p:txBody>
      </p:sp>
      <p:sp>
        <p:nvSpPr>
          <p:cNvPr id="4" name="TextBox 3"/>
          <p:cNvSpPr txBox="1"/>
          <p:nvPr/>
        </p:nvSpPr>
        <p:spPr>
          <a:xfrm>
            <a:off x="872067" y="1821723"/>
            <a:ext cx="5329704" cy="646331"/>
          </a:xfrm>
          <a:prstGeom prst="rect">
            <a:avLst/>
          </a:prstGeom>
          <a:noFill/>
        </p:spPr>
        <p:txBody>
          <a:bodyPr wrap="none" rtlCol="0">
            <a:spAutoFit/>
          </a:bodyPr>
          <a:lstStyle/>
          <a:p>
            <a:r>
              <a:rPr lang="en-US" dirty="0" smtClean="0"/>
              <a:t>Read the AP Book For topic 6 and 7</a:t>
            </a:r>
          </a:p>
          <a:p>
            <a:r>
              <a:rPr lang="en-US" dirty="0" smtClean="0"/>
              <a:t>Complete Multiple Choice Questions for Topic 6 and 7</a:t>
            </a:r>
            <a:endParaRPr lang="en-US" dirty="0"/>
          </a:p>
        </p:txBody>
      </p:sp>
    </p:spTree>
    <p:extLst>
      <p:ext uri="{BB962C8B-B14F-4D97-AF65-F5344CB8AC3E}">
        <p14:creationId xmlns:p14="http://schemas.microsoft.com/office/powerpoint/2010/main" val="321710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1"/>
            <a:ext cx="8229600" cy="614362"/>
          </a:xfrm>
        </p:spPr>
        <p:txBody>
          <a:bodyPr>
            <a:normAutofit fontScale="90000"/>
          </a:bodyPr>
          <a:lstStyle/>
          <a:p>
            <a:r>
              <a:rPr lang="en-US" dirty="0" smtClean="0"/>
              <a:t>Does wording and order matter?</a:t>
            </a:r>
            <a:endParaRPr lang="en-US" dirty="0"/>
          </a:p>
        </p:txBody>
      </p:sp>
      <p:pic>
        <p:nvPicPr>
          <p:cNvPr id="6" name="Picture 5"/>
          <p:cNvPicPr>
            <a:picLocks noChangeAspect="1"/>
          </p:cNvPicPr>
          <p:nvPr/>
        </p:nvPicPr>
        <p:blipFill>
          <a:blip r:embed="rId2"/>
          <a:stretch>
            <a:fillRect/>
          </a:stretch>
        </p:blipFill>
        <p:spPr>
          <a:xfrm>
            <a:off x="457200" y="989682"/>
            <a:ext cx="4475132" cy="4781762"/>
          </a:xfrm>
          <a:prstGeom prst="rect">
            <a:avLst/>
          </a:prstGeom>
        </p:spPr>
      </p:pic>
    </p:spTree>
    <p:extLst>
      <p:ext uri="{BB962C8B-B14F-4D97-AF65-F5344CB8AC3E}">
        <p14:creationId xmlns:p14="http://schemas.microsoft.com/office/powerpoint/2010/main" val="67007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6.) Do you watch cartoons (yes or no)?</a:t>
            </a:r>
            <a:r>
              <a:rPr lang="en-US" dirty="0" smtClean="0"/>
              <a:t>____________________ (90%)</a:t>
            </a:r>
            <a:endParaRPr lang="en-US" dirty="0"/>
          </a:p>
          <a:p>
            <a:pPr marL="0" indent="0">
              <a:buNone/>
            </a:pPr>
            <a:endParaRPr lang="en-US" dirty="0"/>
          </a:p>
          <a:p>
            <a:pPr marL="0" indent="0">
              <a:buNone/>
            </a:pPr>
            <a:r>
              <a:rPr lang="en-US" dirty="0" smtClean="0"/>
              <a:t>6</a:t>
            </a:r>
            <a:r>
              <a:rPr lang="en-US" dirty="0"/>
              <a:t>.) Do you </a:t>
            </a:r>
            <a:r>
              <a:rPr lang="en-US" i="1" dirty="0"/>
              <a:t>still</a:t>
            </a:r>
            <a:r>
              <a:rPr lang="en-US" dirty="0"/>
              <a:t> watch cartoons (yes or no)?</a:t>
            </a:r>
            <a:r>
              <a:rPr lang="en-US" dirty="0" smtClean="0"/>
              <a:t>____________________ (60%)</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Does wording matter?</a:t>
            </a:r>
            <a:endParaRPr lang="en-US" dirty="0"/>
          </a:p>
        </p:txBody>
      </p:sp>
      <p:sp>
        <p:nvSpPr>
          <p:cNvPr id="4" name="TextBox 3"/>
          <p:cNvSpPr txBox="1"/>
          <p:nvPr/>
        </p:nvSpPr>
        <p:spPr>
          <a:xfrm>
            <a:off x="663222" y="5672667"/>
            <a:ext cx="6021864" cy="923330"/>
          </a:xfrm>
          <a:prstGeom prst="rect">
            <a:avLst/>
          </a:prstGeom>
          <a:noFill/>
        </p:spPr>
        <p:txBody>
          <a:bodyPr wrap="none" rtlCol="0">
            <a:spAutoFit/>
          </a:bodyPr>
          <a:lstStyle/>
          <a:p>
            <a:r>
              <a:rPr lang="en-US" dirty="0" smtClean="0"/>
              <a:t>Design a question that is made to create a bias in responses.</a:t>
            </a:r>
          </a:p>
          <a:p>
            <a:endParaRPr lang="en-US" dirty="0"/>
          </a:p>
          <a:p>
            <a:r>
              <a:rPr lang="en-US" dirty="0" smtClean="0"/>
              <a:t>Now redesign the question to be less biased.</a:t>
            </a:r>
            <a:endParaRPr lang="en-US" dirty="0"/>
          </a:p>
        </p:txBody>
      </p:sp>
    </p:spTree>
    <p:extLst>
      <p:ext uri="{BB962C8B-B14F-4D97-AF65-F5344CB8AC3E}">
        <p14:creationId xmlns:p14="http://schemas.microsoft.com/office/powerpoint/2010/main" val="427274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9666"/>
            <a:ext cx="9144000" cy="4769555"/>
          </a:xfrm>
        </p:spPr>
        <p:txBody>
          <a:bodyPr/>
          <a:lstStyle/>
          <a:p>
            <a:pPr marL="0" indent="0">
              <a:buNone/>
            </a:pPr>
            <a:r>
              <a:rPr lang="en-US" dirty="0" smtClean="0"/>
              <a:t>Who carried out the survey?</a:t>
            </a:r>
          </a:p>
          <a:p>
            <a:pPr marL="0" indent="0">
              <a:buNone/>
            </a:pPr>
            <a:r>
              <a:rPr lang="en-US" dirty="0" smtClean="0"/>
              <a:t>What was the population?</a:t>
            </a:r>
          </a:p>
          <a:p>
            <a:pPr marL="0" indent="0">
              <a:buNone/>
            </a:pPr>
            <a:r>
              <a:rPr lang="en-US" dirty="0" smtClean="0"/>
              <a:t>How was the sample selected?</a:t>
            </a:r>
          </a:p>
          <a:p>
            <a:pPr marL="0" indent="0">
              <a:buNone/>
            </a:pPr>
            <a:r>
              <a:rPr lang="en-US" dirty="0" smtClean="0"/>
              <a:t>How large was the sample?</a:t>
            </a:r>
          </a:p>
          <a:p>
            <a:pPr marL="0" indent="0">
              <a:buNone/>
            </a:pPr>
            <a:r>
              <a:rPr lang="en-US" dirty="0" smtClean="0"/>
              <a:t>What was the response rate?</a:t>
            </a:r>
          </a:p>
          <a:p>
            <a:pPr marL="0" indent="0">
              <a:buNone/>
            </a:pPr>
            <a:r>
              <a:rPr lang="en-US" dirty="0" smtClean="0"/>
              <a:t>How were the subject contacted? Phone/email</a:t>
            </a:r>
          </a:p>
          <a:p>
            <a:pPr marL="0" indent="0">
              <a:buNone/>
            </a:pPr>
            <a:r>
              <a:rPr lang="en-US" dirty="0" smtClean="0"/>
              <a:t>When was the survey conducted (i.e. time of day/season)</a:t>
            </a:r>
            <a:endParaRPr lang="en-US" dirty="0"/>
          </a:p>
        </p:txBody>
      </p:sp>
      <p:sp>
        <p:nvSpPr>
          <p:cNvPr id="2" name="Title 1"/>
          <p:cNvSpPr>
            <a:spLocks noGrp="1"/>
          </p:cNvSpPr>
          <p:nvPr>
            <p:ph type="title"/>
          </p:nvPr>
        </p:nvSpPr>
        <p:spPr>
          <a:xfrm>
            <a:off x="-324556" y="412485"/>
            <a:ext cx="9468556" cy="445029"/>
          </a:xfrm>
        </p:spPr>
        <p:txBody>
          <a:bodyPr>
            <a:normAutofit fontScale="90000"/>
          </a:bodyPr>
          <a:lstStyle/>
          <a:p>
            <a:r>
              <a:rPr lang="en-US" sz="3600" dirty="0" smtClean="0"/>
              <a:t>Questions to ask before you believe a poll… </a:t>
            </a:r>
            <a:br>
              <a:rPr lang="en-US" sz="3600" dirty="0" smtClean="0"/>
            </a:br>
            <a:r>
              <a:rPr lang="en-US" sz="3600" dirty="0" smtClean="0"/>
              <a:t>BE SKEPTICAL! Insist on Answers.</a:t>
            </a:r>
            <a:endParaRPr lang="en-US" sz="3600" dirty="0"/>
          </a:p>
        </p:txBody>
      </p:sp>
    </p:spTree>
    <p:extLst>
      <p:ext uri="{BB962C8B-B14F-4D97-AF65-F5344CB8AC3E}">
        <p14:creationId xmlns:p14="http://schemas.microsoft.com/office/powerpoint/2010/main" val="419338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Sample every nth person. This is oftentimes used in exit polls.</a:t>
            </a:r>
          </a:p>
          <a:p>
            <a:endParaRPr lang="en-US" dirty="0"/>
          </a:p>
          <a:p>
            <a:r>
              <a:rPr lang="en-US" dirty="0" smtClean="0"/>
              <a:t>Can be risky though…</a:t>
            </a:r>
            <a:endParaRPr lang="en-US" dirty="0"/>
          </a:p>
        </p:txBody>
      </p:sp>
      <p:sp>
        <p:nvSpPr>
          <p:cNvPr id="2" name="Title 1"/>
          <p:cNvSpPr>
            <a:spLocks noGrp="1"/>
          </p:cNvSpPr>
          <p:nvPr>
            <p:ph type="title"/>
          </p:nvPr>
        </p:nvSpPr>
        <p:spPr/>
        <p:txBody>
          <a:bodyPr/>
          <a:lstStyle/>
          <a:p>
            <a:r>
              <a:rPr lang="en-US" dirty="0" smtClean="0"/>
              <a:t>Systematic Sampling</a:t>
            </a:r>
            <a:endParaRPr lang="en-US" dirty="0"/>
          </a:p>
        </p:txBody>
      </p:sp>
    </p:spTree>
    <p:extLst>
      <p:ext uri="{BB962C8B-B14F-4D97-AF65-F5344CB8AC3E}">
        <p14:creationId xmlns:p14="http://schemas.microsoft.com/office/powerpoint/2010/main" val="418792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Table B</a:t>
            </a:r>
            <a:endParaRPr lang="en-US" dirty="0"/>
          </a:p>
        </p:txBody>
      </p:sp>
      <p:sp>
        <p:nvSpPr>
          <p:cNvPr id="4" name="TextBox 3"/>
          <p:cNvSpPr txBox="1"/>
          <p:nvPr/>
        </p:nvSpPr>
        <p:spPr>
          <a:xfrm>
            <a:off x="457200" y="1619278"/>
            <a:ext cx="2320768" cy="369332"/>
          </a:xfrm>
          <a:prstGeom prst="rect">
            <a:avLst/>
          </a:prstGeom>
          <a:noFill/>
        </p:spPr>
        <p:txBody>
          <a:bodyPr wrap="none" rtlCol="0">
            <a:spAutoFit/>
          </a:bodyPr>
          <a:lstStyle/>
          <a:p>
            <a:r>
              <a:rPr lang="en-US" dirty="0" smtClean="0"/>
              <a:t>Label: 001, 002, …200</a:t>
            </a:r>
            <a:endParaRPr lang="en-US" dirty="0"/>
          </a:p>
        </p:txBody>
      </p:sp>
      <p:pic>
        <p:nvPicPr>
          <p:cNvPr id="7" name="Picture 6"/>
          <p:cNvPicPr>
            <a:picLocks noChangeAspect="1"/>
          </p:cNvPicPr>
          <p:nvPr/>
        </p:nvPicPr>
        <p:blipFill>
          <a:blip r:embed="rId2"/>
          <a:stretch>
            <a:fillRect/>
          </a:stretch>
        </p:blipFill>
        <p:spPr>
          <a:xfrm>
            <a:off x="0" y="2647244"/>
            <a:ext cx="9144000" cy="3177702"/>
          </a:xfrm>
          <a:prstGeom prst="rect">
            <a:avLst/>
          </a:prstGeom>
        </p:spPr>
      </p:pic>
    </p:spTree>
    <p:extLst>
      <p:ext uri="{BB962C8B-B14F-4D97-AF65-F5344CB8AC3E}">
        <p14:creationId xmlns:p14="http://schemas.microsoft.com/office/powerpoint/2010/main" val="343063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7888"/>
            <a:ext cx="9045222" cy="5378275"/>
          </a:xfrm>
        </p:spPr>
        <p:txBody>
          <a:bodyPr>
            <a:normAutofit fontScale="92500" lnSpcReduction="10000"/>
          </a:bodyPr>
          <a:lstStyle/>
          <a:p>
            <a:pPr marL="0" indent="0">
              <a:buNone/>
            </a:pPr>
            <a:r>
              <a:rPr lang="en-US" dirty="0" smtClean="0"/>
              <a:t>Even with random selection from the population, we can still run into various biases:</a:t>
            </a:r>
          </a:p>
          <a:p>
            <a:pPr marL="0" indent="0">
              <a:buNone/>
            </a:pPr>
            <a:r>
              <a:rPr lang="en-US" b="1" u="sng" dirty="0" err="1" smtClean="0"/>
              <a:t>Undercoverage</a:t>
            </a:r>
            <a:r>
              <a:rPr lang="en-US" b="1" u="sng" dirty="0" smtClean="0"/>
              <a:t>:</a:t>
            </a:r>
            <a:r>
              <a:rPr lang="en-US" dirty="0" smtClean="0"/>
              <a:t> Some groups of the population might be left out. </a:t>
            </a:r>
          </a:p>
          <a:p>
            <a:pPr marL="0" indent="0">
              <a:buNone/>
            </a:pPr>
            <a:endParaRPr lang="en-US" dirty="0"/>
          </a:p>
          <a:p>
            <a:pPr marL="0" indent="0">
              <a:buNone/>
            </a:pPr>
            <a:r>
              <a:rPr lang="en-US" dirty="0" smtClean="0"/>
              <a:t>Accurate and complete list of the population might be missing (might be missing prisoners, homeless, those without a residential phone, etc.)</a:t>
            </a:r>
          </a:p>
          <a:p>
            <a:pPr marL="0" indent="0">
              <a:buNone/>
            </a:pPr>
            <a:endParaRPr lang="en-US" b="1" u="sng" dirty="0"/>
          </a:p>
          <a:p>
            <a:pPr marL="0" indent="0">
              <a:buNone/>
            </a:pPr>
            <a:r>
              <a:rPr lang="en-US" b="1" u="sng" dirty="0" smtClean="0"/>
              <a:t>Nonresponse: </a:t>
            </a:r>
            <a:r>
              <a:rPr lang="en-US" dirty="0" smtClean="0"/>
              <a:t>occurs when an individual chosen for the sample can’t be contacted or does not cooperate.</a:t>
            </a:r>
          </a:p>
          <a:p>
            <a:pPr marL="0" indent="0">
              <a:buNone/>
            </a:pPr>
            <a:endParaRPr lang="en-US" b="1" u="sng" dirty="0"/>
          </a:p>
          <a:p>
            <a:pPr marL="0" indent="0">
              <a:buNone/>
            </a:pPr>
            <a:r>
              <a:rPr lang="en-US" dirty="0" smtClean="0"/>
              <a:t>Even with careful planning and multiple callbacks this often reaches 30% or more.</a:t>
            </a:r>
          </a:p>
          <a:p>
            <a:pPr marL="0" indent="0">
              <a:buNone/>
            </a:pPr>
            <a:endParaRPr lang="en-US" dirty="0"/>
          </a:p>
          <a:p>
            <a:pPr marL="0" indent="0">
              <a:buNone/>
            </a:pPr>
            <a:r>
              <a:rPr lang="en-US" dirty="0" smtClean="0"/>
              <a:t>Most sample survey and opinion polls are done over the phone. This can create a HUGE non-response bias.</a:t>
            </a:r>
            <a:endParaRPr lang="en-US" dirty="0"/>
          </a:p>
        </p:txBody>
      </p:sp>
      <p:sp>
        <p:nvSpPr>
          <p:cNvPr id="2" name="Title 1"/>
          <p:cNvSpPr>
            <a:spLocks noGrp="1"/>
          </p:cNvSpPr>
          <p:nvPr>
            <p:ph type="title"/>
          </p:nvPr>
        </p:nvSpPr>
        <p:spPr>
          <a:xfrm>
            <a:off x="457200" y="243152"/>
            <a:ext cx="8229600" cy="445029"/>
          </a:xfrm>
        </p:spPr>
        <p:txBody>
          <a:bodyPr>
            <a:normAutofit fontScale="90000"/>
          </a:bodyPr>
          <a:lstStyle/>
          <a:p>
            <a:r>
              <a:rPr lang="en-US" dirty="0" smtClean="0"/>
              <a:t>Biases in Surveys</a:t>
            </a:r>
            <a:endParaRPr lang="en-US" dirty="0"/>
          </a:p>
        </p:txBody>
      </p:sp>
    </p:spTree>
    <p:extLst>
      <p:ext uri="{BB962C8B-B14F-4D97-AF65-F5344CB8AC3E}">
        <p14:creationId xmlns:p14="http://schemas.microsoft.com/office/powerpoint/2010/main" val="142079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3112"/>
            <a:ext cx="9045222" cy="5223052"/>
          </a:xfrm>
        </p:spPr>
        <p:txBody>
          <a:bodyPr/>
          <a:lstStyle/>
          <a:p>
            <a:r>
              <a:rPr lang="en-US" dirty="0" smtClean="0"/>
              <a:t>The behavior of the respondents or of the interviewer can cause </a:t>
            </a:r>
            <a:r>
              <a:rPr lang="en-US" b="1" u="sng" dirty="0" smtClean="0"/>
              <a:t>response bias</a:t>
            </a:r>
            <a:r>
              <a:rPr lang="en-US" dirty="0" smtClean="0"/>
              <a:t>:</a:t>
            </a:r>
          </a:p>
          <a:p>
            <a:r>
              <a:rPr lang="en-US" dirty="0" smtClean="0"/>
              <a:t>Respondents might lie about illegal or unpopular behavior.</a:t>
            </a:r>
          </a:p>
          <a:p>
            <a:r>
              <a:rPr lang="en-US" dirty="0" smtClean="0"/>
              <a:t>The race or gender of the interviewer might influence responses.</a:t>
            </a:r>
          </a:p>
          <a:p>
            <a:endParaRPr lang="en-US" dirty="0"/>
          </a:p>
          <a:p>
            <a:r>
              <a:rPr lang="en-US" b="1" u="sng" dirty="0" smtClean="0"/>
              <a:t>Wording of questions </a:t>
            </a:r>
            <a:r>
              <a:rPr lang="en-US" dirty="0" smtClean="0"/>
              <a:t>– can oftentimes influence responses. Confusing questions and leading questions can influence responses.</a:t>
            </a:r>
          </a:p>
          <a:p>
            <a:pPr marL="0" indent="0">
              <a:buNone/>
            </a:pPr>
            <a:endParaRPr lang="en-US" dirty="0" smtClean="0"/>
          </a:p>
          <a:p>
            <a:endParaRPr lang="en-US" dirty="0"/>
          </a:p>
        </p:txBody>
      </p:sp>
      <p:sp>
        <p:nvSpPr>
          <p:cNvPr id="2" name="Title 1"/>
          <p:cNvSpPr>
            <a:spLocks noGrp="1"/>
          </p:cNvSpPr>
          <p:nvPr>
            <p:ph type="title"/>
          </p:nvPr>
        </p:nvSpPr>
        <p:spPr>
          <a:xfrm>
            <a:off x="457200" y="147638"/>
            <a:ext cx="8229600" cy="572029"/>
          </a:xfrm>
        </p:spPr>
        <p:txBody>
          <a:bodyPr>
            <a:normAutofit fontScale="90000"/>
          </a:bodyPr>
          <a:lstStyle/>
          <a:p>
            <a:r>
              <a:rPr lang="en-US" dirty="0" smtClean="0"/>
              <a:t>Response Bias</a:t>
            </a:r>
            <a:endParaRPr lang="en-US" dirty="0"/>
          </a:p>
        </p:txBody>
      </p:sp>
    </p:spTree>
    <p:extLst>
      <p:ext uri="{BB962C8B-B14F-4D97-AF65-F5344CB8AC3E}">
        <p14:creationId xmlns:p14="http://schemas.microsoft.com/office/powerpoint/2010/main" val="310562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900" y="0"/>
            <a:ext cx="6926777" cy="6858000"/>
          </a:xfrm>
          <a:prstGeom prst="rect">
            <a:avLst/>
          </a:prstGeom>
        </p:spPr>
      </p:pic>
    </p:spTree>
    <p:extLst>
      <p:ext uri="{BB962C8B-B14F-4D97-AF65-F5344CB8AC3E}">
        <p14:creationId xmlns:p14="http://schemas.microsoft.com/office/powerpoint/2010/main" val="3875728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175</TotalTime>
  <Words>605</Words>
  <Application>Microsoft Macintosh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Take the anonymous survey on your desk.</vt:lpstr>
      <vt:lpstr>Does wording and order matter?</vt:lpstr>
      <vt:lpstr>Does wording matter?</vt:lpstr>
      <vt:lpstr>Questions to ask before you believe a poll…  BE SKEPTICAL! Insist on Answers.</vt:lpstr>
      <vt:lpstr>Systematic Sampling</vt:lpstr>
      <vt:lpstr>Using Table B</vt:lpstr>
      <vt:lpstr>Biases in Surveys</vt:lpstr>
      <vt:lpstr>Response Bias</vt:lpstr>
      <vt:lpstr>PowerPoint Presentation</vt:lpstr>
      <vt:lpstr>Why we take samples?</vt:lpstr>
      <vt:lpstr>Next week we will discuss the details of experiments!</vt:lpstr>
      <vt:lpstr>PowerPoint Presentation</vt:lpstr>
      <vt:lpstr>PowerPoint Presentation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the survey on your desk.</dc:title>
  <dc:creator>Ben Young</dc:creator>
  <cp:lastModifiedBy>Ben Young</cp:lastModifiedBy>
  <cp:revision>12</cp:revision>
  <dcterms:created xsi:type="dcterms:W3CDTF">2013-11-22T02:07:33Z</dcterms:created>
  <dcterms:modified xsi:type="dcterms:W3CDTF">2013-11-22T05:03:48Z</dcterms:modified>
</cp:coreProperties>
</file>