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66" r:id="rId4"/>
    <p:sldId id="257" r:id="rId5"/>
    <p:sldId id="262" r:id="rId6"/>
    <p:sldId id="265" r:id="rId7"/>
    <p:sldId id="263" r:id="rId8"/>
    <p:sldId id="258" r:id="rId9"/>
    <p:sldId id="259" r:id="rId10"/>
    <p:sldId id="260" r:id="rId11"/>
    <p:sldId id="26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4" d="100"/>
          <a:sy n="94" d="100"/>
        </p:scale>
        <p:origin x="-13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54BFA-9C36-3641-87D7-25F970D05F35}"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BE9D-FEBB-6B49-A3DF-D49E0F3BC123}" type="slidenum">
              <a:rPr lang="en-US" smtClean="0"/>
              <a:t>‹#›</a:t>
            </a:fld>
            <a:endParaRPr lang="en-US"/>
          </a:p>
        </p:txBody>
      </p:sp>
    </p:spTree>
    <p:extLst>
      <p:ext uri="{BB962C8B-B14F-4D97-AF65-F5344CB8AC3E}">
        <p14:creationId xmlns:p14="http://schemas.microsoft.com/office/powerpoint/2010/main" val="3835684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A54BFA-9C36-3641-87D7-25F970D05F35}"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BE9D-FEBB-6B49-A3DF-D49E0F3BC123}" type="slidenum">
              <a:rPr lang="en-US" smtClean="0"/>
              <a:t>‹#›</a:t>
            </a:fld>
            <a:endParaRPr lang="en-US"/>
          </a:p>
        </p:txBody>
      </p:sp>
    </p:spTree>
    <p:extLst>
      <p:ext uri="{BB962C8B-B14F-4D97-AF65-F5344CB8AC3E}">
        <p14:creationId xmlns:p14="http://schemas.microsoft.com/office/powerpoint/2010/main" val="3518585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A54BFA-9C36-3641-87D7-25F970D05F35}"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BE9D-FEBB-6B49-A3DF-D49E0F3BC123}" type="slidenum">
              <a:rPr lang="en-US" smtClean="0"/>
              <a:t>‹#›</a:t>
            </a:fld>
            <a:endParaRPr lang="en-US"/>
          </a:p>
        </p:txBody>
      </p:sp>
    </p:spTree>
    <p:extLst>
      <p:ext uri="{BB962C8B-B14F-4D97-AF65-F5344CB8AC3E}">
        <p14:creationId xmlns:p14="http://schemas.microsoft.com/office/powerpoint/2010/main" val="3763849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A54BFA-9C36-3641-87D7-25F970D05F35}"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BE9D-FEBB-6B49-A3DF-D49E0F3BC123}" type="slidenum">
              <a:rPr lang="en-US" smtClean="0"/>
              <a:t>‹#›</a:t>
            </a:fld>
            <a:endParaRPr lang="en-US"/>
          </a:p>
        </p:txBody>
      </p:sp>
    </p:spTree>
    <p:extLst>
      <p:ext uri="{BB962C8B-B14F-4D97-AF65-F5344CB8AC3E}">
        <p14:creationId xmlns:p14="http://schemas.microsoft.com/office/powerpoint/2010/main" val="198922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A54BFA-9C36-3641-87D7-25F970D05F35}"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BE9D-FEBB-6B49-A3DF-D49E0F3BC123}" type="slidenum">
              <a:rPr lang="en-US" smtClean="0"/>
              <a:t>‹#›</a:t>
            </a:fld>
            <a:endParaRPr lang="en-US"/>
          </a:p>
        </p:txBody>
      </p:sp>
    </p:spTree>
    <p:extLst>
      <p:ext uri="{BB962C8B-B14F-4D97-AF65-F5344CB8AC3E}">
        <p14:creationId xmlns:p14="http://schemas.microsoft.com/office/powerpoint/2010/main" val="3947153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A54BFA-9C36-3641-87D7-25F970D05F35}" type="datetimeFigureOut">
              <a:rPr lang="en-US" smtClean="0"/>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0BE9D-FEBB-6B49-A3DF-D49E0F3BC123}" type="slidenum">
              <a:rPr lang="en-US" smtClean="0"/>
              <a:t>‹#›</a:t>
            </a:fld>
            <a:endParaRPr lang="en-US"/>
          </a:p>
        </p:txBody>
      </p:sp>
    </p:spTree>
    <p:extLst>
      <p:ext uri="{BB962C8B-B14F-4D97-AF65-F5344CB8AC3E}">
        <p14:creationId xmlns:p14="http://schemas.microsoft.com/office/powerpoint/2010/main" val="1346279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A54BFA-9C36-3641-87D7-25F970D05F35}" type="datetimeFigureOut">
              <a:rPr lang="en-US" smtClean="0"/>
              <a:t>11/6/13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0BE9D-FEBB-6B49-A3DF-D49E0F3BC123}" type="slidenum">
              <a:rPr lang="en-US" smtClean="0"/>
              <a:t>‹#›</a:t>
            </a:fld>
            <a:endParaRPr lang="en-US"/>
          </a:p>
        </p:txBody>
      </p:sp>
    </p:spTree>
    <p:extLst>
      <p:ext uri="{BB962C8B-B14F-4D97-AF65-F5344CB8AC3E}">
        <p14:creationId xmlns:p14="http://schemas.microsoft.com/office/powerpoint/2010/main" val="958212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A54BFA-9C36-3641-87D7-25F970D05F35}" type="datetimeFigureOut">
              <a:rPr lang="en-US" smtClean="0"/>
              <a:t>11/6/13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0BE9D-FEBB-6B49-A3DF-D49E0F3BC123}" type="slidenum">
              <a:rPr lang="en-US" smtClean="0"/>
              <a:t>‹#›</a:t>
            </a:fld>
            <a:endParaRPr lang="en-US"/>
          </a:p>
        </p:txBody>
      </p:sp>
    </p:spTree>
    <p:extLst>
      <p:ext uri="{BB962C8B-B14F-4D97-AF65-F5344CB8AC3E}">
        <p14:creationId xmlns:p14="http://schemas.microsoft.com/office/powerpoint/2010/main" val="2497369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A54BFA-9C36-3641-87D7-25F970D05F35}" type="datetimeFigureOut">
              <a:rPr lang="en-US" smtClean="0"/>
              <a:t>11/6/13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0BE9D-FEBB-6B49-A3DF-D49E0F3BC123}" type="slidenum">
              <a:rPr lang="en-US" smtClean="0"/>
              <a:t>‹#›</a:t>
            </a:fld>
            <a:endParaRPr lang="en-US"/>
          </a:p>
        </p:txBody>
      </p:sp>
    </p:spTree>
    <p:extLst>
      <p:ext uri="{BB962C8B-B14F-4D97-AF65-F5344CB8AC3E}">
        <p14:creationId xmlns:p14="http://schemas.microsoft.com/office/powerpoint/2010/main" val="2300769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A54BFA-9C36-3641-87D7-25F970D05F35}" type="datetimeFigureOut">
              <a:rPr lang="en-US" smtClean="0"/>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0BE9D-FEBB-6B49-A3DF-D49E0F3BC123}" type="slidenum">
              <a:rPr lang="en-US" smtClean="0"/>
              <a:t>‹#›</a:t>
            </a:fld>
            <a:endParaRPr lang="en-US"/>
          </a:p>
        </p:txBody>
      </p:sp>
    </p:spTree>
    <p:extLst>
      <p:ext uri="{BB962C8B-B14F-4D97-AF65-F5344CB8AC3E}">
        <p14:creationId xmlns:p14="http://schemas.microsoft.com/office/powerpoint/2010/main" val="3463890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A54BFA-9C36-3641-87D7-25F970D05F35}" type="datetimeFigureOut">
              <a:rPr lang="en-US" smtClean="0"/>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0BE9D-FEBB-6B49-A3DF-D49E0F3BC123}" type="slidenum">
              <a:rPr lang="en-US" smtClean="0"/>
              <a:t>‹#›</a:t>
            </a:fld>
            <a:endParaRPr lang="en-US"/>
          </a:p>
        </p:txBody>
      </p:sp>
    </p:spTree>
    <p:extLst>
      <p:ext uri="{BB962C8B-B14F-4D97-AF65-F5344CB8AC3E}">
        <p14:creationId xmlns:p14="http://schemas.microsoft.com/office/powerpoint/2010/main" val="33485884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54BFA-9C36-3641-87D7-25F970D05F35}" type="datetimeFigureOut">
              <a:rPr lang="en-US" smtClean="0"/>
              <a:t>11/6/13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0BE9D-FEBB-6B49-A3DF-D49E0F3BC123}" type="slidenum">
              <a:rPr lang="en-US" smtClean="0"/>
              <a:t>‹#›</a:t>
            </a:fld>
            <a:endParaRPr lang="en-US"/>
          </a:p>
        </p:txBody>
      </p:sp>
    </p:spTree>
    <p:extLst>
      <p:ext uri="{BB962C8B-B14F-4D97-AF65-F5344CB8AC3E}">
        <p14:creationId xmlns:p14="http://schemas.microsoft.com/office/powerpoint/2010/main" val="472468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Pseudocertainty_effect" TargetMode="Externa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5240" y="14011"/>
            <a:ext cx="7772400" cy="810098"/>
          </a:xfrm>
        </p:spPr>
        <p:txBody>
          <a:bodyPr/>
          <a:lstStyle/>
          <a:p>
            <a:r>
              <a:rPr lang="en-US" dirty="0" smtClean="0"/>
              <a:t>Honors </a:t>
            </a:r>
            <a:r>
              <a:rPr lang="en-US" dirty="0" err="1" smtClean="0"/>
              <a:t>Precalculus</a:t>
            </a:r>
            <a:r>
              <a:rPr lang="en-US" dirty="0" smtClean="0"/>
              <a:t>: Do Now</a:t>
            </a:r>
            <a:endParaRPr lang="en-US" dirty="0"/>
          </a:p>
        </p:txBody>
      </p:sp>
      <p:sp>
        <p:nvSpPr>
          <p:cNvPr id="3" name="Subtitle 2"/>
          <p:cNvSpPr>
            <a:spLocks noGrp="1"/>
          </p:cNvSpPr>
          <p:nvPr>
            <p:ph type="subTitle" idx="1"/>
          </p:nvPr>
        </p:nvSpPr>
        <p:spPr>
          <a:xfrm>
            <a:off x="0" y="702519"/>
            <a:ext cx="9144000" cy="5566108"/>
          </a:xfrm>
        </p:spPr>
        <p:txBody>
          <a:bodyPr>
            <a:normAutofit fontScale="70000" lnSpcReduction="20000"/>
          </a:bodyPr>
          <a:lstStyle/>
          <a:p>
            <a:pPr algn="l"/>
            <a:r>
              <a:rPr lang="en-US" sz="2600" dirty="0" smtClean="0"/>
              <a:t>A flood insurance company in Watch Hill charges different rates to its policy holders depending on the location of their home. The company places policyholders in 3 different groups depending on whether one’s home is located on the Ocean, Bay, or in town.  Oceanfront houses make up 28% of the company’s policy holders, Bay-front houses make up 33% of the company’s policy holders and 39% of covered homes are located in town.  On average, 17% of policy holders who file a claim have an oceanfront home, 4% </a:t>
            </a:r>
            <a:r>
              <a:rPr lang="en-US" sz="2600" dirty="0"/>
              <a:t>o</a:t>
            </a:r>
            <a:r>
              <a:rPr lang="en-US" sz="2600" dirty="0" smtClean="0"/>
              <a:t>f policy holders who </a:t>
            </a:r>
            <a:r>
              <a:rPr lang="en-US" sz="2600" dirty="0"/>
              <a:t>file a </a:t>
            </a:r>
            <a:r>
              <a:rPr lang="en-US" sz="2600" dirty="0" smtClean="0"/>
              <a:t>claim have houses on the Bay and 1% of policy holders file a claim live in town. </a:t>
            </a:r>
          </a:p>
          <a:p>
            <a:endParaRPr lang="en-US" sz="3000" dirty="0" smtClean="0"/>
          </a:p>
          <a:p>
            <a:pPr marL="514350" indent="-514350">
              <a:buAutoNum type="alphaLcParenBoth"/>
            </a:pPr>
            <a:r>
              <a:rPr lang="en-US" sz="2600" dirty="0" smtClean="0"/>
              <a:t>What percent of the company's policyholders are expected to have a claim during the next year? </a:t>
            </a:r>
          </a:p>
          <a:p>
            <a:pPr marL="514350" indent="-514350">
              <a:buAutoNum type="alphaLcParenBoth"/>
            </a:pPr>
            <a:endParaRPr lang="en-US" sz="2600" dirty="0"/>
          </a:p>
          <a:p>
            <a:endParaRPr lang="en-US" sz="2600" dirty="0" smtClean="0"/>
          </a:p>
          <a:p>
            <a:r>
              <a:rPr lang="en-US" sz="2600" dirty="0" smtClean="0"/>
              <a:t>(b) Suppose a person has just had filed an insurance claim. If he/she is one of the policyholders, calculate the probability that he/she has an oceanfront house.</a:t>
            </a:r>
          </a:p>
          <a:p>
            <a:endParaRPr lang="en-US" sz="2600" dirty="0"/>
          </a:p>
          <a:p>
            <a:endParaRPr lang="en-US" sz="2600" dirty="0" smtClean="0"/>
          </a:p>
          <a:p>
            <a:pPr algn="l"/>
            <a:endParaRPr lang="en-US" sz="2600" dirty="0" smtClean="0"/>
          </a:p>
          <a:p>
            <a:pPr algn="l"/>
            <a:endParaRPr lang="en-US" sz="2600" dirty="0"/>
          </a:p>
          <a:p>
            <a:pPr algn="l"/>
            <a:endParaRPr lang="en-US" sz="2600" dirty="0" smtClean="0"/>
          </a:p>
          <a:p>
            <a:pPr algn="l"/>
            <a:endParaRPr lang="en-US" sz="2600" dirty="0"/>
          </a:p>
          <a:p>
            <a:pPr algn="l"/>
            <a:r>
              <a:rPr lang="en-US" sz="2600" dirty="0" smtClean="0"/>
              <a:t>C</a:t>
            </a:r>
            <a:r>
              <a:rPr lang="en-US" sz="2600" dirty="0" smtClean="0"/>
              <a:t>.) Which group would you suspect has the highest premiums?</a:t>
            </a:r>
          </a:p>
          <a:p>
            <a:endParaRPr lang="en-US" dirty="0"/>
          </a:p>
        </p:txBody>
      </p:sp>
      <p:pic>
        <p:nvPicPr>
          <p:cNvPr id="4" name="Picture 3"/>
          <p:cNvPicPr>
            <a:picLocks noChangeAspect="1"/>
          </p:cNvPicPr>
          <p:nvPr/>
        </p:nvPicPr>
        <p:blipFill>
          <a:blip r:embed="rId2"/>
          <a:stretch>
            <a:fillRect/>
          </a:stretch>
        </p:blipFill>
        <p:spPr>
          <a:xfrm>
            <a:off x="6483530" y="5349949"/>
            <a:ext cx="2761732" cy="1508051"/>
          </a:xfrm>
          <a:prstGeom prst="rect">
            <a:avLst/>
          </a:prstGeom>
        </p:spPr>
      </p:pic>
    </p:spTree>
    <p:extLst>
      <p:ext uri="{BB962C8B-B14F-4D97-AF65-F5344CB8AC3E}">
        <p14:creationId xmlns:p14="http://schemas.microsoft.com/office/powerpoint/2010/main" val="3548822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988"/>
            <a:ext cx="8229600" cy="630530"/>
          </a:xfrm>
        </p:spPr>
        <p:txBody>
          <a:bodyPr>
            <a:normAutofit fontScale="90000"/>
          </a:bodyPr>
          <a:lstStyle/>
          <a:p>
            <a:r>
              <a:rPr lang="en-US" dirty="0" smtClean="0"/>
              <a:t>Example 3: INSURANCE</a:t>
            </a:r>
            <a:endParaRPr lang="en-US" dirty="0"/>
          </a:p>
        </p:txBody>
      </p:sp>
      <p:sp>
        <p:nvSpPr>
          <p:cNvPr id="3" name="Content Placeholder 2"/>
          <p:cNvSpPr>
            <a:spLocks noGrp="1"/>
          </p:cNvSpPr>
          <p:nvPr>
            <p:ph idx="1"/>
          </p:nvPr>
        </p:nvSpPr>
        <p:spPr>
          <a:xfrm>
            <a:off x="121605" y="878148"/>
            <a:ext cx="9022395" cy="5248015"/>
          </a:xfrm>
        </p:spPr>
        <p:txBody>
          <a:bodyPr>
            <a:normAutofit/>
          </a:bodyPr>
          <a:lstStyle/>
          <a:p>
            <a:pPr marL="0" indent="0">
              <a:buNone/>
            </a:pPr>
            <a:r>
              <a:rPr lang="en-US" sz="2800" dirty="0"/>
              <a:t>An insurance company finds that the probability that a homeowner has a claim in any </a:t>
            </a:r>
            <a:r>
              <a:rPr lang="en-US" sz="2800" dirty="0" smtClean="0"/>
              <a:t>given </a:t>
            </a:r>
            <a:r>
              <a:rPr lang="en-US" sz="2800" dirty="0"/>
              <a:t>year is 0.0725. They find that the homeowners likely to have repeated claims make </a:t>
            </a:r>
            <a:r>
              <a:rPr lang="en-US" sz="2800" dirty="0" smtClean="0"/>
              <a:t>up </a:t>
            </a:r>
            <a:r>
              <a:rPr lang="en-US" sz="2800" dirty="0"/>
              <a:t>about 15% of their policy holders and have a rate of 0.2 claims per year. Calculate the </a:t>
            </a:r>
            <a:r>
              <a:rPr lang="en-US" sz="2800" dirty="0" smtClean="0"/>
              <a:t>probability </a:t>
            </a:r>
            <a:r>
              <a:rPr lang="en-US" sz="2800" dirty="0"/>
              <a:t>that a homeowner will have repeated claims if there is a claim in the </a:t>
            </a:r>
            <a:r>
              <a:rPr lang="en-US" sz="2800" dirty="0" smtClean="0"/>
              <a:t>homeowner's </a:t>
            </a:r>
            <a:r>
              <a:rPr lang="en-US" sz="2800" dirty="0"/>
              <a:t>first year with the company. </a:t>
            </a:r>
          </a:p>
          <a:p>
            <a:pPr marL="0" indent="0">
              <a:buNone/>
            </a:pPr>
            <a:endParaRPr lang="en-US" dirty="0"/>
          </a:p>
        </p:txBody>
      </p:sp>
    </p:spTree>
    <p:extLst>
      <p:ext uri="{BB962C8B-B14F-4D97-AF65-F5344CB8AC3E}">
        <p14:creationId xmlns:p14="http://schemas.microsoft.com/office/powerpoint/2010/main" val="2435925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Set: In Teams</a:t>
            </a:r>
            <a:endParaRPr lang="en-US" dirty="0"/>
          </a:p>
        </p:txBody>
      </p:sp>
      <p:sp>
        <p:nvSpPr>
          <p:cNvPr id="3" name="Content Placeholder 2"/>
          <p:cNvSpPr>
            <a:spLocks noGrp="1"/>
          </p:cNvSpPr>
          <p:nvPr>
            <p:ph idx="1"/>
          </p:nvPr>
        </p:nvSpPr>
        <p:spPr>
          <a:xfrm>
            <a:off x="0" y="1417638"/>
            <a:ext cx="9144000" cy="5308434"/>
          </a:xfrm>
        </p:spPr>
        <p:txBody>
          <a:bodyPr/>
          <a:lstStyle/>
          <a:p>
            <a:pPr marL="0" indent="0">
              <a:buNone/>
            </a:pPr>
            <a:r>
              <a:rPr lang="en-US" dirty="0" smtClean="0"/>
              <a:t>Work in Groups of 2-3 to complete the problem set on Bayesian Statistics.</a:t>
            </a:r>
          </a:p>
          <a:p>
            <a:pPr marL="0" indent="0">
              <a:buNone/>
            </a:pPr>
            <a:r>
              <a:rPr lang="en-US" dirty="0" smtClean="0"/>
              <a:t>Whatever you don’t finish will be homework.</a:t>
            </a:r>
            <a:endParaRPr lang="en-US" dirty="0"/>
          </a:p>
        </p:txBody>
      </p:sp>
    </p:spTree>
    <p:extLst>
      <p:ext uri="{BB962C8B-B14F-4D97-AF65-F5344CB8AC3E}">
        <p14:creationId xmlns:p14="http://schemas.microsoft.com/office/powerpoint/2010/main" val="2507171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Weekly Agenda</a:t>
            </a:r>
            <a:endParaRPr lang="en-US" dirty="0"/>
          </a:p>
        </p:txBody>
      </p:sp>
      <p:sp>
        <p:nvSpPr>
          <p:cNvPr id="3" name="Content Placeholder 2"/>
          <p:cNvSpPr>
            <a:spLocks noGrp="1"/>
          </p:cNvSpPr>
          <p:nvPr>
            <p:ph idx="1"/>
          </p:nvPr>
        </p:nvSpPr>
        <p:spPr/>
        <p:txBody>
          <a:bodyPr/>
          <a:lstStyle/>
          <a:p>
            <a:r>
              <a:rPr lang="en-US" dirty="0" smtClean="0"/>
              <a:t>Today: Bayesian Probability</a:t>
            </a:r>
          </a:p>
          <a:p>
            <a:r>
              <a:rPr lang="en-US" dirty="0" smtClean="0"/>
              <a:t>Thursday: More probability/Review for the Quiz</a:t>
            </a:r>
          </a:p>
          <a:p>
            <a:r>
              <a:rPr lang="en-US" dirty="0" smtClean="0"/>
              <a:t>Tuesday: Quiz on Bayesian Probability and Discrete Probability</a:t>
            </a:r>
            <a:r>
              <a:rPr lang="en-US" dirty="0" smtClean="0"/>
              <a:t>!</a:t>
            </a:r>
          </a:p>
          <a:p>
            <a:endParaRPr lang="en-US" dirty="0"/>
          </a:p>
          <a:p>
            <a:r>
              <a:rPr lang="en-US" dirty="0" smtClean="0"/>
              <a:t>SHOUT OUTS TO….</a:t>
            </a:r>
          </a:p>
          <a:p>
            <a:pPr marL="0" indent="0">
              <a:buNone/>
            </a:pPr>
            <a:r>
              <a:rPr lang="en-US" dirty="0" smtClean="0"/>
              <a:t>Lily Z, Kara H, and Amelia G!!</a:t>
            </a:r>
            <a:endParaRPr lang="en-US" dirty="0"/>
          </a:p>
        </p:txBody>
      </p:sp>
    </p:spTree>
    <p:extLst>
      <p:ext uri="{BB962C8B-B14F-4D97-AF65-F5344CB8AC3E}">
        <p14:creationId xmlns:p14="http://schemas.microsoft.com/office/powerpoint/2010/main" val="3598958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34543" y="1101120"/>
            <a:ext cx="7418391" cy="4573068"/>
          </a:xfrm>
          <a:prstGeom prst="rect">
            <a:avLst/>
          </a:prstGeom>
          <a:noFill/>
          <a:ln>
            <a:noFill/>
          </a:ln>
        </p:spPr>
      </p:pic>
    </p:spTree>
    <p:extLst>
      <p:ext uri="{BB962C8B-B14F-4D97-AF65-F5344CB8AC3E}">
        <p14:creationId xmlns:p14="http://schemas.microsoft.com/office/powerpoint/2010/main" val="2970003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Fun Facts on Probability: FRAMING </a:t>
            </a:r>
            <a:endParaRPr lang="en-US" dirty="0"/>
          </a:p>
        </p:txBody>
      </p:sp>
      <p:sp>
        <p:nvSpPr>
          <p:cNvPr id="3" name="Content Placeholder 2"/>
          <p:cNvSpPr>
            <a:spLocks noGrp="1"/>
          </p:cNvSpPr>
          <p:nvPr>
            <p:ph idx="1"/>
          </p:nvPr>
        </p:nvSpPr>
        <p:spPr>
          <a:xfrm>
            <a:off x="0" y="1600200"/>
            <a:ext cx="9144000" cy="4525963"/>
          </a:xfrm>
        </p:spPr>
        <p:txBody>
          <a:bodyPr/>
          <a:lstStyle/>
          <a:p>
            <a:r>
              <a:rPr lang="en-US" dirty="0" smtClean="0"/>
              <a:t>The homework tonight will also have a reading assignment from a book that I read this summer by the Nobel Prize winner in economics Daniel </a:t>
            </a:r>
            <a:r>
              <a:rPr lang="en-US" dirty="0" err="1" smtClean="0"/>
              <a:t>Kahneman</a:t>
            </a:r>
            <a:r>
              <a:rPr lang="en-US" dirty="0" smtClean="0"/>
              <a:t> (who is a psychologist by training).</a:t>
            </a:r>
          </a:p>
          <a:p>
            <a:r>
              <a:rPr lang="en-US" dirty="0" smtClean="0"/>
              <a:t>The book it is from is called “Thinking, Fast and Slow”.</a:t>
            </a:r>
            <a:endParaRPr lang="en-US" dirty="0"/>
          </a:p>
        </p:txBody>
      </p:sp>
      <p:pic>
        <p:nvPicPr>
          <p:cNvPr id="4" name="Picture 3"/>
          <p:cNvPicPr>
            <a:picLocks noChangeAspect="1"/>
          </p:cNvPicPr>
          <p:nvPr/>
        </p:nvPicPr>
        <p:blipFill>
          <a:blip r:embed="rId2"/>
          <a:stretch>
            <a:fillRect/>
          </a:stretch>
        </p:blipFill>
        <p:spPr>
          <a:xfrm>
            <a:off x="7019610" y="5025710"/>
            <a:ext cx="1832290" cy="1832290"/>
          </a:xfrm>
          <a:prstGeom prst="rect">
            <a:avLst/>
          </a:prstGeom>
        </p:spPr>
      </p:pic>
    </p:spTree>
    <p:extLst>
      <p:ext uri="{BB962C8B-B14F-4D97-AF65-F5344CB8AC3E}">
        <p14:creationId xmlns:p14="http://schemas.microsoft.com/office/powerpoint/2010/main" val="2211543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Options:</a:t>
            </a:r>
            <a:endParaRPr lang="en-US" dirty="0"/>
          </a:p>
        </p:txBody>
      </p:sp>
      <p:sp>
        <p:nvSpPr>
          <p:cNvPr id="3" name="Content Placeholder 2"/>
          <p:cNvSpPr>
            <a:spLocks noGrp="1"/>
          </p:cNvSpPr>
          <p:nvPr>
            <p:ph idx="1"/>
          </p:nvPr>
        </p:nvSpPr>
        <p:spPr>
          <a:xfrm>
            <a:off x="0" y="1600200"/>
            <a:ext cx="9144000" cy="4525963"/>
          </a:xfrm>
        </p:spPr>
        <p:txBody>
          <a:bodyPr/>
          <a:lstStyle/>
          <a:p>
            <a:r>
              <a:rPr lang="en-US" dirty="0" smtClean="0"/>
              <a:t>600 people are diagnosed with a deadly disease and need treatment</a:t>
            </a:r>
          </a:p>
          <a:p>
            <a:endParaRPr lang="en-US" dirty="0"/>
          </a:p>
          <a:p>
            <a:endParaRPr lang="en-US" dirty="0" smtClean="0"/>
          </a:p>
          <a:p>
            <a:r>
              <a:rPr lang="en-US" dirty="0" smtClean="0"/>
              <a:t>Treatment A: </a:t>
            </a:r>
            <a:r>
              <a:rPr lang="en-US" dirty="0"/>
              <a:t>S</a:t>
            </a:r>
            <a:r>
              <a:rPr lang="en-US" dirty="0" smtClean="0"/>
              <a:t>aves </a:t>
            </a:r>
            <a:r>
              <a:rPr lang="en-US" dirty="0"/>
              <a:t>200 people's lives</a:t>
            </a:r>
          </a:p>
          <a:p>
            <a:r>
              <a:rPr lang="en-US" dirty="0" smtClean="0"/>
              <a:t>Treatment B: A </a:t>
            </a:r>
            <a:r>
              <a:rPr lang="en-US" dirty="0"/>
              <a:t>33% chance of saving all 600 people, 66% possibility of saving no one</a:t>
            </a:r>
            <a:r>
              <a:rPr lang="en-US" dirty="0" smtClean="0"/>
              <a:t>.</a:t>
            </a:r>
            <a:endParaRPr lang="en-US" dirty="0"/>
          </a:p>
        </p:txBody>
      </p:sp>
    </p:spTree>
    <p:extLst>
      <p:ext uri="{BB962C8B-B14F-4D97-AF65-F5344CB8AC3E}">
        <p14:creationId xmlns:p14="http://schemas.microsoft.com/office/powerpoint/2010/main" val="2537571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Options:</a:t>
            </a:r>
            <a:endParaRPr lang="en-US" dirty="0"/>
          </a:p>
        </p:txBody>
      </p:sp>
      <p:sp>
        <p:nvSpPr>
          <p:cNvPr id="3" name="Content Placeholder 2"/>
          <p:cNvSpPr>
            <a:spLocks noGrp="1"/>
          </p:cNvSpPr>
          <p:nvPr>
            <p:ph idx="1"/>
          </p:nvPr>
        </p:nvSpPr>
        <p:spPr>
          <a:xfrm>
            <a:off x="0" y="1600200"/>
            <a:ext cx="9144000" cy="4525963"/>
          </a:xfrm>
        </p:spPr>
        <p:txBody>
          <a:bodyPr/>
          <a:lstStyle/>
          <a:p>
            <a:r>
              <a:rPr lang="en-US" dirty="0" smtClean="0"/>
              <a:t>600 people are diagnosed with a deadly disease and need treatment</a:t>
            </a:r>
          </a:p>
          <a:p>
            <a:endParaRPr lang="en-US" dirty="0"/>
          </a:p>
          <a:p>
            <a:endParaRPr lang="en-US" dirty="0" smtClean="0"/>
          </a:p>
          <a:p>
            <a:r>
              <a:rPr lang="en-US" dirty="0" smtClean="0"/>
              <a:t>Treatment A: 400 people will die.</a:t>
            </a:r>
            <a:endParaRPr lang="en-US" dirty="0"/>
          </a:p>
          <a:p>
            <a:r>
              <a:rPr lang="en-US" dirty="0" smtClean="0"/>
              <a:t>Treatment B: </a:t>
            </a:r>
            <a:r>
              <a:rPr lang="en-US" dirty="0"/>
              <a:t>A 33% chance of saving all 600 people, 66% possibility of saving no one.</a:t>
            </a:r>
          </a:p>
        </p:txBody>
      </p:sp>
    </p:spTree>
    <p:extLst>
      <p:ext uri="{BB962C8B-B14F-4D97-AF65-F5344CB8AC3E}">
        <p14:creationId xmlns:p14="http://schemas.microsoft.com/office/powerpoint/2010/main" val="4150702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Intuitions from Studies</a:t>
            </a:r>
            <a:endParaRPr lang="en-US" dirty="0"/>
          </a:p>
        </p:txBody>
      </p:sp>
      <p:sp>
        <p:nvSpPr>
          <p:cNvPr id="3" name="Content Placeholder 2"/>
          <p:cNvSpPr>
            <a:spLocks noGrp="1"/>
          </p:cNvSpPr>
          <p:nvPr>
            <p:ph idx="1"/>
          </p:nvPr>
        </p:nvSpPr>
        <p:spPr>
          <a:xfrm>
            <a:off x="0" y="1600200"/>
            <a:ext cx="9144000" cy="4525963"/>
          </a:xfrm>
        </p:spPr>
        <p:txBody>
          <a:bodyPr>
            <a:normAutofit fontScale="77500" lnSpcReduction="20000"/>
          </a:bodyPr>
          <a:lstStyle/>
          <a:p>
            <a:r>
              <a:rPr lang="en-US" dirty="0"/>
              <a:t>Treatment A was chosen by 72% of participants when it was presented with positive framing ("saves 200 lives") dropping to only 22% when the same choice was presented with negative framing ("400 people will die").</a:t>
            </a:r>
            <a:endParaRPr lang="en-US" dirty="0" smtClean="0"/>
          </a:p>
          <a:p>
            <a:endParaRPr lang="en-US" dirty="0"/>
          </a:p>
          <a:p>
            <a:r>
              <a:rPr lang="en-US" b="1" u="sng" dirty="0" smtClean="0"/>
              <a:t>Prospect Theory: </a:t>
            </a:r>
            <a:r>
              <a:rPr lang="en-US" dirty="0" smtClean="0"/>
              <a:t>A Loss are more significant than an equivalent gain. Also that a </a:t>
            </a:r>
            <a:r>
              <a:rPr lang="en-US" dirty="0"/>
              <a:t>sure </a:t>
            </a:r>
            <a:r>
              <a:rPr lang="en-US" dirty="0" smtClean="0">
                <a:solidFill>
                  <a:srgbClr val="000000"/>
                </a:solidFill>
              </a:rPr>
              <a:t>gain </a:t>
            </a:r>
            <a:r>
              <a:rPr lang="en-US" dirty="0" smtClean="0">
                <a:solidFill>
                  <a:srgbClr val="000000"/>
                </a:solidFill>
                <a:hlinkClick r:id="rId2"/>
              </a:rPr>
              <a:t>is </a:t>
            </a:r>
            <a:r>
              <a:rPr lang="en-US" dirty="0">
                <a:solidFill>
                  <a:srgbClr val="000000"/>
                </a:solidFill>
                <a:hlinkClick r:id="rId2"/>
              </a:rPr>
              <a:t>favored over a probabilistic </a:t>
            </a:r>
            <a:r>
              <a:rPr lang="en-US" dirty="0" smtClean="0">
                <a:solidFill>
                  <a:srgbClr val="000000"/>
                </a:solidFill>
                <a:hlinkClick r:id="rId2"/>
              </a:rPr>
              <a:t>gain</a:t>
            </a:r>
            <a:r>
              <a:rPr lang="en-US" dirty="0" smtClean="0">
                <a:solidFill>
                  <a:srgbClr val="000000"/>
                </a:solidFill>
              </a:rPr>
              <a:t>.</a:t>
            </a:r>
          </a:p>
          <a:p>
            <a:r>
              <a:rPr lang="en-US" dirty="0"/>
              <a:t>93% of PhD students registered early when a penalty fee for late registration was emphasized, with only 67% doing so when this was presented as a discount for earlier registration</a:t>
            </a:r>
            <a:r>
              <a:rPr lang="en-US" dirty="0" smtClean="0"/>
              <a:t>.</a:t>
            </a:r>
          </a:p>
          <a:p>
            <a:r>
              <a:rPr lang="en-US" dirty="0"/>
              <a:t>75% lean meat as opposed to 25% </a:t>
            </a:r>
            <a:r>
              <a:rPr lang="en-US" dirty="0" smtClean="0"/>
              <a:t>fat.</a:t>
            </a:r>
          </a:p>
          <a:p>
            <a:r>
              <a:rPr lang="en-US" dirty="0" smtClean="0"/>
              <a:t>95% effective versus 5% failure rate.</a:t>
            </a:r>
            <a:endParaRPr lang="en-US" dirty="0"/>
          </a:p>
          <a:p>
            <a:endParaRPr lang="en-US" dirty="0"/>
          </a:p>
        </p:txBody>
      </p:sp>
      <p:pic>
        <p:nvPicPr>
          <p:cNvPr id="4" name="Picture 3"/>
          <p:cNvPicPr>
            <a:picLocks noChangeAspect="1"/>
          </p:cNvPicPr>
          <p:nvPr/>
        </p:nvPicPr>
        <p:blipFill>
          <a:blip r:embed="rId3"/>
          <a:stretch>
            <a:fillRect/>
          </a:stretch>
        </p:blipFill>
        <p:spPr>
          <a:xfrm>
            <a:off x="7176610" y="4890610"/>
            <a:ext cx="1967390" cy="1967390"/>
          </a:xfrm>
          <a:prstGeom prst="rect">
            <a:avLst/>
          </a:prstGeom>
        </p:spPr>
      </p:pic>
    </p:spTree>
    <p:extLst>
      <p:ext uri="{BB962C8B-B14F-4D97-AF65-F5344CB8AC3E}">
        <p14:creationId xmlns:p14="http://schemas.microsoft.com/office/powerpoint/2010/main" val="2263252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9"/>
            <a:ext cx="8229600" cy="603510"/>
          </a:xfrm>
        </p:spPr>
        <p:txBody>
          <a:bodyPr>
            <a:normAutofit fontScale="90000"/>
          </a:bodyPr>
          <a:lstStyle/>
          <a:p>
            <a:r>
              <a:rPr lang="en-US" dirty="0" smtClean="0"/>
              <a:t>Example 1: EYE WITNESS</a:t>
            </a:r>
            <a:endParaRPr lang="en-US" dirty="0"/>
          </a:p>
        </p:txBody>
      </p:sp>
      <p:sp>
        <p:nvSpPr>
          <p:cNvPr id="3" name="Content Placeholder 2"/>
          <p:cNvSpPr>
            <a:spLocks noGrp="1"/>
          </p:cNvSpPr>
          <p:nvPr>
            <p:ph idx="1"/>
          </p:nvPr>
        </p:nvSpPr>
        <p:spPr>
          <a:xfrm>
            <a:off x="0" y="607950"/>
            <a:ext cx="9144000" cy="5518214"/>
          </a:xfrm>
        </p:spPr>
        <p:txBody>
          <a:bodyPr>
            <a:normAutofit/>
          </a:bodyPr>
          <a:lstStyle/>
          <a:p>
            <a:pPr marL="0" indent="0">
              <a:buNone/>
            </a:pPr>
            <a:r>
              <a:rPr lang="en-US" sz="2400" dirty="0" smtClean="0"/>
              <a:t>A cab was involved in a hit and run accident at night. Two cab companies, the Green and Blue, operate in the city. It is known that 85% of the cabs in the city are Green and 15% are Blue. A witness identified the cab as blue. The court tested the reliability of the witness under the circumstances that existed on the night of the accident and concluded that the witness correctly identified each one of the two colors 80% of the time and failed 20% of the time. </a:t>
            </a:r>
          </a:p>
          <a:p>
            <a:pPr marL="0" indent="0">
              <a:buNone/>
            </a:pPr>
            <a:endParaRPr lang="en-US" sz="2400" dirty="0"/>
          </a:p>
          <a:p>
            <a:pPr marL="0" indent="0">
              <a:buNone/>
            </a:pPr>
            <a:r>
              <a:rPr lang="en-US" sz="2400" dirty="0" smtClean="0"/>
              <a:t>What is the probability that the cab involved in the accident was blue given that the witness identified the cab as being blue?</a:t>
            </a:r>
          </a:p>
        </p:txBody>
      </p:sp>
      <p:pic>
        <p:nvPicPr>
          <p:cNvPr id="4" name="Picture 3"/>
          <p:cNvPicPr>
            <a:picLocks noChangeAspect="1"/>
          </p:cNvPicPr>
          <p:nvPr/>
        </p:nvPicPr>
        <p:blipFill>
          <a:blip r:embed="rId2"/>
          <a:stretch>
            <a:fillRect/>
          </a:stretch>
        </p:blipFill>
        <p:spPr>
          <a:xfrm>
            <a:off x="7439372" y="5574593"/>
            <a:ext cx="1704628" cy="1283407"/>
          </a:xfrm>
          <a:prstGeom prst="rect">
            <a:avLst/>
          </a:prstGeom>
        </p:spPr>
      </p:pic>
      <p:pic>
        <p:nvPicPr>
          <p:cNvPr id="5" name="Picture 4"/>
          <p:cNvPicPr>
            <a:picLocks noChangeAspect="1"/>
          </p:cNvPicPr>
          <p:nvPr/>
        </p:nvPicPr>
        <p:blipFill>
          <a:blip r:embed="rId3"/>
          <a:stretch>
            <a:fillRect/>
          </a:stretch>
        </p:blipFill>
        <p:spPr>
          <a:xfrm>
            <a:off x="147342" y="5741738"/>
            <a:ext cx="1791064" cy="1116262"/>
          </a:xfrm>
          <a:prstGeom prst="rect">
            <a:avLst/>
          </a:prstGeom>
        </p:spPr>
      </p:pic>
    </p:spTree>
    <p:extLst>
      <p:ext uri="{BB962C8B-B14F-4D97-AF65-F5344CB8AC3E}">
        <p14:creationId xmlns:p14="http://schemas.microsoft.com/office/powerpoint/2010/main" val="300534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968"/>
            <a:ext cx="8229600" cy="617020"/>
          </a:xfrm>
        </p:spPr>
        <p:txBody>
          <a:bodyPr>
            <a:normAutofit fontScale="90000"/>
          </a:bodyPr>
          <a:lstStyle/>
          <a:p>
            <a:r>
              <a:rPr lang="en-US" dirty="0" smtClean="0"/>
              <a:t>Example 2: SPAM</a:t>
            </a:r>
            <a:endParaRPr lang="en-US" dirty="0"/>
          </a:p>
        </p:txBody>
      </p:sp>
      <p:sp>
        <p:nvSpPr>
          <p:cNvPr id="3" name="Content Placeholder 2"/>
          <p:cNvSpPr>
            <a:spLocks noGrp="1"/>
          </p:cNvSpPr>
          <p:nvPr>
            <p:ph idx="1"/>
          </p:nvPr>
        </p:nvSpPr>
        <p:spPr>
          <a:xfrm>
            <a:off x="0" y="661988"/>
            <a:ext cx="9144000" cy="5464176"/>
          </a:xfrm>
        </p:spPr>
        <p:txBody>
          <a:bodyPr>
            <a:normAutofit lnSpcReduction="10000"/>
          </a:bodyPr>
          <a:lstStyle/>
          <a:p>
            <a:pPr marL="0" indent="0">
              <a:buNone/>
            </a:pPr>
            <a:r>
              <a:rPr lang="en-US" sz="2400" dirty="0"/>
              <a:t>Suppose that a Bayesian spam filter is trained on a set of </a:t>
            </a:r>
            <a:r>
              <a:rPr lang="en-US" sz="2400" dirty="0" smtClean="0"/>
              <a:t>10,000 </a:t>
            </a:r>
            <a:r>
              <a:rPr lang="en-US" sz="2400" dirty="0"/>
              <a:t>spam messages and </a:t>
            </a:r>
            <a:r>
              <a:rPr lang="en-US" sz="2400" dirty="0" smtClean="0"/>
              <a:t>5,000 </a:t>
            </a:r>
            <a:r>
              <a:rPr lang="en-US" sz="2400" dirty="0"/>
              <a:t>non- spam messages. The word “enhancement” appears in 1500 spam messages, and 15 messages that are not spam. The word “herbal” appears in 800 spam messages, and 200 messages that are not spam. Would an incoming message using </a:t>
            </a:r>
            <a:r>
              <a:rPr lang="en-US" sz="2400" dirty="0" smtClean="0"/>
              <a:t>Bayesian </a:t>
            </a:r>
            <a:r>
              <a:rPr lang="en-US" sz="2400" dirty="0"/>
              <a:t>probability estimates be classified as spam if it </a:t>
            </a:r>
            <a:r>
              <a:rPr lang="en-US" sz="2400" dirty="0" smtClean="0"/>
              <a:t>contains the word “enhancement”? </a:t>
            </a:r>
            <a:r>
              <a:rPr lang="en-US" sz="2400" dirty="0"/>
              <a:t>Assume the threshold for accepting is 0.90? </a:t>
            </a:r>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r>
              <a:rPr lang="en-US" sz="2400" dirty="0" smtClean="0"/>
              <a:t>What if it contained the word “</a:t>
            </a:r>
            <a:r>
              <a:rPr lang="en-US" sz="2400" dirty="0"/>
              <a:t>herbal</a:t>
            </a:r>
            <a:r>
              <a:rPr lang="en-US" sz="2400" dirty="0" smtClean="0"/>
              <a:t>”? Assume </a:t>
            </a:r>
            <a:r>
              <a:rPr lang="en-US" sz="2400" dirty="0"/>
              <a:t>the threshold for accepting is 0.90? </a:t>
            </a:r>
          </a:p>
          <a:p>
            <a:endParaRPr lang="en-US" dirty="0"/>
          </a:p>
        </p:txBody>
      </p:sp>
      <p:pic>
        <p:nvPicPr>
          <p:cNvPr id="4" name="Picture 3"/>
          <p:cNvPicPr>
            <a:picLocks noChangeAspect="1"/>
          </p:cNvPicPr>
          <p:nvPr/>
        </p:nvPicPr>
        <p:blipFill>
          <a:blip r:embed="rId2"/>
          <a:stretch>
            <a:fillRect/>
          </a:stretch>
        </p:blipFill>
        <p:spPr>
          <a:xfrm>
            <a:off x="7066586" y="5475574"/>
            <a:ext cx="2077414" cy="1382425"/>
          </a:xfrm>
          <a:prstGeom prst="rect">
            <a:avLst/>
          </a:prstGeom>
        </p:spPr>
      </p:pic>
    </p:spTree>
    <p:extLst>
      <p:ext uri="{BB962C8B-B14F-4D97-AF65-F5344CB8AC3E}">
        <p14:creationId xmlns:p14="http://schemas.microsoft.com/office/powerpoint/2010/main" val="910514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321</TotalTime>
  <Words>856</Words>
  <Application>Microsoft Macintosh PowerPoint</Application>
  <PresentationFormat>On-screen Show (4:3)</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Honors Precalculus: Do Now</vt:lpstr>
      <vt:lpstr>Weekly Agenda</vt:lpstr>
      <vt:lpstr>PowerPoint Presentation</vt:lpstr>
      <vt:lpstr>More Fun Facts on Probability: FRAMING </vt:lpstr>
      <vt:lpstr>2 Options:</vt:lpstr>
      <vt:lpstr>2 Options:</vt:lpstr>
      <vt:lpstr>Key Intuitions from Studies</vt:lpstr>
      <vt:lpstr>Example 1: EYE WITNESS</vt:lpstr>
      <vt:lpstr>Example 2: SPAM</vt:lpstr>
      <vt:lpstr>Example 3: INSURANCE</vt:lpstr>
      <vt:lpstr>Problem Set: In Teams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Precalculus: Do Now</dc:title>
  <dc:creator>Ben Young</dc:creator>
  <cp:lastModifiedBy>Ben Young</cp:lastModifiedBy>
  <cp:revision>30</cp:revision>
  <dcterms:created xsi:type="dcterms:W3CDTF">2012-11-09T17:22:15Z</dcterms:created>
  <dcterms:modified xsi:type="dcterms:W3CDTF">2013-11-06T14:30:57Z</dcterms:modified>
</cp:coreProperties>
</file>