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2" r:id="rId6"/>
    <p:sldId id="263" r:id="rId7"/>
    <p:sldId id="264" r:id="rId8"/>
    <p:sldId id="265"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8" d="100"/>
          <a:sy n="78" d="100"/>
        </p:scale>
        <p:origin x="-1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F0ACA1-221E-ED49-9F09-2203237C8DE7}" type="datetimeFigureOut">
              <a:rPr lang="en-US" smtClean="0"/>
              <a:t>12/15/13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264732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0ACA1-221E-ED49-9F09-2203237C8DE7}" type="datetimeFigureOut">
              <a:rPr lang="en-US" smtClean="0"/>
              <a:t>12/15/13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803675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0ACA1-221E-ED49-9F09-2203237C8DE7}" type="datetimeFigureOut">
              <a:rPr lang="en-US" smtClean="0"/>
              <a:t>12/15/13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915064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F0ACA1-221E-ED49-9F09-2203237C8DE7}" type="datetimeFigureOut">
              <a:rPr lang="en-US" smtClean="0"/>
              <a:t>12/15/13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884491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0ACA1-221E-ED49-9F09-2203237C8DE7}" type="datetimeFigureOut">
              <a:rPr lang="en-US" smtClean="0"/>
              <a:t>12/15/13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2962283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F0ACA1-221E-ED49-9F09-2203237C8DE7}" type="datetimeFigureOut">
              <a:rPr lang="en-US" smtClean="0"/>
              <a:t>12/15/13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679822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F0ACA1-221E-ED49-9F09-2203237C8DE7}" type="datetimeFigureOut">
              <a:rPr lang="en-US" smtClean="0"/>
              <a:t>12/15/13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3412527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F0ACA1-221E-ED49-9F09-2203237C8DE7}" type="datetimeFigureOut">
              <a:rPr lang="en-US" smtClean="0"/>
              <a:t>12/15/13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676007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0ACA1-221E-ED49-9F09-2203237C8DE7}" type="datetimeFigureOut">
              <a:rPr lang="en-US" smtClean="0"/>
              <a:t>12/15/13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1014953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0ACA1-221E-ED49-9F09-2203237C8DE7}" type="datetimeFigureOut">
              <a:rPr lang="en-US" smtClean="0"/>
              <a:t>12/15/13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239754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0ACA1-221E-ED49-9F09-2203237C8DE7}" type="datetimeFigureOut">
              <a:rPr lang="en-US" smtClean="0"/>
              <a:t>12/15/13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0C63F-437F-0548-8744-694CC42D0312}" type="slidenum">
              <a:rPr lang="en-US" smtClean="0"/>
              <a:t>‹#›</a:t>
            </a:fld>
            <a:endParaRPr lang="en-US"/>
          </a:p>
        </p:txBody>
      </p:sp>
    </p:spTree>
    <p:extLst>
      <p:ext uri="{BB962C8B-B14F-4D97-AF65-F5344CB8AC3E}">
        <p14:creationId xmlns:p14="http://schemas.microsoft.com/office/powerpoint/2010/main" val="1395444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0ACA1-221E-ED49-9F09-2203237C8DE7}" type="datetimeFigureOut">
              <a:rPr lang="en-US" smtClean="0"/>
              <a:t>12/15/13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0C63F-437F-0548-8744-694CC42D0312}" type="slidenum">
              <a:rPr lang="en-US" smtClean="0"/>
              <a:t>‹#›</a:t>
            </a:fld>
            <a:endParaRPr lang="en-US"/>
          </a:p>
        </p:txBody>
      </p:sp>
    </p:spTree>
    <p:extLst>
      <p:ext uri="{BB962C8B-B14F-4D97-AF65-F5344CB8AC3E}">
        <p14:creationId xmlns:p14="http://schemas.microsoft.com/office/powerpoint/2010/main" val="2419757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90499"/>
          </a:xfrm>
        </p:spPr>
        <p:txBody>
          <a:bodyPr>
            <a:normAutofit fontScale="90000"/>
          </a:bodyPr>
          <a:lstStyle/>
          <a:p>
            <a:r>
              <a:rPr lang="en-US" dirty="0" smtClean="0"/>
              <a:t>Honors </a:t>
            </a:r>
            <a:r>
              <a:rPr lang="en-US" dirty="0" err="1" smtClean="0"/>
              <a:t>Precalculus</a:t>
            </a:r>
            <a:r>
              <a:rPr lang="en-US" dirty="0" smtClean="0"/>
              <a:t>: Do Now</a:t>
            </a:r>
            <a:endParaRPr lang="en-US" dirty="0"/>
          </a:p>
        </p:txBody>
      </p:sp>
      <p:sp>
        <p:nvSpPr>
          <p:cNvPr id="3" name="Subtitle 2"/>
          <p:cNvSpPr>
            <a:spLocks noGrp="1"/>
          </p:cNvSpPr>
          <p:nvPr>
            <p:ph type="subTitle" idx="1"/>
          </p:nvPr>
        </p:nvSpPr>
        <p:spPr>
          <a:xfrm>
            <a:off x="0" y="490500"/>
            <a:ext cx="9144000" cy="6367500"/>
          </a:xfrm>
        </p:spPr>
        <p:txBody>
          <a:bodyPr>
            <a:normAutofit/>
          </a:bodyPr>
          <a:lstStyle/>
          <a:p>
            <a:r>
              <a:rPr lang="en-US" sz="2400" dirty="0" smtClean="0"/>
              <a:t>Review your quiz and note any errors. I can’t take questions (as not everyone has taken the quiz). Then complete the problem below.</a:t>
            </a:r>
          </a:p>
          <a:p>
            <a:pPr algn="l"/>
            <a:r>
              <a:rPr lang="en-US" sz="1600" dirty="0" smtClean="0"/>
              <a:t>1.) DO NOW PROBLEM: a.) A car depreciates at a rate of about 15% per year. You buy a used Honda Accord for $12,550. Write a function for the car’s value t years after buying it.</a:t>
            </a:r>
          </a:p>
          <a:p>
            <a:pPr algn="l"/>
            <a:endParaRPr lang="en-US" sz="1600" dirty="0" smtClean="0"/>
          </a:p>
          <a:p>
            <a:pPr algn="l"/>
            <a:endParaRPr lang="en-US" sz="1600" dirty="0" smtClean="0"/>
          </a:p>
          <a:p>
            <a:pPr algn="l"/>
            <a:r>
              <a:rPr lang="en-US" sz="1600" dirty="0"/>
              <a:t>b</a:t>
            </a:r>
            <a:r>
              <a:rPr lang="en-US" sz="1600" dirty="0" smtClean="0"/>
              <a:t>.) After how many years will the car be worth only $5,000.</a:t>
            </a:r>
          </a:p>
          <a:p>
            <a:pPr algn="l"/>
            <a:endParaRPr lang="en-US" sz="1600" dirty="0"/>
          </a:p>
          <a:p>
            <a:pPr algn="l"/>
            <a:endParaRPr lang="en-US" sz="1600" dirty="0" smtClean="0"/>
          </a:p>
          <a:p>
            <a:pPr algn="l"/>
            <a:r>
              <a:rPr lang="en-US" sz="1600" dirty="0" smtClean="0"/>
              <a:t>c.) Use this info to determine the relative rate of decay (i.e. can you come up with an exponential function that models the rate of decay </a:t>
            </a:r>
            <a:r>
              <a:rPr lang="en-US" sz="1600" dirty="0" smtClean="0"/>
              <a:t>using the number </a:t>
            </a:r>
            <a:r>
              <a:rPr lang="en-US" sz="1600" dirty="0" smtClean="0"/>
              <a:t>e?).</a:t>
            </a:r>
          </a:p>
          <a:p>
            <a:pPr algn="l"/>
            <a:endParaRPr lang="en-US" dirty="0" smtClean="0"/>
          </a:p>
          <a:p>
            <a:pPr algn="l"/>
            <a:endParaRPr lang="en-US" sz="2000" dirty="0" smtClean="0"/>
          </a:p>
          <a:p>
            <a:pPr algn="l"/>
            <a:endParaRPr lang="en-US" sz="2000" dirty="0"/>
          </a:p>
          <a:p>
            <a:pPr algn="l"/>
            <a:r>
              <a:rPr lang="en-US" sz="2000" dirty="0" smtClean="0"/>
              <a:t>2) </a:t>
            </a:r>
            <a:endParaRPr lang="en-US" sz="2000" dirty="0" smtClean="0"/>
          </a:p>
          <a:p>
            <a:endParaRPr lang="en-US" dirty="0"/>
          </a:p>
          <a:p>
            <a:endParaRPr lang="en-US" dirty="0"/>
          </a:p>
        </p:txBody>
      </p:sp>
      <p:pic>
        <p:nvPicPr>
          <p:cNvPr id="4" name="Picture 3"/>
          <p:cNvPicPr>
            <a:picLocks noChangeAspect="1"/>
          </p:cNvPicPr>
          <p:nvPr/>
        </p:nvPicPr>
        <p:blipFill>
          <a:blip r:embed="rId2"/>
          <a:stretch>
            <a:fillRect/>
          </a:stretch>
        </p:blipFill>
        <p:spPr>
          <a:xfrm>
            <a:off x="476847" y="4941399"/>
            <a:ext cx="5501282" cy="1397151"/>
          </a:xfrm>
          <a:prstGeom prst="rect">
            <a:avLst/>
          </a:prstGeom>
        </p:spPr>
      </p:pic>
      <p:sp>
        <p:nvSpPr>
          <p:cNvPr id="6" name="Rectangle 5"/>
          <p:cNvSpPr/>
          <p:nvPr/>
        </p:nvSpPr>
        <p:spPr>
          <a:xfrm>
            <a:off x="7683008" y="4941399"/>
            <a:ext cx="1338828" cy="369332"/>
          </a:xfrm>
          <a:prstGeom prst="rect">
            <a:avLst/>
          </a:prstGeom>
        </p:spPr>
        <p:txBody>
          <a:bodyPr wrap="none">
            <a:spAutoFit/>
          </a:bodyPr>
          <a:lstStyle/>
          <a:p>
            <a:r>
              <a:rPr lang="en-US" dirty="0"/>
              <a:t>m(t) = m</a:t>
            </a:r>
            <a:r>
              <a:rPr lang="en-US" baseline="-25000" dirty="0"/>
              <a:t>0</a:t>
            </a:r>
            <a:r>
              <a:rPr lang="en-US" dirty="0"/>
              <a:t>e</a:t>
            </a:r>
            <a:r>
              <a:rPr lang="en-US" baseline="30000" dirty="0"/>
              <a:t>-rt </a:t>
            </a:r>
            <a:endParaRPr lang="en-US" dirty="0"/>
          </a:p>
        </p:txBody>
      </p:sp>
      <p:sp>
        <p:nvSpPr>
          <p:cNvPr id="7" name="Rectangle 6"/>
          <p:cNvSpPr/>
          <p:nvPr/>
        </p:nvSpPr>
        <p:spPr>
          <a:xfrm>
            <a:off x="4816220" y="3575387"/>
            <a:ext cx="1161909" cy="369332"/>
          </a:xfrm>
          <a:prstGeom prst="rect">
            <a:avLst/>
          </a:prstGeom>
        </p:spPr>
        <p:txBody>
          <a:bodyPr wrap="none">
            <a:spAutoFit/>
          </a:bodyPr>
          <a:lstStyle/>
          <a:p>
            <a:r>
              <a:rPr lang="en-US" dirty="0" smtClean="0"/>
              <a:t>n(</a:t>
            </a:r>
            <a:r>
              <a:rPr lang="en-US" dirty="0"/>
              <a:t>t) = </a:t>
            </a:r>
            <a:r>
              <a:rPr lang="en-US" dirty="0" smtClean="0"/>
              <a:t>n</a:t>
            </a:r>
            <a:r>
              <a:rPr lang="en-US" baseline="-25000" dirty="0" smtClean="0"/>
              <a:t>0</a:t>
            </a:r>
            <a:r>
              <a:rPr lang="en-US" dirty="0" smtClean="0"/>
              <a:t>e</a:t>
            </a:r>
            <a:r>
              <a:rPr lang="en-US" baseline="30000" dirty="0" smtClean="0"/>
              <a:t>rt </a:t>
            </a:r>
            <a:endParaRPr lang="en-US" dirty="0"/>
          </a:p>
        </p:txBody>
      </p:sp>
    </p:spTree>
    <p:extLst>
      <p:ext uri="{BB962C8B-B14F-4D97-AF65-F5344CB8AC3E}">
        <p14:creationId xmlns:p14="http://schemas.microsoft.com/office/powerpoint/2010/main" val="1279252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53"/>
            <a:ext cx="8229600" cy="587219"/>
          </a:xfrm>
        </p:spPr>
        <p:txBody>
          <a:bodyPr>
            <a:normAutofit fontScale="90000"/>
          </a:bodyPr>
          <a:lstStyle/>
          <a:p>
            <a:r>
              <a:rPr lang="en-US" dirty="0" smtClean="0"/>
              <a:t>Magnitude of Earthquakes</a:t>
            </a:r>
            <a:endParaRPr lang="en-US" dirty="0"/>
          </a:p>
        </p:txBody>
      </p:sp>
      <p:pic>
        <p:nvPicPr>
          <p:cNvPr id="4" name="Content Placeholder 3"/>
          <p:cNvPicPr>
            <a:picLocks noGrp="1" noChangeAspect="1"/>
          </p:cNvPicPr>
          <p:nvPr>
            <p:ph idx="1"/>
          </p:nvPr>
        </p:nvPicPr>
        <p:blipFill>
          <a:blip r:embed="rId3"/>
          <a:srcRect t="29376" b="29376"/>
          <a:stretch>
            <a:fillRect/>
          </a:stretch>
        </p:blipFill>
        <p:spPr>
          <a:xfrm>
            <a:off x="6418445" y="5126181"/>
            <a:ext cx="2725556" cy="1498951"/>
          </a:xfrm>
        </p:spPr>
      </p:pic>
      <p:sp>
        <p:nvSpPr>
          <p:cNvPr id="5" name="TextBox 4"/>
          <p:cNvSpPr txBox="1"/>
          <p:nvPr/>
        </p:nvSpPr>
        <p:spPr>
          <a:xfrm>
            <a:off x="0" y="1065981"/>
            <a:ext cx="8686800" cy="6555640"/>
          </a:xfrm>
          <a:prstGeom prst="rect">
            <a:avLst/>
          </a:prstGeom>
          <a:noFill/>
        </p:spPr>
        <p:txBody>
          <a:bodyPr wrap="square" rtlCol="0">
            <a:spAutoFit/>
          </a:bodyPr>
          <a:lstStyle/>
          <a:p>
            <a:r>
              <a:rPr lang="en-US" sz="3200" dirty="0" smtClean="0"/>
              <a:t>In 1935 Charles Richter defined the magnitude of an earthquake to be:</a:t>
            </a:r>
          </a:p>
          <a:p>
            <a:endParaRPr lang="en-US" sz="3200" dirty="0"/>
          </a:p>
          <a:p>
            <a:endParaRPr lang="en-US" sz="3200" dirty="0" smtClean="0"/>
          </a:p>
          <a:p>
            <a:endParaRPr lang="en-US" sz="3200" dirty="0"/>
          </a:p>
          <a:p>
            <a:r>
              <a:rPr lang="en-US" sz="3200" dirty="0" smtClean="0"/>
              <a:t>Where I is the intensity of the earthquake (measured by the amplitude of a seismograph reading 100km from the epicenter)</a:t>
            </a:r>
          </a:p>
          <a:p>
            <a:endParaRPr lang="en-US" sz="3200" dirty="0"/>
          </a:p>
          <a:p>
            <a:r>
              <a:rPr lang="en-US" sz="3200" dirty="0" smtClean="0"/>
              <a:t>And S is the intensity </a:t>
            </a:r>
            <a:r>
              <a:rPr lang="en-US" sz="3200" dirty="0" smtClean="0"/>
              <a:t>of a </a:t>
            </a:r>
            <a:r>
              <a:rPr lang="en-US" sz="3200" dirty="0" smtClean="0"/>
              <a:t>“standard”</a:t>
            </a:r>
          </a:p>
          <a:p>
            <a:r>
              <a:rPr lang="en-US" sz="3200" dirty="0" smtClean="0"/>
              <a:t>Earthquake (whose amplitude is</a:t>
            </a:r>
          </a:p>
          <a:p>
            <a:r>
              <a:rPr lang="en-US" sz="3200" dirty="0" smtClean="0"/>
              <a:t>1 micron = 10</a:t>
            </a:r>
            <a:r>
              <a:rPr lang="en-US" sz="3200" baseline="30000" dirty="0" smtClean="0"/>
              <a:t>-4</a:t>
            </a:r>
            <a:r>
              <a:rPr lang="en-US" sz="3200" dirty="0" smtClean="0"/>
              <a:t> cm)</a:t>
            </a:r>
          </a:p>
          <a:p>
            <a:endParaRPr lang="en-US" dirty="0"/>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3741318944"/>
              </p:ext>
            </p:extLst>
          </p:nvPr>
        </p:nvGraphicFramePr>
        <p:xfrm>
          <a:off x="3401364" y="2283756"/>
          <a:ext cx="1500836" cy="894729"/>
        </p:xfrm>
        <a:graphic>
          <a:graphicData uri="http://schemas.openxmlformats.org/presentationml/2006/ole">
            <mc:AlternateContent xmlns:mc="http://schemas.openxmlformats.org/markup-compatibility/2006">
              <mc:Choice xmlns:v="urn:schemas-microsoft-com:vml" Requires="v">
                <p:oleObj spid="_x0000_s1061" name="Equation" r:id="rId4" imgW="660400" imgH="393700" progId="Equation.3">
                  <p:embed/>
                </p:oleObj>
              </mc:Choice>
              <mc:Fallback>
                <p:oleObj name="Equation" r:id="rId4" imgW="660400" imgH="393700" progId="Equation.3">
                  <p:embed/>
                  <p:pic>
                    <p:nvPicPr>
                      <p:cNvPr id="0" name=""/>
                      <p:cNvPicPr/>
                      <p:nvPr/>
                    </p:nvPicPr>
                    <p:blipFill>
                      <a:blip r:embed="rId5"/>
                      <a:stretch>
                        <a:fillRect/>
                      </a:stretch>
                    </p:blipFill>
                    <p:spPr>
                      <a:xfrm>
                        <a:off x="3401364" y="2283756"/>
                        <a:ext cx="1500836" cy="894729"/>
                      </a:xfrm>
                      <a:prstGeom prst="rect">
                        <a:avLst/>
                      </a:prstGeom>
                    </p:spPr>
                  </p:pic>
                </p:oleObj>
              </mc:Fallback>
            </mc:AlternateContent>
          </a:graphicData>
        </a:graphic>
      </p:graphicFrame>
    </p:spTree>
    <p:extLst>
      <p:ext uri="{BB962C8B-B14F-4D97-AF65-F5344CB8AC3E}">
        <p14:creationId xmlns:p14="http://schemas.microsoft.com/office/powerpoint/2010/main" val="933629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71135"/>
          </a:xfrm>
        </p:spPr>
        <p:txBody>
          <a:bodyPr/>
          <a:lstStyle/>
          <a:p>
            <a:r>
              <a:rPr lang="en-US" dirty="0" smtClean="0"/>
              <a:t>Earthquake Example:</a:t>
            </a:r>
            <a:endParaRPr lang="en-US" dirty="0"/>
          </a:p>
        </p:txBody>
      </p:sp>
      <p:sp>
        <p:nvSpPr>
          <p:cNvPr id="3" name="Content Placeholder 2"/>
          <p:cNvSpPr>
            <a:spLocks noGrp="1"/>
          </p:cNvSpPr>
          <p:nvPr>
            <p:ph idx="1"/>
          </p:nvPr>
        </p:nvSpPr>
        <p:spPr>
          <a:xfrm>
            <a:off x="0" y="771135"/>
            <a:ext cx="9144000" cy="5355029"/>
          </a:xfrm>
        </p:spPr>
        <p:txBody>
          <a:bodyPr/>
          <a:lstStyle/>
          <a:p>
            <a:pPr marL="0" indent="0">
              <a:buNone/>
            </a:pPr>
            <a:r>
              <a:rPr lang="en-US" dirty="0" smtClean="0"/>
              <a:t>In 2004 the Sumatra Andaman Earthquake caused a Tsunami in Indonesia and was the second biggest in the last century.  The Earthquake was 1585 times more intense than the earthquake that occurred in the US in 2011 which measured a 6 on the Richter Scale called the “</a:t>
            </a:r>
            <a:r>
              <a:rPr lang="en-US" dirty="0" err="1" smtClean="0"/>
              <a:t>Eastcoast</a:t>
            </a:r>
            <a:r>
              <a:rPr lang="en-US" dirty="0" smtClean="0"/>
              <a:t> Earthquake”. What was the magnitude of the Sumatra-Andaman earthquake.</a:t>
            </a:r>
            <a:endParaRPr lang="en-US" dirty="0"/>
          </a:p>
        </p:txBody>
      </p:sp>
    </p:spTree>
    <p:extLst>
      <p:ext uri="{BB962C8B-B14F-4D97-AF65-F5344CB8AC3E}">
        <p14:creationId xmlns:p14="http://schemas.microsoft.com/office/powerpoint/2010/main" val="5137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Decibel Equation</a:t>
            </a:r>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3622706133"/>
              </p:ext>
            </p:extLst>
          </p:nvPr>
        </p:nvGraphicFramePr>
        <p:xfrm>
          <a:off x="2823732" y="1508360"/>
          <a:ext cx="3133725" cy="1986871"/>
        </p:xfrm>
        <a:graphic>
          <a:graphicData uri="http://schemas.openxmlformats.org/presentationml/2006/ole">
            <mc:AlternateContent xmlns:mc="http://schemas.openxmlformats.org/markup-compatibility/2006">
              <mc:Choice xmlns:v="urn:schemas-microsoft-com:vml" Requires="v">
                <p:oleObj spid="_x0000_s2074" name="Equation" r:id="rId3" imgW="800100" imgH="431800" progId="Equation.3">
                  <p:embed/>
                </p:oleObj>
              </mc:Choice>
              <mc:Fallback>
                <p:oleObj name="Equation" r:id="rId3" imgW="800100" imgH="431800" progId="Equation.3">
                  <p:embed/>
                  <p:pic>
                    <p:nvPicPr>
                      <p:cNvPr id="0" name=""/>
                      <p:cNvPicPr/>
                      <p:nvPr/>
                    </p:nvPicPr>
                    <p:blipFill>
                      <a:blip r:embed="rId4"/>
                      <a:stretch>
                        <a:fillRect/>
                      </a:stretch>
                    </p:blipFill>
                    <p:spPr>
                      <a:xfrm>
                        <a:off x="2823732" y="1508360"/>
                        <a:ext cx="3133725" cy="1986871"/>
                      </a:xfrm>
                      <a:prstGeom prst="rect">
                        <a:avLst/>
                      </a:prstGeom>
                    </p:spPr>
                  </p:pic>
                </p:oleObj>
              </mc:Fallback>
            </mc:AlternateContent>
          </a:graphicData>
        </a:graphic>
      </p:graphicFrame>
      <p:sp>
        <p:nvSpPr>
          <p:cNvPr id="5" name="TextBox 4"/>
          <p:cNvSpPr txBox="1"/>
          <p:nvPr/>
        </p:nvSpPr>
        <p:spPr>
          <a:xfrm>
            <a:off x="0" y="3671455"/>
            <a:ext cx="9143999" cy="1569660"/>
          </a:xfrm>
          <a:prstGeom prst="rect">
            <a:avLst/>
          </a:prstGeom>
          <a:noFill/>
        </p:spPr>
        <p:txBody>
          <a:bodyPr wrap="square" rtlCol="0">
            <a:spAutoFit/>
          </a:bodyPr>
          <a:lstStyle/>
          <a:p>
            <a:r>
              <a:rPr lang="en-US" sz="3200" dirty="0" smtClean="0"/>
              <a:t>Where B is intensity level measured in decibels (dB)</a:t>
            </a:r>
          </a:p>
          <a:p>
            <a:r>
              <a:rPr lang="en-US" sz="3200" dirty="0" smtClean="0"/>
              <a:t>And I</a:t>
            </a:r>
            <a:r>
              <a:rPr lang="en-US" sz="3200" baseline="-25000" dirty="0" smtClean="0"/>
              <a:t>0</a:t>
            </a:r>
            <a:r>
              <a:rPr lang="en-US" sz="3200" dirty="0" smtClean="0"/>
              <a:t> = 10</a:t>
            </a:r>
            <a:r>
              <a:rPr lang="en-US" sz="3200" baseline="30000" dirty="0" smtClean="0"/>
              <a:t>-12</a:t>
            </a:r>
            <a:r>
              <a:rPr lang="en-US" sz="3200" dirty="0" smtClean="0"/>
              <a:t> (W/m</a:t>
            </a:r>
            <a:r>
              <a:rPr lang="en-US" sz="3200" baseline="30000" dirty="0" smtClean="0"/>
              <a:t>2</a:t>
            </a:r>
            <a:r>
              <a:rPr lang="en-US" sz="3200" dirty="0" smtClean="0"/>
              <a:t>) – watts per square meter). Something barely audible.</a:t>
            </a:r>
            <a:endParaRPr lang="en-US" sz="3200" dirty="0"/>
          </a:p>
        </p:txBody>
      </p:sp>
    </p:spTree>
    <p:extLst>
      <p:ext uri="{BB962C8B-B14F-4D97-AF65-F5344CB8AC3E}">
        <p14:creationId xmlns:p14="http://schemas.microsoft.com/office/powerpoint/2010/main" val="2270056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Decibel (dB) Example</a:t>
            </a:r>
            <a:endParaRPr lang="en-US" dirty="0"/>
          </a:p>
        </p:txBody>
      </p:sp>
      <p:sp>
        <p:nvSpPr>
          <p:cNvPr id="3" name="Content Placeholder 2"/>
          <p:cNvSpPr>
            <a:spLocks noGrp="1"/>
          </p:cNvSpPr>
          <p:nvPr>
            <p:ph idx="1"/>
          </p:nvPr>
        </p:nvSpPr>
        <p:spPr/>
        <p:txBody>
          <a:bodyPr/>
          <a:lstStyle/>
          <a:p>
            <a:r>
              <a:rPr lang="en-US" dirty="0" smtClean="0"/>
              <a:t>Find the decibel Intensity level of a jet engine during takeoff if the intensity was measured at 100 W/m</a:t>
            </a:r>
            <a:r>
              <a:rPr lang="en-US" baseline="30000" dirty="0" smtClean="0"/>
              <a:t>2</a:t>
            </a:r>
            <a:endParaRPr lang="en-US" dirty="0"/>
          </a:p>
        </p:txBody>
      </p:sp>
    </p:spTree>
    <p:extLst>
      <p:ext uri="{BB962C8B-B14F-4D97-AF65-F5344CB8AC3E}">
        <p14:creationId xmlns:p14="http://schemas.microsoft.com/office/powerpoint/2010/main" val="3787837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r>
              <a:rPr lang="en-US" dirty="0" smtClean="0"/>
              <a:t>43: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Homework #41</a:t>
            </a:r>
          </a:p>
          <a:p>
            <a:r>
              <a:rPr lang="en-US" dirty="0" smtClean="0"/>
              <a:t>Ch. 4 Review Exercises </a:t>
            </a:r>
          </a:p>
          <a:p>
            <a:r>
              <a:rPr lang="en-US" dirty="0" err="1" smtClean="0"/>
              <a:t>Pg</a:t>
            </a:r>
            <a:r>
              <a:rPr lang="en-US" dirty="0" smtClean="0"/>
              <a:t> 383: 1, 3, 8, 15</a:t>
            </a:r>
          </a:p>
          <a:p>
            <a:endParaRPr lang="en-US" dirty="0"/>
          </a:p>
          <a:p>
            <a:r>
              <a:rPr lang="en-US" dirty="0" smtClean="0"/>
              <a:t>Section 4.5</a:t>
            </a:r>
          </a:p>
          <a:p>
            <a:r>
              <a:rPr lang="en-US" dirty="0" smtClean="0"/>
              <a:t>Page 24, 28, 29, 33, 34, </a:t>
            </a:r>
            <a:r>
              <a:rPr lang="en-US" dirty="0" smtClean="0"/>
              <a:t>39</a:t>
            </a:r>
          </a:p>
          <a:p>
            <a:endParaRPr lang="en-US" dirty="0"/>
          </a:p>
          <a:p>
            <a:r>
              <a:rPr lang="en-US" dirty="0" smtClean="0"/>
              <a:t>To Study for the Unit Test: </a:t>
            </a:r>
          </a:p>
          <a:p>
            <a:pPr marL="0" indent="0">
              <a:buNone/>
            </a:pPr>
            <a:r>
              <a:rPr lang="en-US" dirty="0" smtClean="0"/>
              <a:t>Look at your quiz and your review homework (HW 40) also, complete all </a:t>
            </a:r>
            <a:r>
              <a:rPr lang="en-US" dirty="0" err="1" smtClean="0"/>
              <a:t>homeworks</a:t>
            </a:r>
            <a:r>
              <a:rPr lang="en-US" dirty="0" smtClean="0"/>
              <a:t> and try review proble</a:t>
            </a:r>
            <a:r>
              <a:rPr lang="en-US" dirty="0" smtClean="0"/>
              <a:t>ms from the review exercises or the chapter test.</a:t>
            </a:r>
            <a:r>
              <a:rPr lang="en-US" dirty="0" smtClean="0"/>
              <a:t> </a:t>
            </a:r>
            <a:endParaRPr lang="en-US" dirty="0" smtClean="0"/>
          </a:p>
        </p:txBody>
      </p:sp>
    </p:spTree>
    <p:extLst>
      <p:ext uri="{BB962C8B-B14F-4D97-AF65-F5344CB8AC3E}">
        <p14:creationId xmlns:p14="http://schemas.microsoft.com/office/powerpoint/2010/main" val="2069575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of the Day!</a:t>
            </a:r>
            <a:endParaRPr lang="en-US" dirty="0"/>
          </a:p>
        </p:txBody>
      </p:sp>
      <p:sp>
        <p:nvSpPr>
          <p:cNvPr id="3" name="Content Placeholder 2"/>
          <p:cNvSpPr>
            <a:spLocks noGrp="1"/>
          </p:cNvSpPr>
          <p:nvPr>
            <p:ph idx="1"/>
          </p:nvPr>
        </p:nvSpPr>
        <p:spPr/>
        <p:txBody>
          <a:bodyPr/>
          <a:lstStyle/>
          <a:p>
            <a:r>
              <a:rPr lang="en-US" dirty="0" smtClean="0"/>
              <a:t>It’s all relative.</a:t>
            </a:r>
          </a:p>
          <a:p>
            <a:r>
              <a:rPr lang="en-US" dirty="0" smtClean="0"/>
              <a:t>People in LA overreacting to how “cold” it is.</a:t>
            </a:r>
            <a:endParaRPr lang="en-US" dirty="0"/>
          </a:p>
        </p:txBody>
      </p:sp>
    </p:spTree>
    <p:extLst>
      <p:ext uri="{BB962C8B-B14F-4D97-AF65-F5344CB8AC3E}">
        <p14:creationId xmlns:p14="http://schemas.microsoft.com/office/powerpoint/2010/main" val="3491913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the Week</a:t>
            </a:r>
            <a:endParaRPr lang="en-US" dirty="0"/>
          </a:p>
        </p:txBody>
      </p:sp>
      <p:sp>
        <p:nvSpPr>
          <p:cNvPr id="3" name="Content Placeholder 2"/>
          <p:cNvSpPr>
            <a:spLocks noGrp="1"/>
          </p:cNvSpPr>
          <p:nvPr>
            <p:ph idx="1"/>
          </p:nvPr>
        </p:nvSpPr>
        <p:spPr>
          <a:xfrm>
            <a:off x="0" y="1179383"/>
            <a:ext cx="9144000" cy="5511349"/>
          </a:xfrm>
        </p:spPr>
        <p:txBody>
          <a:bodyPr>
            <a:normAutofit/>
          </a:bodyPr>
          <a:lstStyle/>
          <a:p>
            <a:r>
              <a:rPr lang="en-US" b="1" u="sng" dirty="0" smtClean="0"/>
              <a:t>Today</a:t>
            </a:r>
            <a:r>
              <a:rPr lang="en-US" dirty="0" smtClean="0"/>
              <a:t>: Domain/Range of Log/Exponential Function and More Modeling Problems</a:t>
            </a:r>
          </a:p>
          <a:p>
            <a:r>
              <a:rPr lang="en-US" b="1" u="sng" dirty="0" smtClean="0"/>
              <a:t>Tuesday/Wednesday</a:t>
            </a:r>
            <a:r>
              <a:rPr lang="en-US" dirty="0" smtClean="0"/>
              <a:t>: </a:t>
            </a:r>
            <a:r>
              <a:rPr lang="en-US" dirty="0" smtClean="0"/>
              <a:t>Review for the Test</a:t>
            </a:r>
            <a:endParaRPr lang="en-US" dirty="0" smtClean="0"/>
          </a:p>
          <a:p>
            <a:r>
              <a:rPr lang="en-US" b="1" u="sng" dirty="0" smtClean="0"/>
              <a:t>Thursday: </a:t>
            </a:r>
            <a:r>
              <a:rPr lang="en-US" dirty="0" smtClean="0"/>
              <a:t>Logs</a:t>
            </a:r>
            <a:r>
              <a:rPr lang="en-US" dirty="0" smtClean="0"/>
              <a:t>/Exponentials </a:t>
            </a:r>
            <a:r>
              <a:rPr lang="en-US" dirty="0" smtClean="0"/>
              <a:t>Unit Test (Chapter 4). HW 37-43 is also due on Thursday – the day of the test.  I won’t assign required HW after tonight.</a:t>
            </a:r>
            <a:endParaRPr lang="en-US" dirty="0" smtClean="0"/>
          </a:p>
          <a:p>
            <a:r>
              <a:rPr lang="en-US" b="1" u="sng" dirty="0" smtClean="0"/>
              <a:t>Friday: </a:t>
            </a:r>
            <a:r>
              <a:rPr lang="en-US" dirty="0" smtClean="0"/>
              <a:t>Project is due (</a:t>
            </a:r>
            <a:r>
              <a:rPr lang="en-US" dirty="0" smtClean="0"/>
              <a:t>I need a hard copy and an email by the end of the day on Friday – I’ll have a basket in my room).</a:t>
            </a:r>
            <a:endParaRPr lang="en-US" dirty="0" smtClean="0"/>
          </a:p>
        </p:txBody>
      </p:sp>
    </p:spTree>
    <p:extLst>
      <p:ext uri="{BB962C8B-B14F-4D97-AF65-F5344CB8AC3E}">
        <p14:creationId xmlns:p14="http://schemas.microsoft.com/office/powerpoint/2010/main" val="328268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3302"/>
          </a:xfrm>
        </p:spPr>
        <p:txBody>
          <a:bodyPr>
            <a:normAutofit fontScale="90000"/>
          </a:bodyPr>
          <a:lstStyle/>
          <a:p>
            <a:r>
              <a:rPr lang="en-US" dirty="0" smtClean="0"/>
              <a:t>Domain of a Logarithmic Function.</a:t>
            </a:r>
            <a:endParaRPr lang="en-US" dirty="0"/>
          </a:p>
        </p:txBody>
      </p:sp>
      <p:sp>
        <p:nvSpPr>
          <p:cNvPr id="3" name="Content Placeholder 2"/>
          <p:cNvSpPr>
            <a:spLocks noGrp="1"/>
          </p:cNvSpPr>
          <p:nvPr>
            <p:ph idx="1"/>
          </p:nvPr>
        </p:nvSpPr>
        <p:spPr>
          <a:xfrm>
            <a:off x="0" y="544331"/>
            <a:ext cx="9144000" cy="6313669"/>
          </a:xfrm>
        </p:spPr>
        <p:txBody>
          <a:bodyPr/>
          <a:lstStyle/>
          <a:p>
            <a:pPr marL="0" indent="0">
              <a:buNone/>
            </a:pPr>
            <a:r>
              <a:rPr lang="en-US" sz="2400" dirty="0" smtClean="0"/>
              <a:t>We already know that you can’t take the log of a negative number or 0.  So how do you find the domain/range of a logarithmic function.</a:t>
            </a:r>
          </a:p>
          <a:p>
            <a:pPr marL="0" indent="0">
              <a:buNone/>
            </a:pPr>
            <a:r>
              <a:rPr lang="en-US" dirty="0" smtClean="0"/>
              <a:t>Example: f(x) = log</a:t>
            </a:r>
            <a:r>
              <a:rPr lang="en-US" baseline="-25000" dirty="0" smtClean="0"/>
              <a:t>3</a:t>
            </a:r>
            <a:r>
              <a:rPr lang="en-US" dirty="0" smtClean="0"/>
              <a:t>(x – 1)</a:t>
            </a:r>
          </a:p>
          <a:p>
            <a:pPr marL="0" indent="0">
              <a:buNone/>
            </a:pPr>
            <a:endParaRPr lang="en-US" dirty="0" smtClean="0"/>
          </a:p>
          <a:p>
            <a:pPr marL="0" indent="0">
              <a:buNone/>
            </a:pPr>
            <a:endParaRPr lang="en-US" dirty="0"/>
          </a:p>
          <a:p>
            <a:pPr marL="0" indent="0">
              <a:buNone/>
            </a:pPr>
            <a:r>
              <a:rPr lang="en-US" dirty="0" smtClean="0"/>
              <a:t>Example </a:t>
            </a:r>
            <a:r>
              <a:rPr lang="en-US" dirty="0" err="1" smtClean="0"/>
              <a:t>ln</a:t>
            </a:r>
            <a:r>
              <a:rPr lang="en-US" dirty="0" smtClean="0"/>
              <a:t> (x</a:t>
            </a:r>
            <a:r>
              <a:rPr lang="en-US" baseline="30000" dirty="0" smtClean="0"/>
              <a:t>2</a:t>
            </a:r>
            <a:r>
              <a:rPr lang="en-US" dirty="0" smtClean="0"/>
              <a:t>)</a:t>
            </a:r>
          </a:p>
          <a:p>
            <a:pPr marL="0" indent="0">
              <a:buNone/>
            </a:pPr>
            <a:endParaRPr lang="en-US" dirty="0" smtClean="0"/>
          </a:p>
          <a:p>
            <a:pPr marL="0" indent="0">
              <a:buNone/>
            </a:pPr>
            <a:endParaRPr lang="en-US" dirty="0"/>
          </a:p>
          <a:p>
            <a:pPr marL="0" indent="0">
              <a:buNone/>
            </a:pPr>
            <a:r>
              <a:rPr lang="en-US" dirty="0" smtClean="0"/>
              <a:t>Example: f(x) = 2 – log</a:t>
            </a:r>
            <a:r>
              <a:rPr lang="en-US" baseline="-25000" dirty="0" smtClean="0"/>
              <a:t>2</a:t>
            </a:r>
            <a:r>
              <a:rPr lang="en-US" dirty="0" smtClean="0"/>
              <a:t>x</a:t>
            </a:r>
            <a:endParaRPr lang="en-US" dirty="0"/>
          </a:p>
        </p:txBody>
      </p:sp>
    </p:spTree>
    <p:extLst>
      <p:ext uri="{BB962C8B-B14F-4D97-AF65-F5344CB8AC3E}">
        <p14:creationId xmlns:p14="http://schemas.microsoft.com/office/powerpoint/2010/main" val="1240140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1343"/>
          </a:xfrm>
        </p:spPr>
        <p:txBody>
          <a:bodyPr/>
          <a:lstStyle/>
          <a:p>
            <a:r>
              <a:rPr lang="en-US" dirty="0" smtClean="0"/>
              <a:t>Domain of a Exponential Function.</a:t>
            </a:r>
            <a:endParaRPr lang="en-US" dirty="0"/>
          </a:p>
        </p:txBody>
      </p:sp>
      <p:sp>
        <p:nvSpPr>
          <p:cNvPr id="3" name="Content Placeholder 2"/>
          <p:cNvSpPr>
            <a:spLocks noGrp="1"/>
          </p:cNvSpPr>
          <p:nvPr>
            <p:ph idx="1"/>
          </p:nvPr>
        </p:nvSpPr>
        <p:spPr>
          <a:xfrm>
            <a:off x="0" y="791344"/>
            <a:ext cx="9144000" cy="5334820"/>
          </a:xfrm>
        </p:spPr>
        <p:txBody>
          <a:bodyPr/>
          <a:lstStyle/>
          <a:p>
            <a:pPr marL="0" indent="0">
              <a:buNone/>
            </a:pPr>
            <a:r>
              <a:rPr lang="en-US" dirty="0" smtClean="0"/>
              <a:t>Find the domain and range of each</a:t>
            </a:r>
          </a:p>
          <a:p>
            <a:pPr marL="0" indent="0">
              <a:buNone/>
            </a:pPr>
            <a:endParaRPr lang="en-US" dirty="0"/>
          </a:p>
          <a:p>
            <a:pPr marL="0" indent="0">
              <a:buNone/>
            </a:pPr>
            <a:r>
              <a:rPr lang="en-US" dirty="0" smtClean="0"/>
              <a:t>Example: f(x) = 4</a:t>
            </a:r>
            <a:r>
              <a:rPr lang="en-US" baseline="30000" dirty="0" smtClean="0"/>
              <a:t>x-2</a:t>
            </a:r>
            <a:endParaRPr lang="en-US" dirty="0" smtClean="0"/>
          </a:p>
          <a:p>
            <a:pPr marL="0" indent="0">
              <a:buNone/>
            </a:pPr>
            <a:endParaRPr lang="en-US" dirty="0" smtClean="0"/>
          </a:p>
          <a:p>
            <a:pPr marL="0" indent="0">
              <a:buNone/>
            </a:pPr>
            <a:endParaRPr lang="en-US" dirty="0"/>
          </a:p>
          <a:p>
            <a:pPr marL="0" indent="0">
              <a:buNone/>
            </a:pPr>
            <a:r>
              <a:rPr lang="en-US" dirty="0" smtClean="0"/>
              <a:t>Example f(x) = e</a:t>
            </a:r>
            <a:r>
              <a:rPr lang="en-US" baseline="30000" dirty="0" smtClean="0"/>
              <a:t>x</a:t>
            </a:r>
            <a:r>
              <a:rPr lang="en-US" dirty="0" smtClean="0"/>
              <a:t> - 1</a:t>
            </a:r>
            <a:endParaRPr lang="en-US" dirty="0"/>
          </a:p>
        </p:txBody>
      </p:sp>
    </p:spTree>
    <p:extLst>
      <p:ext uri="{BB962C8B-B14F-4D97-AF65-F5344CB8AC3E}">
        <p14:creationId xmlns:p14="http://schemas.microsoft.com/office/powerpoint/2010/main" val="3617490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049"/>
            <a:ext cx="8229600" cy="519178"/>
          </a:xfrm>
        </p:spPr>
        <p:txBody>
          <a:bodyPr>
            <a:normAutofit fontScale="90000"/>
          </a:bodyPr>
          <a:lstStyle/>
          <a:p>
            <a:r>
              <a:rPr lang="en-US" dirty="0" smtClean="0"/>
              <a:t>NEWTON’S Law of Cooling</a:t>
            </a:r>
            <a:endParaRPr lang="en-US" dirty="0"/>
          </a:p>
        </p:txBody>
      </p:sp>
      <p:sp>
        <p:nvSpPr>
          <p:cNvPr id="3" name="Content Placeholder 2"/>
          <p:cNvSpPr>
            <a:spLocks noGrp="1"/>
          </p:cNvSpPr>
          <p:nvPr>
            <p:ph idx="1"/>
          </p:nvPr>
        </p:nvSpPr>
        <p:spPr>
          <a:xfrm>
            <a:off x="-1" y="534228"/>
            <a:ext cx="8979601" cy="5591936"/>
          </a:xfrm>
        </p:spPr>
        <p:txBody>
          <a:bodyPr>
            <a:normAutofit lnSpcReduction="10000"/>
          </a:bodyPr>
          <a:lstStyle/>
          <a:p>
            <a:pPr marL="0" indent="0">
              <a:buNone/>
            </a:pPr>
            <a:r>
              <a:rPr lang="en-US" dirty="0" smtClean="0"/>
              <a:t>The rate of cooling of an object is proportional to the temperature difference between the object and its surroundings, provided that the temperature difference is not too large.</a:t>
            </a:r>
          </a:p>
          <a:p>
            <a:pPr marL="0" indent="0">
              <a:buNone/>
            </a:pPr>
            <a:endParaRPr lang="en-US" dirty="0"/>
          </a:p>
          <a:p>
            <a:pPr marL="0" indent="0">
              <a:buNone/>
            </a:pPr>
            <a:r>
              <a:rPr lang="en-US" dirty="0" smtClean="0"/>
              <a:t>If D</a:t>
            </a:r>
            <a:r>
              <a:rPr lang="en-US" baseline="-25000" dirty="0" smtClean="0"/>
              <a:t>0</a:t>
            </a:r>
            <a:r>
              <a:rPr lang="en-US" dirty="0" smtClean="0"/>
              <a:t> is the initial temperature difference between an object and its surroundings and </a:t>
            </a:r>
            <a:r>
              <a:rPr lang="en-US" dirty="0" err="1" smtClean="0"/>
              <a:t>T</a:t>
            </a:r>
            <a:r>
              <a:rPr lang="en-US" baseline="-25000" dirty="0" err="1" smtClean="0"/>
              <a:t>s</a:t>
            </a:r>
            <a:r>
              <a:rPr lang="en-US" dirty="0" smtClean="0"/>
              <a:t> is the temp. of the surroundings.</a:t>
            </a:r>
            <a:endParaRPr lang="en-US" dirty="0"/>
          </a:p>
          <a:p>
            <a:pPr marL="0" indent="0">
              <a:buNone/>
            </a:pPr>
            <a:endParaRPr lang="en-US" dirty="0" smtClean="0"/>
          </a:p>
          <a:p>
            <a:pPr marL="0" indent="0" algn="ctr">
              <a:buNone/>
            </a:pPr>
            <a:r>
              <a:rPr lang="en-US" sz="4800" dirty="0" smtClean="0"/>
              <a:t>T(t) = </a:t>
            </a:r>
            <a:r>
              <a:rPr lang="en-US" sz="4800" dirty="0" err="1" smtClean="0"/>
              <a:t>T</a:t>
            </a:r>
            <a:r>
              <a:rPr lang="en-US" sz="4800" baseline="-25000" dirty="0" err="1" smtClean="0"/>
              <a:t>s</a:t>
            </a:r>
            <a:r>
              <a:rPr lang="en-US" sz="4800" dirty="0" smtClean="0"/>
              <a:t> + D</a:t>
            </a:r>
            <a:r>
              <a:rPr lang="en-US" sz="4800" baseline="-25000" dirty="0" smtClean="0"/>
              <a:t>0</a:t>
            </a:r>
            <a:r>
              <a:rPr lang="en-US" sz="4800" dirty="0" smtClean="0"/>
              <a:t>e</a:t>
            </a:r>
            <a:r>
              <a:rPr lang="en-US" sz="4800" baseline="30000" dirty="0" smtClean="0"/>
              <a:t>-kt</a:t>
            </a:r>
            <a:endParaRPr lang="en-US" sz="4800" dirty="0"/>
          </a:p>
        </p:txBody>
      </p:sp>
    </p:spTree>
    <p:extLst>
      <p:ext uri="{BB962C8B-B14F-4D97-AF65-F5344CB8AC3E}">
        <p14:creationId xmlns:p14="http://schemas.microsoft.com/office/powerpoint/2010/main" val="165309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2580"/>
          </a:xfrm>
        </p:spPr>
        <p:txBody>
          <a:bodyPr>
            <a:normAutofit fontScale="90000"/>
          </a:bodyPr>
          <a:lstStyle/>
          <a:p>
            <a:r>
              <a:rPr lang="en-US" dirty="0" smtClean="0"/>
              <a:t>Example: Cup of Coffee</a:t>
            </a:r>
            <a:endParaRPr lang="en-US" dirty="0"/>
          </a:p>
        </p:txBody>
      </p:sp>
      <p:sp>
        <p:nvSpPr>
          <p:cNvPr id="3" name="Content Placeholder 2"/>
          <p:cNvSpPr>
            <a:spLocks noGrp="1"/>
          </p:cNvSpPr>
          <p:nvPr>
            <p:ph idx="1"/>
          </p:nvPr>
        </p:nvSpPr>
        <p:spPr>
          <a:xfrm>
            <a:off x="0" y="632580"/>
            <a:ext cx="7553772" cy="5922069"/>
          </a:xfrm>
        </p:spPr>
        <p:txBody>
          <a:bodyPr>
            <a:normAutofit/>
          </a:bodyPr>
          <a:lstStyle/>
          <a:p>
            <a:pPr marL="0" indent="0">
              <a:buNone/>
            </a:pPr>
            <a:r>
              <a:rPr lang="en-US" sz="2600" i="1" dirty="0" smtClean="0"/>
              <a:t>A cup of Coffee has a temperature of </a:t>
            </a:r>
            <a:r>
              <a:rPr lang="en-US" sz="2600" i="1" dirty="0" smtClean="0"/>
              <a:t>183.2</a:t>
            </a:r>
            <a:r>
              <a:rPr lang="en-US" sz="2600" i="1" dirty="0" smtClean="0"/>
              <a:t>°</a:t>
            </a:r>
            <a:r>
              <a:rPr lang="en-US" sz="2600" i="1" dirty="0" smtClean="0"/>
              <a:t>F and is placed in a room that has a temperature of 70°F . After </a:t>
            </a:r>
            <a:r>
              <a:rPr lang="en-US" sz="2600" i="1" dirty="0" smtClean="0"/>
              <a:t>25</a:t>
            </a:r>
            <a:r>
              <a:rPr lang="en-US" sz="2600" i="1" dirty="0" smtClean="0"/>
              <a:t> </a:t>
            </a:r>
            <a:r>
              <a:rPr lang="en-US" sz="2600" i="1" dirty="0" smtClean="0"/>
              <a:t>minutes the temperature of the coffee is </a:t>
            </a:r>
            <a:r>
              <a:rPr lang="en-US" sz="2600" i="1" dirty="0" smtClean="0"/>
              <a:t>121.8°</a:t>
            </a:r>
            <a:r>
              <a:rPr lang="en-US" sz="2600" i="1" dirty="0" smtClean="0"/>
              <a:t>F </a:t>
            </a:r>
            <a:r>
              <a:rPr lang="en-US" sz="2600" i="1" dirty="0" smtClean="0"/>
              <a:t>.</a:t>
            </a:r>
            <a:endParaRPr lang="en-US" sz="2600" i="1" dirty="0"/>
          </a:p>
          <a:p>
            <a:pPr marL="0" indent="0">
              <a:buNone/>
            </a:pPr>
            <a:r>
              <a:rPr lang="en-US" sz="2200" dirty="0" smtClean="0"/>
              <a:t>a.) Find a function that models temp of the coffee at time t.</a:t>
            </a:r>
          </a:p>
          <a:p>
            <a:pPr marL="0" indent="0">
              <a:buNone/>
            </a:pPr>
            <a:endParaRPr lang="en-US" sz="2200" dirty="0"/>
          </a:p>
          <a:p>
            <a:pPr marL="0" indent="0">
              <a:buNone/>
            </a:pPr>
            <a:endParaRPr lang="en-US" sz="2200" dirty="0"/>
          </a:p>
          <a:p>
            <a:pPr marL="0" indent="0">
              <a:buNone/>
            </a:pPr>
            <a:r>
              <a:rPr lang="en-US" sz="2200" dirty="0" smtClean="0"/>
              <a:t>b..) Find the temp of the coffee after 15 minutes.</a:t>
            </a:r>
          </a:p>
          <a:p>
            <a:pPr marL="0" indent="0">
              <a:buNone/>
            </a:pPr>
            <a:endParaRPr lang="en-US" sz="2200" dirty="0" smtClean="0"/>
          </a:p>
          <a:p>
            <a:pPr marL="0" indent="0">
              <a:buNone/>
            </a:pPr>
            <a:endParaRPr lang="en-US" sz="2200" dirty="0"/>
          </a:p>
          <a:p>
            <a:pPr marL="0" indent="0">
              <a:buNone/>
            </a:pPr>
            <a:r>
              <a:rPr lang="en-US" sz="2200" dirty="0" smtClean="0"/>
              <a:t>c.) After how many minutes will the coffee have cooled to 100°F </a:t>
            </a:r>
          </a:p>
          <a:p>
            <a:pPr marL="0" indent="0">
              <a:buNone/>
            </a:pPr>
            <a:endParaRPr lang="en-US" sz="2200" dirty="0" smtClean="0"/>
          </a:p>
          <a:p>
            <a:pPr marL="0" indent="0">
              <a:buNone/>
            </a:pPr>
            <a:endParaRPr lang="en-US" sz="2200" dirty="0"/>
          </a:p>
          <a:p>
            <a:pPr marL="0" indent="0">
              <a:buNone/>
            </a:pPr>
            <a:r>
              <a:rPr lang="en-US" sz="2200" dirty="0" smtClean="0"/>
              <a:t>d.) Sketch a graph.</a:t>
            </a:r>
          </a:p>
          <a:p>
            <a:pPr marL="0" indent="0">
              <a:buNone/>
            </a:pPr>
            <a:endParaRPr lang="en-US" dirty="0"/>
          </a:p>
        </p:txBody>
      </p:sp>
      <p:sp>
        <p:nvSpPr>
          <p:cNvPr id="4" name="Rectangle 3"/>
          <p:cNvSpPr/>
          <p:nvPr/>
        </p:nvSpPr>
        <p:spPr>
          <a:xfrm>
            <a:off x="7553772" y="1817872"/>
            <a:ext cx="1590228" cy="4524316"/>
          </a:xfrm>
          <a:prstGeom prst="rect">
            <a:avLst/>
          </a:prstGeom>
        </p:spPr>
        <p:txBody>
          <a:bodyPr wrap="square">
            <a:spAutoFit/>
          </a:bodyPr>
          <a:lstStyle/>
          <a:p>
            <a:r>
              <a:rPr lang="en-US" dirty="0" smtClean="0"/>
              <a:t>Time   Temp</a:t>
            </a:r>
            <a:r>
              <a:rPr lang="en-US" dirty="0"/>
              <a:t>	</a:t>
            </a:r>
          </a:p>
          <a:p>
            <a:r>
              <a:rPr lang="en-US" dirty="0"/>
              <a:t>0	183.2	</a:t>
            </a:r>
          </a:p>
          <a:p>
            <a:r>
              <a:rPr lang="en-US" dirty="0"/>
              <a:t>2	163.7	</a:t>
            </a:r>
          </a:p>
          <a:p>
            <a:r>
              <a:rPr lang="en-US" dirty="0"/>
              <a:t>4	158.3	</a:t>
            </a:r>
          </a:p>
          <a:p>
            <a:r>
              <a:rPr lang="en-US" dirty="0"/>
              <a:t>6	153.8	</a:t>
            </a:r>
          </a:p>
          <a:p>
            <a:r>
              <a:rPr lang="en-US" dirty="0"/>
              <a:t>8	150.5	</a:t>
            </a:r>
          </a:p>
          <a:p>
            <a:r>
              <a:rPr lang="en-US" dirty="0"/>
              <a:t>10	145.4	</a:t>
            </a:r>
          </a:p>
          <a:p>
            <a:r>
              <a:rPr lang="en-US" dirty="0"/>
              <a:t>12	140.9	</a:t>
            </a:r>
          </a:p>
          <a:p>
            <a:r>
              <a:rPr lang="en-US" dirty="0"/>
              <a:t>14	137.6	</a:t>
            </a:r>
          </a:p>
          <a:p>
            <a:r>
              <a:rPr lang="en-US" dirty="0"/>
              <a:t>16	133.8	</a:t>
            </a:r>
          </a:p>
          <a:p>
            <a:r>
              <a:rPr lang="en-US" dirty="0"/>
              <a:t>18	130.8	</a:t>
            </a:r>
          </a:p>
          <a:p>
            <a:r>
              <a:rPr lang="en-US" dirty="0"/>
              <a:t>25	121.8	</a:t>
            </a:r>
          </a:p>
          <a:p>
            <a:r>
              <a:rPr lang="en-US" dirty="0"/>
              <a:t>30	116.6	</a:t>
            </a:r>
          </a:p>
          <a:p>
            <a:r>
              <a:rPr lang="en-US" dirty="0"/>
              <a:t>35	111.9	</a:t>
            </a:r>
          </a:p>
          <a:p>
            <a:r>
              <a:rPr lang="en-US" dirty="0"/>
              <a:t>50	101.6	</a:t>
            </a:r>
          </a:p>
          <a:p>
            <a:r>
              <a:rPr lang="en-US" dirty="0"/>
              <a:t>65	94.4	</a:t>
            </a:r>
          </a:p>
        </p:txBody>
      </p:sp>
    </p:spTree>
    <p:extLst>
      <p:ext uri="{BB962C8B-B14F-4D97-AF65-F5344CB8AC3E}">
        <p14:creationId xmlns:p14="http://schemas.microsoft.com/office/powerpoint/2010/main" val="554674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LOG SCALES: PH, Richter Scale, Decibel Scale. </a:t>
            </a:r>
            <a:endParaRPr lang="en-US" dirty="0"/>
          </a:p>
        </p:txBody>
      </p:sp>
      <p:sp>
        <p:nvSpPr>
          <p:cNvPr id="3" name="Content Placeholder 2"/>
          <p:cNvSpPr>
            <a:spLocks noGrp="1"/>
          </p:cNvSpPr>
          <p:nvPr>
            <p:ph idx="1"/>
          </p:nvPr>
        </p:nvSpPr>
        <p:spPr>
          <a:xfrm>
            <a:off x="0" y="1600200"/>
            <a:ext cx="9144000" cy="4525963"/>
          </a:xfrm>
        </p:spPr>
        <p:txBody>
          <a:bodyPr/>
          <a:lstStyle/>
          <a:p>
            <a:r>
              <a:rPr lang="en-US" dirty="0" smtClean="0"/>
              <a:t>When a physical quantity varies over a very large range it is convenient to take a log to make the numbers more manageable.</a:t>
            </a:r>
            <a:endParaRPr lang="en-US" dirty="0"/>
          </a:p>
        </p:txBody>
      </p:sp>
    </p:spTree>
    <p:extLst>
      <p:ext uri="{BB962C8B-B14F-4D97-AF65-F5344CB8AC3E}">
        <p14:creationId xmlns:p14="http://schemas.microsoft.com/office/powerpoint/2010/main" val="3080129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834"/>
            <a:ext cx="8229600" cy="496497"/>
          </a:xfrm>
        </p:spPr>
        <p:txBody>
          <a:bodyPr>
            <a:normAutofit fontScale="90000"/>
          </a:bodyPr>
          <a:lstStyle/>
          <a:p>
            <a:r>
              <a:rPr lang="en-US" dirty="0" smtClean="0"/>
              <a:t>PH Scale – Hydrogen Concentration</a:t>
            </a:r>
            <a:endParaRPr lang="en-US" dirty="0"/>
          </a:p>
        </p:txBody>
      </p:sp>
      <p:sp>
        <p:nvSpPr>
          <p:cNvPr id="3" name="Content Placeholder 2"/>
          <p:cNvSpPr>
            <a:spLocks noGrp="1"/>
          </p:cNvSpPr>
          <p:nvPr>
            <p:ph idx="1"/>
          </p:nvPr>
        </p:nvSpPr>
        <p:spPr>
          <a:xfrm>
            <a:off x="0" y="544332"/>
            <a:ext cx="9144000" cy="5581832"/>
          </a:xfrm>
        </p:spPr>
        <p:txBody>
          <a:bodyPr>
            <a:normAutofit/>
          </a:bodyPr>
          <a:lstStyle/>
          <a:p>
            <a:pPr marL="0" indent="0">
              <a:buNone/>
            </a:pPr>
            <a:r>
              <a:rPr lang="en-US" sz="2800" dirty="0" smtClean="0"/>
              <a:t>PH is given by a substance’s hydrogen concentration.</a:t>
            </a:r>
          </a:p>
          <a:p>
            <a:pPr marL="0" indent="0">
              <a:buNone/>
            </a:pPr>
            <a:r>
              <a:rPr lang="en-US" sz="2800" dirty="0" smtClean="0"/>
              <a:t>PH = -log(H</a:t>
            </a:r>
            <a:r>
              <a:rPr lang="en-US" sz="2800" baseline="30000" dirty="0" smtClean="0"/>
              <a:t>+</a:t>
            </a:r>
            <a:r>
              <a:rPr lang="en-US" sz="2800" dirty="0" smtClean="0"/>
              <a:t>)      Below 7 is acidic, above is basic.</a:t>
            </a:r>
          </a:p>
          <a:p>
            <a:pPr marL="0" indent="0">
              <a:buNone/>
            </a:pPr>
            <a:r>
              <a:rPr lang="en-US" sz="2800" b="1" u="sng" dirty="0" smtClean="0"/>
              <a:t>Example</a:t>
            </a:r>
            <a:endParaRPr lang="en-US" sz="2800" b="1" u="sng" dirty="0"/>
          </a:p>
          <a:p>
            <a:pPr marL="0" indent="0">
              <a:buNone/>
            </a:pPr>
            <a:r>
              <a:rPr lang="en-US" sz="2800" dirty="0" smtClean="0"/>
              <a:t>a.) The hydrogen ion concentration of blood was measured to be [H</a:t>
            </a:r>
            <a:r>
              <a:rPr lang="en-US" sz="2800" baseline="30000" dirty="0" smtClean="0"/>
              <a:t>+</a:t>
            </a:r>
            <a:r>
              <a:rPr lang="en-US" sz="2800" dirty="0" smtClean="0"/>
              <a:t>] = 3.16 X 10</a:t>
            </a:r>
            <a:r>
              <a:rPr lang="en-US" sz="2800" baseline="30000" dirty="0" smtClean="0"/>
              <a:t>-8</a:t>
            </a:r>
            <a:r>
              <a:rPr lang="en-US" sz="2800" dirty="0" smtClean="0"/>
              <a:t>. Find the PH.</a:t>
            </a:r>
          </a:p>
          <a:p>
            <a:pPr marL="0" indent="0">
              <a:buNone/>
            </a:pPr>
            <a:endParaRPr lang="en-US" sz="2800" dirty="0"/>
          </a:p>
          <a:p>
            <a:pPr marL="0" indent="0">
              <a:buNone/>
            </a:pPr>
            <a:endParaRPr lang="en-US" sz="2800" dirty="0" smtClean="0"/>
          </a:p>
          <a:p>
            <a:pPr marL="0" indent="0">
              <a:buNone/>
            </a:pPr>
            <a:endParaRPr lang="en-US" sz="2800" dirty="0"/>
          </a:p>
          <a:p>
            <a:pPr marL="0" indent="0">
              <a:buNone/>
            </a:pPr>
            <a:r>
              <a:rPr lang="en-US" sz="2800" dirty="0" smtClean="0"/>
              <a:t>b.) The most acidic rainfall ever measured was in </a:t>
            </a:r>
            <a:r>
              <a:rPr lang="en-US" sz="2800" dirty="0"/>
              <a:t>S</a:t>
            </a:r>
            <a:r>
              <a:rPr lang="en-US" sz="2800" dirty="0" smtClean="0"/>
              <a:t>cotland in 1974. It’s PH was 2.4. Find the H</a:t>
            </a:r>
            <a:r>
              <a:rPr lang="en-US" sz="2800" baseline="30000" dirty="0" smtClean="0"/>
              <a:t>+</a:t>
            </a:r>
            <a:r>
              <a:rPr lang="en-US" sz="2800" dirty="0" smtClean="0"/>
              <a:t> concentration. </a:t>
            </a:r>
            <a:endParaRPr lang="en-US" sz="2800" dirty="0"/>
          </a:p>
        </p:txBody>
      </p:sp>
    </p:spTree>
    <p:extLst>
      <p:ext uri="{BB962C8B-B14F-4D97-AF65-F5344CB8AC3E}">
        <p14:creationId xmlns:p14="http://schemas.microsoft.com/office/powerpoint/2010/main" val="2764578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TotalTime>
  <Words>908</Words>
  <Application>Microsoft Macintosh PowerPoint</Application>
  <PresentationFormat>On-screen Show (4:3)</PresentationFormat>
  <Paragraphs>111</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Honors Precalculus: Do Now</vt:lpstr>
      <vt:lpstr>Video of the Day!</vt:lpstr>
      <vt:lpstr>Agenda for the Week</vt:lpstr>
      <vt:lpstr>Domain of a Logarithmic Function.</vt:lpstr>
      <vt:lpstr>Domain of a Exponential Function.</vt:lpstr>
      <vt:lpstr>NEWTON’S Law of Cooling</vt:lpstr>
      <vt:lpstr>Example: Cup of Coffee</vt:lpstr>
      <vt:lpstr>LOG SCALES: PH, Richter Scale, Decibel Scale. </vt:lpstr>
      <vt:lpstr>PH Scale – Hydrogen Concentration</vt:lpstr>
      <vt:lpstr>Magnitude of Earthquakes</vt:lpstr>
      <vt:lpstr>Earthquake Example:</vt:lpstr>
      <vt:lpstr>Decibel Equation</vt:lpstr>
      <vt:lpstr>Decibel (dB) Example</vt:lpstr>
      <vt:lpstr>Homework #43: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Honors Precalculus: Do Now</dc:title>
  <dc:creator>Ben Young</dc:creator>
  <cp:lastModifiedBy>Ben Young</cp:lastModifiedBy>
  <cp:revision>51</cp:revision>
  <dcterms:created xsi:type="dcterms:W3CDTF">2013-01-13T20:14:21Z</dcterms:created>
  <dcterms:modified xsi:type="dcterms:W3CDTF">2013-12-15T18:24:34Z</dcterms:modified>
</cp:coreProperties>
</file>