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3/11/14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Conic Sections: The Circle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Alfie</a:t>
            </a:r>
            <a:r>
              <a:rPr lang="en-US" dirty="0" smtClean="0"/>
              <a:t> Parr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0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the circle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graphing (x + 1)</a:t>
            </a:r>
            <a:r>
              <a:rPr lang="en-US" baseline="30000" dirty="0" smtClean="0"/>
              <a:t>2 </a:t>
            </a:r>
            <a:r>
              <a:rPr lang="en-US" dirty="0" smtClean="0"/>
              <a:t>+ (y - 3)</a:t>
            </a:r>
            <a:r>
              <a:rPr lang="en-US" baseline="30000" dirty="0" smtClean="0"/>
              <a:t>2 </a:t>
            </a:r>
            <a:r>
              <a:rPr lang="en-US" dirty="0" smtClean="0"/>
              <a:t>= 4?</a:t>
            </a:r>
          </a:p>
          <a:p>
            <a:r>
              <a:rPr lang="en-US" dirty="0" smtClean="0"/>
              <a:t>Comparing it to the initial equation (</a:t>
            </a:r>
            <a:r>
              <a:rPr lang="fr-FR" dirty="0" smtClean="0"/>
              <a:t>(x - h)</a:t>
            </a:r>
            <a:r>
              <a:rPr lang="fr-FR" baseline="30000" dirty="0" smtClean="0"/>
              <a:t>2</a:t>
            </a:r>
            <a:r>
              <a:rPr lang="fr-FR" dirty="0" smtClean="0"/>
              <a:t> + (y - k)</a:t>
            </a:r>
            <a:r>
              <a:rPr lang="fr-FR" baseline="30000" dirty="0" smtClean="0"/>
              <a:t>2</a:t>
            </a:r>
            <a:r>
              <a:rPr lang="fr-FR" dirty="0" smtClean="0"/>
              <a:t> = r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r>
              <a:rPr lang="fr-FR" baseline="30000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the </a:t>
            </a:r>
            <a:r>
              <a:rPr lang="fr-FR" dirty="0" err="1" smtClean="0"/>
              <a:t>task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en-US" dirty="0" smtClean="0"/>
              <a:t>easier </a:t>
            </a:r>
          </a:p>
          <a:p>
            <a:r>
              <a:rPr lang="en-US" dirty="0" smtClean="0"/>
              <a:t>The center, (h, k), is (-1, 3)</a:t>
            </a:r>
          </a:p>
          <a:p>
            <a:r>
              <a:rPr lang="en-US" dirty="0" smtClean="0"/>
              <a:t>The radius is two, because 4 can be set to </a:t>
            </a:r>
            <a:r>
              <a:rPr lang="fr-FR" dirty="0" smtClean="0"/>
              <a:t>r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pPr marL="45720" indent="0" algn="ctr">
              <a:buNone/>
            </a:pPr>
            <a:r>
              <a:rPr lang="fr-FR" dirty="0" err="1" smtClean="0"/>
              <a:t>It’s</a:t>
            </a:r>
            <a:r>
              <a:rPr lang="fr-FR" dirty="0" smtClean="0"/>
              <a:t> a simple variation on the </a:t>
            </a:r>
            <a:r>
              <a:rPr lang="fr-FR" dirty="0" err="1" smtClean="0"/>
              <a:t>circle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graphed</a:t>
            </a:r>
            <a:r>
              <a:rPr lang="fr-FR" dirty="0" smtClean="0"/>
              <a:t>!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1438" y="-2305557"/>
            <a:ext cx="13237174" cy="1323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1900" y="3449922"/>
            <a:ext cx="318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Made with </a:t>
            </a:r>
            <a:r>
              <a:rPr lang="en-US" dirty="0" err="1" smtClean="0">
                <a:solidFill>
                  <a:srgbClr val="FF0000"/>
                </a:solidFill>
              </a:rPr>
              <a:t>webmath.com’s</a:t>
            </a:r>
            <a:r>
              <a:rPr lang="en-US" dirty="0" smtClean="0">
                <a:solidFill>
                  <a:srgbClr val="FF0000"/>
                </a:solidFill>
              </a:rPr>
              <a:t> circle graph maker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1265" y="2400501"/>
            <a:ext cx="187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                center (-1, 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6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Real-life application of the circle: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wheel!</a:t>
            </a:r>
            <a:r>
              <a:rPr lang="en-US" dirty="0"/>
              <a:t>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	(</a:t>
            </a:r>
            <a:r>
              <a:rPr lang="en-US" dirty="0"/>
              <a:t>a</a:t>
            </a:r>
            <a:r>
              <a:rPr lang="en-US" dirty="0" smtClean="0"/>
              <a:t>n exceedingly useful </a:t>
            </a:r>
          </a:p>
          <a:p>
            <a:pPr marL="45720" indent="0">
              <a:buNone/>
            </a:pPr>
            <a:r>
              <a:rPr lang="en-US" dirty="0" smtClean="0"/>
              <a:t>	invention in the shape </a:t>
            </a:r>
          </a:p>
          <a:p>
            <a:pPr marL="45720" indent="0">
              <a:buNone/>
            </a:pPr>
            <a:r>
              <a:rPr lang="en-US"/>
              <a:t>	</a:t>
            </a:r>
            <a:r>
              <a:rPr lang="en-US" smtClean="0"/>
              <a:t>of a </a:t>
            </a:r>
            <a:r>
              <a:rPr lang="en-US" dirty="0" smtClean="0"/>
              <a:t>circle) 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54" y="2829566"/>
            <a:ext cx="3486341" cy="3479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606" y="5467735"/>
            <a:ext cx="340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/commons/9/96/</a:t>
            </a:r>
            <a:r>
              <a:rPr lang="en-US" dirty="0" err="1"/>
              <a:t>Laufrad-campa-vento.jpg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rad day!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7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heck is a circle?!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 smtClean="0"/>
              <a:t>(seems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1800" dirty="0"/>
              <a:t>f</a:t>
            </a:r>
            <a:r>
              <a:rPr lang="en-US" sz="1800" dirty="0" smtClean="0"/>
              <a:t>amiliar…)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26" y="2940622"/>
            <a:ext cx="13416112" cy="5190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8287"/>
            <a:ext cx="273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benchprep.com</a:t>
            </a:r>
            <a:r>
              <a:rPr lang="en-US" dirty="0"/>
              <a:t>/blog/</a:t>
            </a:r>
            <a:r>
              <a:rPr lang="en-US" dirty="0" err="1"/>
              <a:t>wp</a:t>
            </a:r>
            <a:r>
              <a:rPr lang="en-US" dirty="0"/>
              <a:t>-content/uploads/2012/03/circle-formulas1.jpg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12" y="3907023"/>
            <a:ext cx="2567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/>
              <a:t>Note that all </a:t>
            </a:r>
            <a:r>
              <a:rPr lang="en-US" dirty="0" err="1"/>
              <a:t>pts</a:t>
            </a:r>
            <a:endParaRPr lang="en-US" dirty="0"/>
          </a:p>
          <a:p>
            <a:pPr marL="45720" indent="0">
              <a:spcBef>
                <a:spcPts val="0"/>
              </a:spcBef>
              <a:buNone/>
            </a:pPr>
            <a:r>
              <a:rPr lang="en-US" dirty="0"/>
              <a:t>on a circle are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/>
              <a:t>a fixed distance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/>
              <a:t>from the </a:t>
            </a:r>
            <a:r>
              <a:rPr lang="en-US" dirty="0" smtClean="0"/>
              <a:t>center!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we know about circles?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365" r="-53365"/>
          <a:stretch>
            <a:fillRect/>
          </a:stretch>
        </p:blipFill>
        <p:spPr>
          <a:xfrm>
            <a:off x="2812716" y="2698812"/>
            <a:ext cx="7315200" cy="3538537"/>
          </a:xfrm>
        </p:spPr>
      </p:pic>
      <p:sp>
        <p:nvSpPr>
          <p:cNvPr id="5" name="TextBox 4"/>
          <p:cNvSpPr txBox="1"/>
          <p:nvPr/>
        </p:nvSpPr>
        <p:spPr>
          <a:xfrm>
            <a:off x="4478421" y="6237349"/>
            <a:ext cx="417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www.kidsmathgamesonline.com</a:t>
            </a:r>
            <a:r>
              <a:rPr lang="en-US" dirty="0"/>
              <a:t>/facts/geometry/</a:t>
            </a:r>
            <a:r>
              <a:rPr lang="en-US" dirty="0" err="1"/>
              <a:t>circles.html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698812"/>
            <a:ext cx="3468119" cy="3538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277455"/>
            <a:ext cx="28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ath.info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359476">
            <a:off x="-100755" y="405671"/>
            <a:ext cx="643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ull arc= 360</a:t>
            </a:r>
            <a:r>
              <a:rPr lang="en-US" baseline="30000" dirty="0" smtClean="0"/>
              <a:t>o</a:t>
            </a:r>
            <a:r>
              <a:rPr lang="en-US" dirty="0" smtClean="0"/>
              <a:t>= 2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radians</a:t>
            </a:r>
          </a:p>
        </p:txBody>
      </p:sp>
      <p:sp>
        <p:nvSpPr>
          <p:cNvPr id="10" name="TextBox 9"/>
          <p:cNvSpPr txBox="1"/>
          <p:nvPr/>
        </p:nvSpPr>
        <p:spPr>
          <a:xfrm rot="21234208">
            <a:off x="6564909" y="2033533"/>
            <a:ext cx="2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hey’re symmetrical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3139">
            <a:off x="4576728" y="1215114"/>
            <a:ext cx="24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ccur in nature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1340874">
            <a:off x="1858211" y="1129510"/>
            <a:ext cx="209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hey’re really cool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641417">
            <a:off x="7031789" y="1136316"/>
            <a:ext cx="230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mallest perimeter for a given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8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also a conic section!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6737" y="2927684"/>
            <a:ext cx="6309895" cy="33816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453" t="-3307" r="-11213" b="19"/>
          <a:stretch/>
        </p:blipFill>
        <p:spPr>
          <a:xfrm>
            <a:off x="914400" y="2770188"/>
            <a:ext cx="7315200" cy="35385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0" y="6470316"/>
            <a:ext cx="89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www.drcruzan.com</a:t>
            </a:r>
            <a:r>
              <a:rPr lang="en-US" dirty="0"/>
              <a:t>/</a:t>
            </a:r>
            <a:r>
              <a:rPr lang="en-US" dirty="0" err="1"/>
              <a:t>MathConicSectionss.html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3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a circle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/>
              <a:t>(x - h)</a:t>
            </a:r>
            <a:r>
              <a:rPr lang="fr-FR" baseline="30000" dirty="0"/>
              <a:t>2</a:t>
            </a:r>
            <a:r>
              <a:rPr lang="fr-FR" dirty="0"/>
              <a:t> + (y - k)</a:t>
            </a:r>
            <a:r>
              <a:rPr lang="fr-FR" baseline="30000" dirty="0"/>
              <a:t>2</a:t>
            </a:r>
            <a:r>
              <a:rPr lang="fr-FR" dirty="0"/>
              <a:t> = </a:t>
            </a:r>
            <a:r>
              <a:rPr lang="fr-FR" dirty="0" smtClean="0"/>
              <a:t>r</a:t>
            </a:r>
            <a:r>
              <a:rPr lang="fr-FR" baseline="30000" dirty="0" smtClean="0"/>
              <a:t>2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abv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r </a:t>
            </a:r>
            <a:r>
              <a:rPr lang="fr-FR" dirty="0" err="1" smtClean="0"/>
              <a:t>is</a:t>
            </a:r>
            <a:r>
              <a:rPr lang="fr-FR" dirty="0" smtClean="0"/>
              <a:t> the radius of the </a:t>
            </a:r>
            <a:r>
              <a:rPr lang="fr-FR" dirty="0" err="1" smtClean="0"/>
              <a:t>circle</a:t>
            </a:r>
            <a:r>
              <a:rPr lang="fr-FR" dirty="0" smtClean="0"/>
              <a:t> </a:t>
            </a:r>
          </a:p>
          <a:p>
            <a:r>
              <a:rPr lang="fr-FR" dirty="0" smtClean="0"/>
              <a:t>h and k </a:t>
            </a:r>
            <a:r>
              <a:rPr lang="fr-FR" dirty="0" err="1" smtClean="0"/>
              <a:t>represent</a:t>
            </a:r>
            <a:r>
              <a:rPr lang="fr-FR" dirty="0" smtClean="0"/>
              <a:t> the center (h, k)</a:t>
            </a:r>
          </a:p>
          <a:p>
            <a:pPr marL="45720" indent="0">
              <a:buNone/>
            </a:pPr>
            <a:r>
              <a:rPr lang="fr-FR" dirty="0" smtClean="0"/>
              <a:t>A </a:t>
            </a:r>
            <a:r>
              <a:rPr lang="fr-FR" dirty="0" err="1" smtClean="0"/>
              <a:t>circle</a:t>
            </a:r>
            <a:r>
              <a:rPr lang="fr-FR" dirty="0" smtClean="0"/>
              <a:t> </a:t>
            </a:r>
            <a:r>
              <a:rPr lang="fr-FR" dirty="0" err="1" smtClean="0"/>
              <a:t>centered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origin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have the </a:t>
            </a:r>
            <a:r>
              <a:rPr lang="fr-FR" dirty="0" err="1" smtClean="0"/>
              <a:t>equation</a:t>
            </a:r>
            <a:r>
              <a:rPr lang="fr-FR" dirty="0" smtClean="0"/>
              <a:t> </a:t>
            </a:r>
          </a:p>
          <a:p>
            <a:pPr marL="45720" indent="0">
              <a:buNone/>
            </a:pPr>
            <a:r>
              <a:rPr lang="fr-FR" dirty="0"/>
              <a:t>	</a:t>
            </a:r>
            <a:r>
              <a:rPr lang="es-ES_tradnl" dirty="0" smtClean="0"/>
              <a:t>x</a:t>
            </a:r>
            <a:r>
              <a:rPr lang="es-ES_tradnl" baseline="30000" dirty="0" smtClean="0"/>
              <a:t>2</a:t>
            </a:r>
            <a:r>
              <a:rPr lang="es-ES_tradnl" dirty="0" smtClean="0"/>
              <a:t> </a:t>
            </a:r>
            <a:r>
              <a:rPr lang="es-ES_tradnl" dirty="0"/>
              <a:t>+ y</a:t>
            </a:r>
            <a:r>
              <a:rPr lang="es-ES_tradnl" baseline="30000" dirty="0"/>
              <a:t>2</a:t>
            </a:r>
            <a:r>
              <a:rPr lang="es-ES_tradnl" dirty="0"/>
              <a:t> = </a:t>
            </a:r>
            <a:r>
              <a:rPr lang="es-ES_tradnl" dirty="0" smtClean="0"/>
              <a:t>r</a:t>
            </a:r>
            <a:r>
              <a:rPr lang="es-ES_tradnl" baseline="30000" dirty="0" smtClean="0"/>
              <a:t>2</a:t>
            </a:r>
          </a:p>
          <a:p>
            <a:pPr marL="45720" indent="0">
              <a:buNone/>
            </a:pPr>
            <a:r>
              <a:rPr lang="es-ES_tradnl" dirty="0" smtClean="0"/>
              <a:t>A </a:t>
            </a:r>
            <a:r>
              <a:rPr lang="es-ES_tradnl" dirty="0" err="1" smtClean="0"/>
              <a:t>circle</a:t>
            </a:r>
            <a:r>
              <a:rPr lang="es-ES_tradnl" dirty="0" smtClean="0"/>
              <a:t>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origin</a:t>
            </a:r>
            <a:r>
              <a:rPr lang="es-ES_tradnl" dirty="0"/>
              <a:t> </a:t>
            </a:r>
            <a:r>
              <a:rPr lang="es-ES_tradnl" dirty="0" smtClean="0"/>
              <a:t>and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radius</a:t>
            </a:r>
            <a:r>
              <a:rPr lang="es-ES_tradnl" dirty="0" smtClean="0"/>
              <a:t> of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equation</a:t>
            </a:r>
            <a:r>
              <a:rPr lang="es-ES_tradnl" dirty="0" smtClean="0"/>
              <a:t> </a:t>
            </a:r>
          </a:p>
          <a:p>
            <a:pPr marL="45720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x</a:t>
            </a:r>
            <a:r>
              <a:rPr lang="es-ES_tradnl" baseline="30000" dirty="0" smtClean="0"/>
              <a:t>2</a:t>
            </a:r>
            <a:r>
              <a:rPr lang="es-ES_tradnl" dirty="0" smtClean="0"/>
              <a:t> </a:t>
            </a:r>
            <a:r>
              <a:rPr lang="es-ES_tradnl" dirty="0"/>
              <a:t>+ y</a:t>
            </a:r>
            <a:r>
              <a:rPr lang="es-ES_tradnl" baseline="30000" dirty="0"/>
              <a:t>2</a:t>
            </a:r>
            <a:r>
              <a:rPr lang="es-ES_tradnl" dirty="0"/>
              <a:t> = </a:t>
            </a:r>
            <a:r>
              <a:rPr lang="es-ES_tradnl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681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a circle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ease</a:t>
            </a:r>
            <a:r>
              <a:rPr lang="es-ES_tradnl" dirty="0"/>
              <a:t> of </a:t>
            </a:r>
            <a:r>
              <a:rPr lang="es-ES_tradnl" dirty="0" err="1"/>
              <a:t>comparison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other</a:t>
            </a:r>
            <a:r>
              <a:rPr lang="es-ES_tradnl" dirty="0"/>
              <a:t> </a:t>
            </a:r>
            <a:r>
              <a:rPr lang="es-ES_tradnl" dirty="0" err="1"/>
              <a:t>conic</a:t>
            </a:r>
            <a:r>
              <a:rPr lang="es-ES_tradnl" dirty="0"/>
              <a:t> </a:t>
            </a:r>
            <a:r>
              <a:rPr lang="es-ES_tradnl" dirty="0" err="1"/>
              <a:t>sections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equation</a:t>
            </a:r>
            <a:r>
              <a:rPr lang="es-ES_tradnl" dirty="0"/>
              <a:t> of a </a:t>
            </a:r>
            <a:r>
              <a:rPr lang="es-ES_tradnl" dirty="0" err="1"/>
              <a:t>circle</a:t>
            </a:r>
            <a:r>
              <a:rPr lang="es-ES_tradnl" dirty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sometimes</a:t>
            </a:r>
            <a:r>
              <a:rPr lang="es-ES_tradnl" dirty="0" smtClean="0"/>
              <a:t> </a:t>
            </a:r>
            <a:r>
              <a:rPr lang="es-ES_tradnl" dirty="0"/>
              <a:t>set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:</a:t>
            </a:r>
            <a:endParaRPr lang="fr-FR" dirty="0"/>
          </a:p>
          <a:p>
            <a:endParaRPr lang="en-US" dirty="0" smtClean="0"/>
          </a:p>
          <a:p>
            <a:pPr marL="45720" indent="0" algn="ctr">
              <a:buNone/>
            </a:pPr>
            <a:r>
              <a:rPr lang="fr-FR" dirty="0" smtClean="0"/>
              <a:t>    </a:t>
            </a:r>
            <a:r>
              <a:rPr lang="fr-FR" sz="2400" u="sng" dirty="0" smtClean="0"/>
              <a:t>(</a:t>
            </a:r>
            <a:r>
              <a:rPr lang="fr-FR" sz="2400" u="sng" dirty="0"/>
              <a:t>x - h)</a:t>
            </a:r>
            <a:r>
              <a:rPr lang="fr-FR" sz="2400" u="sng" baseline="30000" dirty="0"/>
              <a:t>2</a:t>
            </a:r>
            <a:r>
              <a:rPr lang="fr-FR" sz="2400" dirty="0"/>
              <a:t> + </a:t>
            </a:r>
            <a:r>
              <a:rPr lang="fr-FR" sz="2400" u="sng" dirty="0"/>
              <a:t>(y - k)</a:t>
            </a:r>
            <a:r>
              <a:rPr lang="fr-FR" sz="2400" u="sng" baseline="30000" dirty="0"/>
              <a:t>2</a:t>
            </a:r>
            <a:r>
              <a:rPr lang="fr-FR" sz="2400" dirty="0"/>
              <a:t> </a:t>
            </a:r>
            <a:r>
              <a:rPr lang="fr-FR" sz="2400" dirty="0" smtClean="0"/>
              <a:t>=1</a:t>
            </a:r>
          </a:p>
          <a:p>
            <a:pPr marL="45720" indent="0" algn="ctr">
              <a:buNone/>
            </a:pPr>
            <a:r>
              <a:rPr lang="fr-FR" sz="2400" dirty="0" smtClean="0"/>
              <a:t>r</a:t>
            </a:r>
            <a:r>
              <a:rPr lang="fr-FR" sz="2400" baseline="30000" dirty="0" smtClean="0"/>
              <a:t>2                  </a:t>
            </a:r>
            <a:r>
              <a:rPr lang="fr-FR" sz="2400" dirty="0" smtClean="0"/>
              <a:t>r</a:t>
            </a:r>
            <a:r>
              <a:rPr lang="fr-FR" sz="2400" baseline="30000" dirty="0" smtClean="0"/>
              <a:t>2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equation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for a </a:t>
            </a:r>
            <a:r>
              <a:rPr lang="fr-FR" dirty="0" err="1" smtClean="0"/>
              <a:t>circle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radius r and center (h, k)</a:t>
            </a:r>
          </a:p>
          <a:p>
            <a:r>
              <a:rPr lang="fr-FR" dirty="0" err="1" smtClean="0"/>
              <a:t>Each</a:t>
            </a:r>
            <a:r>
              <a:rPr lang="fr-FR" dirty="0" smtClean="0"/>
              <a:t> point (x, y)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r by the </a:t>
            </a:r>
            <a:r>
              <a:rPr lang="en-US" dirty="0" smtClean="0"/>
              <a:t>Pythagorean </a:t>
            </a:r>
            <a:r>
              <a:rPr lang="fr-FR" dirty="0" err="1" smtClean="0"/>
              <a:t>theorum</a:t>
            </a:r>
            <a:r>
              <a:rPr lang="fr-FR" dirty="0" smtClean="0"/>
              <a:t> </a:t>
            </a:r>
          </a:p>
          <a:p>
            <a:pPr marL="45720" indent="0">
              <a:buNone/>
            </a:pPr>
            <a:endParaRPr lang="fr-FR" baseline="30000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5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example of this cool circle situation: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348" r="-52348"/>
          <a:stretch>
            <a:fillRect/>
          </a:stretch>
        </p:blipFill>
        <p:spPr>
          <a:xfrm>
            <a:off x="914400" y="2770188"/>
            <a:ext cx="7315200" cy="3538537"/>
          </a:xfrm>
        </p:spPr>
      </p:pic>
      <p:sp>
        <p:nvSpPr>
          <p:cNvPr id="5" name="Rectangle 4"/>
          <p:cNvSpPr/>
          <p:nvPr/>
        </p:nvSpPr>
        <p:spPr>
          <a:xfrm>
            <a:off x="0" y="5587544"/>
            <a:ext cx="2834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www.rfcafe.com</a:t>
            </a:r>
            <a:r>
              <a:rPr lang="en-US" dirty="0"/>
              <a:t>/miscellany/smorgasbord/images/draw-circle-with-</a:t>
            </a:r>
            <a:r>
              <a:rPr lang="en-US" dirty="0" err="1"/>
              <a:t>square.jpg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034632"/>
            <a:ext cx="176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C = d, which is equal to 2r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0737" y="3632534"/>
            <a:ext cx="1951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more relevant depiction of the relationship between the radius (c) and the x (b) and y (a) components of each point (bottom)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9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the circle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center is at (h, k)</a:t>
            </a:r>
          </a:p>
          <a:p>
            <a:r>
              <a:rPr lang="en-US" dirty="0" smtClean="0"/>
              <a:t>The eccentricity of the circle is zero </a:t>
            </a:r>
          </a:p>
          <a:p>
            <a:pPr lvl="1"/>
            <a:r>
              <a:rPr lang="en-US" dirty="0" smtClean="0"/>
              <a:t>The circle is a special ellipse </a:t>
            </a:r>
          </a:p>
          <a:p>
            <a:pPr lvl="1"/>
            <a:r>
              <a:rPr lang="en-US" dirty="0" smtClean="0"/>
              <a:t>c/a will always equal zero because the </a:t>
            </a:r>
            <a:r>
              <a:rPr lang="en-US" dirty="0"/>
              <a:t>center and what could be considered to be the focus of a circle are at the same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Using the radius and center, all points can be calculated by means of the Pythagorean theorem  </a:t>
            </a:r>
          </a:p>
        </p:txBody>
      </p:sp>
    </p:spTree>
    <p:extLst>
      <p:ext uri="{BB962C8B-B14F-4D97-AF65-F5344CB8AC3E}">
        <p14:creationId xmlns:p14="http://schemas.microsoft.com/office/powerpoint/2010/main" val="948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the circle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graphing x</a:t>
            </a:r>
            <a:r>
              <a:rPr lang="en-US" baseline="30000" dirty="0" smtClean="0"/>
              <a:t>2 </a:t>
            </a:r>
            <a:r>
              <a:rPr lang="en-US" dirty="0" smtClean="0"/>
              <a:t>+ y</a:t>
            </a:r>
            <a:r>
              <a:rPr lang="en-US" baseline="30000" dirty="0" smtClean="0"/>
              <a:t>2 </a:t>
            </a:r>
            <a:r>
              <a:rPr lang="en-US" dirty="0" smtClean="0"/>
              <a:t>= 9 is very simple</a:t>
            </a:r>
          </a:p>
          <a:p>
            <a:pPr lvl="1"/>
            <a:r>
              <a:rPr lang="en-US" dirty="0" smtClean="0"/>
              <a:t>h and k are both zero, so the center is at the origin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= 9, </a:t>
            </a:r>
            <a:r>
              <a:rPr lang="en-US" dirty="0" err="1" smtClean="0"/>
              <a:t>sqrt</a:t>
            </a:r>
            <a:r>
              <a:rPr lang="en-US" dirty="0" smtClean="0"/>
              <a:t> both sides, the radius is 3</a:t>
            </a:r>
          </a:p>
          <a:p>
            <a:pPr lvl="1"/>
            <a:r>
              <a:rPr lang="en-US" dirty="0" smtClean="0"/>
              <a:t>All points are 3 units from the center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88" y="3636210"/>
            <a:ext cx="2894570" cy="282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158" y="4635244"/>
            <a:ext cx="21656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jwilson.coe.uga.edu</a:t>
            </a:r>
            <a:r>
              <a:rPr lang="en-US" dirty="0"/>
              <a:t>/EMAT6680/Cooper/asn2tc/asn2_files/image007.jpg</a:t>
            </a:r>
          </a:p>
        </p:txBody>
      </p:sp>
    </p:spTree>
    <p:extLst>
      <p:ext uri="{BB962C8B-B14F-4D97-AF65-F5344CB8AC3E}">
        <p14:creationId xmlns:p14="http://schemas.microsoft.com/office/powerpoint/2010/main" val="263811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86</TotalTime>
  <Words>591</Words>
  <Application>Microsoft Macintosh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Conic Sections: The Circle</vt:lpstr>
      <vt:lpstr>What the heck is a circle?!</vt:lpstr>
      <vt:lpstr>What else do we know about circles? </vt:lpstr>
      <vt:lpstr>It’s also a conic section!</vt:lpstr>
      <vt:lpstr>Equation of a circle </vt:lpstr>
      <vt:lpstr>Equation of a circle (cont)</vt:lpstr>
      <vt:lpstr>Visual example of this cool circle situation: </vt:lpstr>
      <vt:lpstr>Graphing the circle </vt:lpstr>
      <vt:lpstr>Graphing the circle (cont)</vt:lpstr>
      <vt:lpstr>Graphing the circle (cont)</vt:lpstr>
      <vt:lpstr>PowerPoint Presentation</vt:lpstr>
      <vt:lpstr>Real-life application of the circle:</vt:lpstr>
      <vt:lpstr>Have a rad day!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Conic Sections: The Circle</dc:title>
  <dc:creator>Moses Brown School</dc:creator>
  <cp:lastModifiedBy>Moses Brown School</cp:lastModifiedBy>
  <cp:revision>9</cp:revision>
  <dcterms:created xsi:type="dcterms:W3CDTF">2014-03-11T14:17:16Z</dcterms:created>
  <dcterms:modified xsi:type="dcterms:W3CDTF">2014-03-11T15:44:08Z</dcterms:modified>
</cp:coreProperties>
</file>