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63" r:id="rId7"/>
    <p:sldId id="265" r:id="rId8"/>
    <p:sldId id="264" r:id="rId9"/>
    <p:sldId id="267" r:id="rId10"/>
    <p:sldId id="268" r:id="rId11"/>
    <p:sldId id="269" r:id="rId12"/>
    <p:sldId id="266" r:id="rId13"/>
  </p:sldIdLst>
  <p:sldSz cx="10607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92" y="-104"/>
      </p:cViewPr>
      <p:guideLst>
        <p:guide orient="horz" pos="2160"/>
        <p:guide pos="3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76" y="2130426"/>
            <a:ext cx="901652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151" y="3886200"/>
            <a:ext cx="742537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5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0564" y="274639"/>
            <a:ext cx="238672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0384" y="274639"/>
            <a:ext cx="698338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4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33" y="4406901"/>
            <a:ext cx="90165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33" y="2906713"/>
            <a:ext cx="90165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0384" y="1600201"/>
            <a:ext cx="468505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2235" y="1600201"/>
            <a:ext cx="468505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84" y="1535113"/>
            <a:ext cx="4686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384" y="2174875"/>
            <a:ext cx="4686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88552" y="1535113"/>
            <a:ext cx="46887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88552" y="2174875"/>
            <a:ext cx="46887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1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84" y="273050"/>
            <a:ext cx="34898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306" y="273051"/>
            <a:ext cx="59299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84" y="1435101"/>
            <a:ext cx="34898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3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179" y="4800600"/>
            <a:ext cx="63646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9179" y="612775"/>
            <a:ext cx="63646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9179" y="5367338"/>
            <a:ext cx="63646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84" y="274638"/>
            <a:ext cx="95469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84" y="1600201"/>
            <a:ext cx="95469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0384" y="6356351"/>
            <a:ext cx="247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C712-B861-754D-9915-BD518A373231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4289" y="6356351"/>
            <a:ext cx="33590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2167" y="6356351"/>
            <a:ext cx="247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91AF-0568-984F-A21C-B0C7F088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7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76" y="44400"/>
            <a:ext cx="9016524" cy="70878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Precalculus</a:t>
            </a:r>
            <a:r>
              <a:rPr lang="en-US" dirty="0" smtClean="0"/>
              <a:t>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53182"/>
            <a:ext cx="10607675" cy="610482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1.) Use long division to divide the following polynomials.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l"/>
            <a:r>
              <a:rPr lang="en-US" dirty="0" smtClean="0"/>
              <a:t>2.) Use the remainder theorem to evaluate the following polynomial.</a:t>
            </a:r>
            <a:endParaRPr lang="en-US" dirty="0"/>
          </a:p>
          <a:p>
            <a:r>
              <a:rPr lang="en-US" dirty="0" smtClean="0"/>
              <a:t>P(x) = 5x</a:t>
            </a: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30x</a:t>
            </a:r>
            <a:r>
              <a:rPr lang="en-US" baseline="30000" dirty="0" smtClean="0"/>
              <a:t>3</a:t>
            </a:r>
            <a:r>
              <a:rPr lang="en-US" dirty="0" smtClean="0"/>
              <a:t> -40x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36x + 14 for P(-7)</a:t>
            </a:r>
          </a:p>
          <a:p>
            <a:endParaRPr lang="en-US" dirty="0"/>
          </a:p>
          <a:p>
            <a:endParaRPr lang="en-US" dirty="0" smtClean="0"/>
          </a:p>
          <a:p>
            <a:pPr algn="l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343827"/>
              </p:ext>
            </p:extLst>
          </p:nvPr>
        </p:nvGraphicFramePr>
        <p:xfrm>
          <a:off x="1673460" y="1439967"/>
          <a:ext cx="3101185" cy="1069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1016000" imgH="406400" progId="Equation.3">
                  <p:embed/>
                </p:oleObj>
              </mc:Choice>
              <mc:Fallback>
                <p:oleObj name="Equation" r:id="rId3" imgW="10160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3460" y="1439967"/>
                        <a:ext cx="3101185" cy="1069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78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Upper and Lower Bounds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23" y="1600201"/>
            <a:ext cx="10410353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 P be a polynomial with real coefficients.</a:t>
            </a:r>
          </a:p>
          <a:p>
            <a:endParaRPr lang="en-US" dirty="0"/>
          </a:p>
          <a:p>
            <a:r>
              <a:rPr lang="en-US" dirty="0" smtClean="0"/>
              <a:t>1.) If we divide P(x) by x – b (with b &gt; 0) using synthetic division and if the row that contains the quotient and remainder has no negative entry, then </a:t>
            </a:r>
            <a:r>
              <a:rPr lang="en-US" i="1" dirty="0" smtClean="0"/>
              <a:t>b</a:t>
            </a:r>
            <a:r>
              <a:rPr lang="en-US" dirty="0" smtClean="0"/>
              <a:t> is the upper bound for the real zero’s of P.</a:t>
            </a:r>
          </a:p>
          <a:p>
            <a:endParaRPr lang="en-US" dirty="0" smtClean="0"/>
          </a:p>
          <a:p>
            <a:r>
              <a:rPr lang="en-US" dirty="0" smtClean="0"/>
              <a:t>2.) If we divide P(x) by x – a (with a &lt; 0) using synthetic division and if the row that contains the quotient and remainder has entries that alternate signs, then </a:t>
            </a:r>
            <a:r>
              <a:rPr lang="en-US" i="1" dirty="0" smtClean="0"/>
              <a:t>a</a:t>
            </a:r>
            <a:r>
              <a:rPr lang="en-US" dirty="0" smtClean="0"/>
              <a:t> is a lower bound for the real zeros of p.</a:t>
            </a:r>
          </a:p>
          <a:p>
            <a:endParaRPr lang="en-US" dirty="0"/>
          </a:p>
          <a:p>
            <a:r>
              <a:rPr lang="en-US" dirty="0" smtClean="0"/>
              <a:t>Note: Zero can be considered negative or positive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9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84" y="1"/>
            <a:ext cx="9546908" cy="7371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7115"/>
            <a:ext cx="10077291" cy="538904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Let </a:t>
            </a:r>
            <a:r>
              <a:rPr lang="en-US" dirty="0"/>
              <a:t>P(x) = </a:t>
            </a:r>
            <a:r>
              <a:rPr lang="en-US" dirty="0" smtClean="0"/>
              <a:t>2x</a:t>
            </a:r>
            <a:r>
              <a:rPr lang="en-US" baseline="30000" dirty="0"/>
              <a:t>3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5x</a:t>
            </a:r>
            <a:r>
              <a:rPr lang="en-US" baseline="30000" dirty="0"/>
              <a:t>2</a:t>
            </a:r>
            <a:r>
              <a:rPr lang="en-US" dirty="0" smtClean="0"/>
              <a:t> +</a:t>
            </a:r>
            <a:r>
              <a:rPr lang="en-US" dirty="0"/>
              <a:t> x</a:t>
            </a:r>
            <a:r>
              <a:rPr lang="en-US" dirty="0" smtClean="0"/>
              <a:t> – </a:t>
            </a:r>
            <a:r>
              <a:rPr lang="en-US" dirty="0"/>
              <a:t>2</a:t>
            </a:r>
          </a:p>
          <a:p>
            <a:pPr marL="0" lvl="0" indent="0">
              <a:buNone/>
            </a:pPr>
            <a:r>
              <a:rPr lang="en-US" dirty="0" smtClean="0"/>
              <a:t>a.) Use Descartes’ </a:t>
            </a:r>
            <a:r>
              <a:rPr lang="en-US" dirty="0"/>
              <a:t>Rule of Signs to determine how many positive and negative real zeros the P can have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.) Show that </a:t>
            </a:r>
            <a:r>
              <a:rPr lang="en-US" dirty="0" smtClean="0"/>
              <a:t>1 </a:t>
            </a:r>
            <a:r>
              <a:rPr lang="en-US" dirty="0"/>
              <a:t>is an upper bound and </a:t>
            </a:r>
            <a:r>
              <a:rPr lang="en-US" dirty="0" smtClean="0"/>
              <a:t>-3 </a:t>
            </a:r>
            <a:r>
              <a:rPr lang="en-US" dirty="0"/>
              <a:t>is a lower bound.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c.) How many real roots could there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7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84" y="23578"/>
            <a:ext cx="9546908" cy="6114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</a:t>
            </a:r>
            <a:r>
              <a:rPr lang="en-US" smtClean="0"/>
              <a:t>#</a:t>
            </a:r>
            <a:r>
              <a:rPr lang="en-US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5167"/>
            <a:ext cx="10469242" cy="51809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Section 3.4 # 13, 15, 30</a:t>
            </a:r>
            <a:r>
              <a:rPr lang="en-US" dirty="0" smtClean="0"/>
              <a:t>, 34, 85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full credit, you must show all work… i.e. use synthetic division to find the factors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4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“Watch </a:t>
            </a:r>
            <a:r>
              <a:rPr lang="en-US" dirty="0"/>
              <a:t>your thoughts; they become words.</a:t>
            </a:r>
          </a:p>
          <a:p>
            <a:pPr marL="0" indent="0">
              <a:buNone/>
            </a:pPr>
            <a:r>
              <a:rPr lang="en-US" dirty="0"/>
              <a:t>Watch your words; they become actions.</a:t>
            </a:r>
          </a:p>
          <a:p>
            <a:pPr marL="0" indent="0">
              <a:buNone/>
            </a:pPr>
            <a:r>
              <a:rPr lang="en-US" dirty="0"/>
              <a:t>Watch your actions; they become habits.</a:t>
            </a:r>
          </a:p>
          <a:p>
            <a:pPr marL="0" indent="0">
              <a:buNone/>
            </a:pPr>
            <a:r>
              <a:rPr lang="en-US" dirty="0"/>
              <a:t>Watch your habits; they become character.</a:t>
            </a:r>
          </a:p>
          <a:p>
            <a:pPr marL="0" indent="0">
              <a:buNone/>
            </a:pPr>
            <a:r>
              <a:rPr lang="en-US" dirty="0"/>
              <a:t>Watch your character; it becomes your destiny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—</a:t>
            </a:r>
            <a:r>
              <a:rPr lang="en-US" dirty="0"/>
              <a:t>Lao-</a:t>
            </a:r>
            <a:r>
              <a:rPr lang="en-US" dirty="0" err="1" smtClean="0"/>
              <a:t>Tsu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6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the Week and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/>
              <a:t>Today: Writing the equation of a polynomial given a graph.</a:t>
            </a:r>
          </a:p>
          <a:p>
            <a:pPr marL="114300" indent="0">
              <a:buNone/>
            </a:pPr>
            <a:r>
              <a:rPr lang="en-US" dirty="0"/>
              <a:t>		-Long/Synthetic Division of Polynomials</a:t>
            </a:r>
          </a:p>
          <a:p>
            <a:pPr marL="114300" indent="0">
              <a:buNone/>
            </a:pPr>
            <a:r>
              <a:rPr lang="en-US" dirty="0"/>
              <a:t>		-Remainder and Factor Theorem</a:t>
            </a:r>
          </a:p>
          <a:p>
            <a:pPr marL="114300" indent="0">
              <a:buNone/>
            </a:pPr>
            <a:r>
              <a:rPr lang="en-US" dirty="0"/>
              <a:t>Wednesday: Real Zeros of polynomials</a:t>
            </a:r>
          </a:p>
          <a:p>
            <a:pPr marL="114300" indent="0">
              <a:buNone/>
            </a:pPr>
            <a:r>
              <a:rPr lang="en-US" dirty="0"/>
              <a:t>Thursday: Drop</a:t>
            </a:r>
          </a:p>
          <a:p>
            <a:pPr marL="114300" indent="0">
              <a:buNone/>
            </a:pPr>
            <a:r>
              <a:rPr lang="en-US" dirty="0"/>
              <a:t>Friday: Review section 3.1-3.4</a:t>
            </a:r>
          </a:p>
          <a:p>
            <a:pPr marL="114300" indent="0">
              <a:buNone/>
            </a:pPr>
            <a:r>
              <a:rPr lang="en-US" dirty="0"/>
              <a:t>Monday: No School – Columbus Day</a:t>
            </a:r>
          </a:p>
          <a:p>
            <a:pPr marL="114300" indent="0">
              <a:buNone/>
            </a:pPr>
            <a:r>
              <a:rPr lang="en-US" dirty="0"/>
              <a:t>Tuesday: Quiz on 3.1-</a:t>
            </a:r>
            <a:r>
              <a:rPr lang="en-US" dirty="0" smtClean="0"/>
              <a:t>3.4 (No Calculators)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58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Zeros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polynomial P(x) has all integer coefficients then every rational zero of P is of the form.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Where P is a factor of the constant coefficient.</a:t>
            </a:r>
          </a:p>
          <a:p>
            <a:pPr marL="0" indent="0">
              <a:buNone/>
            </a:pPr>
            <a:r>
              <a:rPr lang="en-US" dirty="0" smtClean="0"/>
              <a:t>And Q is a factor of the leading coefficient.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898485"/>
              </p:ext>
            </p:extLst>
          </p:nvPr>
        </p:nvGraphicFramePr>
        <p:xfrm>
          <a:off x="4621823" y="2993820"/>
          <a:ext cx="598528" cy="86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77800" imgH="419100" progId="Equation.3">
                  <p:embed/>
                </p:oleObj>
              </mc:Choice>
              <mc:Fallback>
                <p:oleObj name="Equation" r:id="rId3" imgW="1778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1823" y="2993820"/>
                        <a:ext cx="598528" cy="860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70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1: Using the Rational Zeros Theorem.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rational Zeros of P(x) = x</a:t>
            </a:r>
            <a:r>
              <a:rPr lang="en-US" baseline="30000" dirty="0" smtClean="0"/>
              <a:t>3</a:t>
            </a:r>
            <a:r>
              <a:rPr lang="en-US" dirty="0" smtClean="0"/>
              <a:t> – 3x + 2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9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84" y="-276654"/>
            <a:ext cx="9546908" cy="1143000"/>
          </a:xfrm>
        </p:spPr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5054"/>
            <a:ext cx="10607675" cy="5491110"/>
          </a:xfrm>
        </p:spPr>
        <p:txBody>
          <a:bodyPr/>
          <a:lstStyle/>
          <a:p>
            <a:r>
              <a:rPr lang="en-US" dirty="0" smtClean="0"/>
              <a:t>Factor P(x) = 2x</a:t>
            </a:r>
            <a:r>
              <a:rPr lang="en-US" baseline="30000" dirty="0" smtClean="0"/>
              <a:t>3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  <a:r>
              <a:rPr lang="en-US" dirty="0" smtClean="0"/>
              <a:t> – 13x + 6 and find all of its zeros.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6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84" y="-20208"/>
            <a:ext cx="9546908" cy="1143000"/>
          </a:xfrm>
        </p:spPr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4538"/>
            <a:ext cx="10607675" cy="5488667"/>
          </a:xfrm>
        </p:spPr>
        <p:txBody>
          <a:bodyPr/>
          <a:lstStyle/>
          <a:p>
            <a:r>
              <a:rPr lang="en-US" dirty="0" smtClean="0"/>
              <a:t>Find all the real zeros of the polynomial and write the polynomial in factored form.</a:t>
            </a:r>
          </a:p>
          <a:p>
            <a:endParaRPr lang="en-US" dirty="0"/>
          </a:p>
          <a:p>
            <a:r>
              <a:rPr lang="en-US" dirty="0" smtClean="0"/>
              <a:t>P(x) = x</a:t>
            </a:r>
            <a:r>
              <a:rPr lang="en-US" baseline="30000" dirty="0" smtClean="0"/>
              <a:t>3 </a:t>
            </a:r>
            <a:r>
              <a:rPr lang="en-US" dirty="0" smtClean="0"/>
              <a:t> - 4x</a:t>
            </a:r>
            <a:r>
              <a:rPr lang="en-US" baseline="30000" dirty="0" smtClean="0"/>
              <a:t>2</a:t>
            </a:r>
            <a:r>
              <a:rPr lang="en-US" dirty="0" smtClean="0"/>
              <a:t> + x + 6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8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3641"/>
            <a:ext cx="10607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3: Factoring a 5</a:t>
            </a:r>
            <a:r>
              <a:rPr lang="en-US" baseline="30000" dirty="0" smtClean="0"/>
              <a:t>th</a:t>
            </a:r>
            <a:r>
              <a:rPr lang="en-US" dirty="0" smtClean="0"/>
              <a:t> degree Polynomial.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3645"/>
            <a:ext cx="10077292" cy="5402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P(x) = 2x</a:t>
            </a:r>
            <a:r>
              <a:rPr lang="en-US" baseline="30000" dirty="0" smtClean="0"/>
              <a:t>5</a:t>
            </a:r>
            <a:r>
              <a:rPr lang="en-US" dirty="0" smtClean="0"/>
              <a:t> + 5x</a:t>
            </a:r>
            <a:r>
              <a:rPr lang="en-US" baseline="30000" dirty="0" smtClean="0"/>
              <a:t>4</a:t>
            </a:r>
            <a:r>
              <a:rPr lang="en-US" dirty="0" smtClean="0"/>
              <a:t> – 8x</a:t>
            </a:r>
            <a:r>
              <a:rPr lang="en-US" baseline="30000" dirty="0" smtClean="0"/>
              <a:t>3</a:t>
            </a:r>
            <a:r>
              <a:rPr lang="en-US" dirty="0" smtClean="0"/>
              <a:t> – 14x</a:t>
            </a:r>
            <a:r>
              <a:rPr lang="en-US" baseline="30000" dirty="0" smtClean="0"/>
              <a:t>2</a:t>
            </a:r>
            <a:r>
              <a:rPr lang="en-US" dirty="0" smtClean="0"/>
              <a:t> + 6x + 9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3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Helpful SHORTCUTS When 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DESCARTES’ RULE OF SIGNS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1.) The number of positive, real zeros of P(x) either is equal to the number of variations of sign of P(x) or is less than that by an even whole number</a:t>
            </a:r>
          </a:p>
          <a:p>
            <a:pPr marL="0" indent="0">
              <a:buNone/>
            </a:pPr>
            <a:r>
              <a:rPr lang="en-US" dirty="0" smtClean="0"/>
              <a:t>2.) The number of negative real zeros of P(x) is either equal to the number of variations of sign of P(-x) or is less than that by an even whole number.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P(x) = 3x</a:t>
            </a:r>
            <a:r>
              <a:rPr lang="en-US" baseline="30000" dirty="0" smtClean="0"/>
              <a:t>6</a:t>
            </a:r>
            <a:r>
              <a:rPr lang="en-US" dirty="0" smtClean="0"/>
              <a:t> +4x</a:t>
            </a:r>
            <a:r>
              <a:rPr lang="en-US" baseline="30000" dirty="0" smtClean="0"/>
              <a:t>5</a:t>
            </a:r>
            <a:r>
              <a:rPr lang="en-US" dirty="0" smtClean="0"/>
              <a:t> + 3x</a:t>
            </a:r>
            <a:r>
              <a:rPr lang="en-US" baseline="30000" dirty="0" smtClean="0"/>
              <a:t>3 </a:t>
            </a:r>
            <a:r>
              <a:rPr lang="en-US" dirty="0" smtClean="0"/>
              <a:t>- x - 3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2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571</Words>
  <Application>Microsoft Macintosh PowerPoint</Application>
  <PresentationFormat>Custom</PresentationFormat>
  <Paragraphs>71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Precalculus Do Now</vt:lpstr>
      <vt:lpstr>Quote of the Day!</vt:lpstr>
      <vt:lpstr>Agenda for the Week and Today</vt:lpstr>
      <vt:lpstr>Rational Zeros Theorem</vt:lpstr>
      <vt:lpstr>Example 1: Using the Rational Zeros Theorem.</vt:lpstr>
      <vt:lpstr>Example 2: </vt:lpstr>
      <vt:lpstr>YOU TRY!</vt:lpstr>
      <vt:lpstr>Example 3: Factoring a 5th degree Polynomial.</vt:lpstr>
      <vt:lpstr>Quick Helpful SHORTCUTS When Factoring</vt:lpstr>
      <vt:lpstr>The Upper and Lower Bounds Theorem</vt:lpstr>
      <vt:lpstr>Example 4:</vt:lpstr>
      <vt:lpstr>Homework #17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Precalculus Do Now</dc:title>
  <dc:creator>Ben Young</dc:creator>
  <cp:lastModifiedBy>Ben Young</cp:lastModifiedBy>
  <cp:revision>26</cp:revision>
  <dcterms:created xsi:type="dcterms:W3CDTF">2012-10-14T22:38:40Z</dcterms:created>
  <dcterms:modified xsi:type="dcterms:W3CDTF">2013-10-09T13:16:50Z</dcterms:modified>
</cp:coreProperties>
</file>