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0" r:id="rId4"/>
    <p:sldId id="258" r:id="rId5"/>
    <p:sldId id="259" r:id="rId6"/>
    <p:sldId id="261" r:id="rId7"/>
    <p:sldId id="262" r:id="rId8"/>
    <p:sldId id="263" r:id="rId9"/>
    <p:sldId id="264" r:id="rId10"/>
    <p:sldId id="265" r:id="rId11"/>
    <p:sldId id="266" r:id="rId12"/>
    <p:sldId id="268" r:id="rId13"/>
    <p:sldId id="269"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24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B31ED-B2BE-4D4F-A0E3-F7B75AE6B147}" type="datetimeFigureOut">
              <a:rPr lang="en-US" smtClean="0"/>
              <a:t>12/6/13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247386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B31ED-B2BE-4D4F-A0E3-F7B75AE6B147}" type="datetimeFigureOut">
              <a:rPr lang="en-US" smtClean="0"/>
              <a:t>12/6/13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1339900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B31ED-B2BE-4D4F-A0E3-F7B75AE6B147}" type="datetimeFigureOut">
              <a:rPr lang="en-US" smtClean="0"/>
              <a:t>12/6/13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51757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B31ED-B2BE-4D4F-A0E3-F7B75AE6B147}" type="datetimeFigureOut">
              <a:rPr lang="en-US" smtClean="0"/>
              <a:t>12/6/13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3842615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B31ED-B2BE-4D4F-A0E3-F7B75AE6B147}" type="datetimeFigureOut">
              <a:rPr lang="en-US" smtClean="0"/>
              <a:t>12/6/13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370941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B31ED-B2BE-4D4F-A0E3-F7B75AE6B147}" type="datetimeFigureOut">
              <a:rPr lang="en-US" smtClean="0"/>
              <a:t>12/6/13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390661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B31ED-B2BE-4D4F-A0E3-F7B75AE6B147}" type="datetimeFigureOut">
              <a:rPr lang="en-US" smtClean="0"/>
              <a:t>12/6/13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133973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B31ED-B2BE-4D4F-A0E3-F7B75AE6B147}" type="datetimeFigureOut">
              <a:rPr lang="en-US" smtClean="0"/>
              <a:t>12/6/13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307360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B31ED-B2BE-4D4F-A0E3-F7B75AE6B147}" type="datetimeFigureOut">
              <a:rPr lang="en-US" smtClean="0"/>
              <a:t>12/6/13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149780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B31ED-B2BE-4D4F-A0E3-F7B75AE6B147}" type="datetimeFigureOut">
              <a:rPr lang="en-US" smtClean="0"/>
              <a:t>12/6/13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263711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B31ED-B2BE-4D4F-A0E3-F7B75AE6B147}" type="datetimeFigureOut">
              <a:rPr lang="en-US" smtClean="0"/>
              <a:t>12/6/13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D76D2-AA4A-9A43-9741-9A6B99D4FE0F}" type="slidenum">
              <a:rPr lang="en-US" smtClean="0"/>
              <a:t>‹#›</a:t>
            </a:fld>
            <a:endParaRPr lang="en-US"/>
          </a:p>
        </p:txBody>
      </p:sp>
    </p:spTree>
    <p:extLst>
      <p:ext uri="{BB962C8B-B14F-4D97-AF65-F5344CB8AC3E}">
        <p14:creationId xmlns:p14="http://schemas.microsoft.com/office/powerpoint/2010/main" val="37917706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B31ED-B2BE-4D4F-A0E3-F7B75AE6B147}" type="datetimeFigureOut">
              <a:rPr lang="en-US" smtClean="0"/>
              <a:t>12/6/13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D76D2-AA4A-9A43-9741-9A6B99D4FE0F}" type="slidenum">
              <a:rPr lang="en-US" smtClean="0"/>
              <a:t>‹#›</a:t>
            </a:fld>
            <a:endParaRPr lang="en-US"/>
          </a:p>
        </p:txBody>
      </p:sp>
    </p:spTree>
    <p:extLst>
      <p:ext uri="{BB962C8B-B14F-4D97-AF65-F5344CB8AC3E}">
        <p14:creationId xmlns:p14="http://schemas.microsoft.com/office/powerpoint/2010/main" val="1891828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itaMNuWLzJ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925"/>
            <a:ext cx="9144000" cy="822325"/>
          </a:xfrm>
        </p:spPr>
        <p:txBody>
          <a:bodyPr>
            <a:normAutofit fontScale="90000"/>
          </a:bodyPr>
          <a:lstStyle/>
          <a:p>
            <a:r>
              <a:rPr lang="en-US" dirty="0" smtClean="0"/>
              <a:t>AP STATS: Also check your answers to the HW 34 – the “quiz” from last night.</a:t>
            </a:r>
            <a:endParaRPr lang="en-US" dirty="0"/>
          </a:p>
        </p:txBody>
      </p:sp>
      <p:pic>
        <p:nvPicPr>
          <p:cNvPr id="4" name="Picture 3"/>
          <p:cNvPicPr>
            <a:picLocks noChangeAspect="1"/>
          </p:cNvPicPr>
          <p:nvPr/>
        </p:nvPicPr>
        <p:blipFill>
          <a:blip r:embed="rId2"/>
          <a:stretch>
            <a:fillRect/>
          </a:stretch>
        </p:blipFill>
        <p:spPr>
          <a:xfrm>
            <a:off x="0" y="34925"/>
            <a:ext cx="9144000" cy="7442199"/>
          </a:xfrm>
          <a:prstGeom prst="rect">
            <a:avLst/>
          </a:prstGeom>
        </p:spPr>
      </p:pic>
    </p:spTree>
    <p:extLst>
      <p:ext uri="{BB962C8B-B14F-4D97-AF65-F5344CB8AC3E}">
        <p14:creationId xmlns:p14="http://schemas.microsoft.com/office/powerpoint/2010/main" val="356909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Therefore the Probability of an Event (A) is simply…</a:t>
            </a:r>
            <a:endParaRPr lang="en-US" dirty="0"/>
          </a:p>
        </p:txBody>
      </p:sp>
      <p:sp>
        <p:nvSpPr>
          <p:cNvPr id="3" name="Content Placeholder 2"/>
          <p:cNvSpPr>
            <a:spLocks noGrp="1"/>
          </p:cNvSpPr>
          <p:nvPr>
            <p:ph idx="1"/>
          </p:nvPr>
        </p:nvSpPr>
        <p:spPr/>
        <p:txBody>
          <a:bodyPr/>
          <a:lstStyle/>
          <a:p>
            <a:pPr marL="0" indent="0">
              <a:buNone/>
            </a:pPr>
            <a:r>
              <a:rPr lang="en-US" dirty="0" smtClean="0"/>
              <a:t>P(A) = the number of times A occurs/ total sample space</a:t>
            </a:r>
            <a:endParaRPr lang="en-US" dirty="0"/>
          </a:p>
        </p:txBody>
      </p:sp>
    </p:spTree>
    <p:extLst>
      <p:ext uri="{BB962C8B-B14F-4D97-AF65-F5344CB8AC3E}">
        <p14:creationId xmlns:p14="http://schemas.microsoft.com/office/powerpoint/2010/main" val="14947652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425" y="-483605"/>
            <a:ext cx="5505450" cy="7790907"/>
          </a:xfrm>
          <a:prstGeom prst="rect">
            <a:avLst/>
          </a:prstGeom>
        </p:spPr>
      </p:pic>
    </p:spTree>
    <p:extLst>
      <p:ext uri="{BB962C8B-B14F-4D97-AF65-F5344CB8AC3E}">
        <p14:creationId xmlns:p14="http://schemas.microsoft.com/office/powerpoint/2010/main" val="39228148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Independence and the Multiplication Rule</a:t>
            </a:r>
            <a:endParaRPr lang="en-US" dirty="0"/>
          </a:p>
        </p:txBody>
      </p:sp>
      <p:sp>
        <p:nvSpPr>
          <p:cNvPr id="3" name="Content Placeholder 2"/>
          <p:cNvSpPr>
            <a:spLocks noGrp="1"/>
          </p:cNvSpPr>
          <p:nvPr>
            <p:ph idx="1"/>
          </p:nvPr>
        </p:nvSpPr>
        <p:spPr>
          <a:xfrm>
            <a:off x="0" y="1417638"/>
            <a:ext cx="9144000" cy="4708525"/>
          </a:xfrm>
        </p:spPr>
        <p:txBody>
          <a:bodyPr>
            <a:normAutofit fontScale="92500" lnSpcReduction="20000"/>
          </a:bodyPr>
          <a:lstStyle/>
          <a:p>
            <a:pPr marL="0" indent="0">
              <a:buNone/>
            </a:pPr>
            <a:r>
              <a:rPr lang="en-US" dirty="0" smtClean="0"/>
              <a:t>P (A and B) = P(A)P(B)     if A and B are independent.</a:t>
            </a:r>
          </a:p>
          <a:p>
            <a:pPr marL="0" indent="0">
              <a:buNone/>
            </a:pPr>
            <a:endParaRPr lang="en-US" dirty="0"/>
          </a:p>
          <a:p>
            <a:pPr marL="0" indent="0">
              <a:buNone/>
            </a:pPr>
            <a:r>
              <a:rPr lang="en-US" dirty="0" smtClean="0"/>
              <a:t>Think tossing two quarters.</a:t>
            </a:r>
          </a:p>
          <a:p>
            <a:pPr marL="0" indent="0">
              <a:buNone/>
            </a:pPr>
            <a:endParaRPr lang="en-US" dirty="0"/>
          </a:p>
          <a:p>
            <a:pPr marL="0" indent="0">
              <a:buNone/>
            </a:pPr>
            <a:r>
              <a:rPr lang="en-US" b="1" u="sng" dirty="0" smtClean="0"/>
              <a:t>Independent: </a:t>
            </a:r>
            <a:r>
              <a:rPr lang="en-US" dirty="0" smtClean="0"/>
              <a:t>Two events are independent if the probability of one event happening does not impact the probability of another happening. </a:t>
            </a:r>
          </a:p>
          <a:p>
            <a:pPr marL="0" indent="0">
              <a:buNone/>
            </a:pPr>
            <a:endParaRPr lang="en-US" dirty="0"/>
          </a:p>
          <a:p>
            <a:pPr marL="0" indent="0">
              <a:buNone/>
            </a:pPr>
            <a:r>
              <a:rPr lang="en-US" dirty="0" smtClean="0"/>
              <a:t>The Danger of Assuming Independence or NOT… </a:t>
            </a:r>
          </a:p>
          <a:p>
            <a:pPr marL="0" indent="0">
              <a:buNone/>
            </a:pPr>
            <a:r>
              <a:rPr lang="en-US" dirty="0" smtClean="0"/>
              <a:t>SIDS and Gambler’s Fallacy.</a:t>
            </a:r>
            <a:endParaRPr lang="en-US" dirty="0"/>
          </a:p>
        </p:txBody>
      </p:sp>
    </p:spTree>
    <p:extLst>
      <p:ext uri="{BB962C8B-B14F-4D97-AF65-F5344CB8AC3E}">
        <p14:creationId xmlns:p14="http://schemas.microsoft.com/office/powerpoint/2010/main" val="34239758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112"/>
          </a:xfrm>
        </p:spPr>
        <p:txBody>
          <a:bodyPr>
            <a:normAutofit fontScale="90000"/>
          </a:bodyPr>
          <a:lstStyle/>
          <a:p>
            <a:r>
              <a:rPr lang="en-US" dirty="0" smtClean="0"/>
              <a:t>Example:</a:t>
            </a:r>
            <a:endParaRPr lang="en-US" dirty="0"/>
          </a:p>
        </p:txBody>
      </p:sp>
      <p:pic>
        <p:nvPicPr>
          <p:cNvPr id="4" name="Picture 3"/>
          <p:cNvPicPr>
            <a:picLocks noChangeAspect="1"/>
          </p:cNvPicPr>
          <p:nvPr/>
        </p:nvPicPr>
        <p:blipFill>
          <a:blip r:embed="rId2"/>
          <a:stretch>
            <a:fillRect/>
          </a:stretch>
        </p:blipFill>
        <p:spPr>
          <a:xfrm>
            <a:off x="-583043" y="825500"/>
            <a:ext cx="10250918" cy="5826615"/>
          </a:xfrm>
          <a:prstGeom prst="rect">
            <a:avLst/>
          </a:prstGeom>
        </p:spPr>
      </p:pic>
    </p:spTree>
    <p:extLst>
      <p:ext uri="{BB962C8B-B14F-4D97-AF65-F5344CB8AC3E}">
        <p14:creationId xmlns:p14="http://schemas.microsoft.com/office/powerpoint/2010/main" val="35098600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 in groups</a:t>
            </a:r>
            <a:endParaRPr lang="en-US" dirty="0"/>
          </a:p>
        </p:txBody>
      </p:sp>
      <p:sp>
        <p:nvSpPr>
          <p:cNvPr id="3" name="Content Placeholder 2"/>
          <p:cNvSpPr>
            <a:spLocks noGrp="1"/>
          </p:cNvSpPr>
          <p:nvPr>
            <p:ph idx="1"/>
          </p:nvPr>
        </p:nvSpPr>
        <p:spPr/>
        <p:txBody>
          <a:bodyPr/>
          <a:lstStyle/>
          <a:p>
            <a:r>
              <a:rPr lang="en-US" dirty="0" smtClean="0"/>
              <a:t>6.54, 6.57, 6.58, 6.61, 6.62</a:t>
            </a:r>
          </a:p>
          <a:p>
            <a:r>
              <a:rPr lang="en-US" dirty="0" smtClean="0"/>
              <a:t>For </a:t>
            </a:r>
            <a:r>
              <a:rPr lang="en-US" dirty="0" smtClean="0"/>
              <a:t>Monday – Complete your project and study for a very brief quiz on section 6.2 – Open Notes/Textbook Read section 6.2.</a:t>
            </a:r>
            <a:endParaRPr lang="en-US" dirty="0"/>
          </a:p>
        </p:txBody>
      </p:sp>
    </p:spTree>
    <p:extLst>
      <p:ext uri="{BB962C8B-B14F-4D97-AF65-F5344CB8AC3E}">
        <p14:creationId xmlns:p14="http://schemas.microsoft.com/office/powerpoint/2010/main" val="40382640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the Day</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2"/>
              </a:rPr>
              <a:t>http://www.youtube.com/watch?v=itaMNuWLzJo</a:t>
            </a:r>
            <a:endParaRPr lang="en-US" dirty="0" smtClean="0"/>
          </a:p>
          <a:p>
            <a:endParaRPr lang="en-US" dirty="0"/>
          </a:p>
          <a:p>
            <a:r>
              <a:rPr lang="en-US" dirty="0" smtClean="0"/>
              <a:t>How a random number generator works…</a:t>
            </a:r>
          </a:p>
          <a:p>
            <a:endParaRPr lang="en-US" dirty="0"/>
          </a:p>
          <a:p>
            <a:pPr marL="0" indent="0">
              <a:buNone/>
            </a:pPr>
            <a:r>
              <a:rPr lang="en-US" dirty="0" smtClean="0"/>
              <a:t>123       rand</a:t>
            </a:r>
          </a:p>
          <a:p>
            <a:endParaRPr lang="en-US" dirty="0"/>
          </a:p>
          <a:p>
            <a:r>
              <a:rPr lang="en-US" dirty="0" smtClean="0"/>
              <a:t>Truly random – atmospheric noise</a:t>
            </a:r>
            <a:endParaRPr lang="en-US" dirty="0"/>
          </a:p>
        </p:txBody>
      </p:sp>
      <p:cxnSp>
        <p:nvCxnSpPr>
          <p:cNvPr id="5" name="Straight Arrow Connector 4"/>
          <p:cNvCxnSpPr/>
          <p:nvPr/>
        </p:nvCxnSpPr>
        <p:spPr>
          <a:xfrm>
            <a:off x="1325562" y="4413250"/>
            <a:ext cx="3651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7924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p:txBody>
          <a:bodyPr/>
          <a:lstStyle/>
          <a:p>
            <a:r>
              <a:rPr lang="en-US" dirty="0"/>
              <a:t>For Monday – Complete your </a:t>
            </a:r>
            <a:r>
              <a:rPr lang="en-US" dirty="0" smtClean="0"/>
              <a:t>project (does not need to be very long– just precise) </a:t>
            </a:r>
            <a:r>
              <a:rPr lang="en-US" dirty="0"/>
              <a:t>and study for a very brief quiz on section 6.2 – Open Notes/Textbook Read section 6.2.</a:t>
            </a:r>
          </a:p>
          <a:p>
            <a:pPr marL="0" indent="0">
              <a:buNone/>
            </a:pPr>
            <a:endParaRPr lang="en-US" dirty="0"/>
          </a:p>
        </p:txBody>
      </p:sp>
    </p:spTree>
    <p:extLst>
      <p:ext uri="{BB962C8B-B14F-4D97-AF65-F5344CB8AC3E}">
        <p14:creationId xmlns:p14="http://schemas.microsoft.com/office/powerpoint/2010/main" val="428013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646112"/>
          </a:xfrm>
        </p:spPr>
        <p:txBody>
          <a:bodyPr>
            <a:normAutofit fontScale="90000"/>
          </a:bodyPr>
          <a:lstStyle/>
          <a:p>
            <a:r>
              <a:rPr lang="en-US" dirty="0" smtClean="0"/>
              <a:t>Randomness and Probability</a:t>
            </a:r>
            <a:endParaRPr lang="en-US" dirty="0"/>
          </a:p>
        </p:txBody>
      </p:sp>
      <p:sp>
        <p:nvSpPr>
          <p:cNvPr id="3" name="Content Placeholder 2"/>
          <p:cNvSpPr>
            <a:spLocks noGrp="1"/>
          </p:cNvSpPr>
          <p:nvPr>
            <p:ph idx="1"/>
          </p:nvPr>
        </p:nvSpPr>
        <p:spPr>
          <a:xfrm>
            <a:off x="0" y="666750"/>
            <a:ext cx="8686800" cy="5459413"/>
          </a:xfrm>
        </p:spPr>
        <p:txBody>
          <a:bodyPr>
            <a:normAutofit/>
          </a:bodyPr>
          <a:lstStyle/>
          <a:p>
            <a:pPr marL="0" indent="0">
              <a:buNone/>
            </a:pPr>
            <a:r>
              <a:rPr lang="en-US" sz="2400" dirty="0"/>
              <a:t>Outcomes that seem</a:t>
            </a:r>
            <a:r>
              <a:rPr lang="en-US" sz="2400" b="1" u="sng" dirty="0"/>
              <a:t> random </a:t>
            </a:r>
            <a:r>
              <a:rPr lang="en-US" sz="2400" dirty="0"/>
              <a:t>in the short run will converge to a predictable outcome in the long run. Examples: tossing coins, drawing cards, selecting balls in a bag</a:t>
            </a:r>
            <a:r>
              <a:rPr lang="en-US" sz="2400" dirty="0" smtClean="0"/>
              <a:t>.</a:t>
            </a:r>
          </a:p>
          <a:p>
            <a:pPr marL="0" indent="0">
              <a:buNone/>
            </a:pPr>
            <a:endParaRPr lang="en-US" sz="2400" dirty="0"/>
          </a:p>
          <a:p>
            <a:pPr marL="0" indent="0">
              <a:buNone/>
            </a:pPr>
            <a:r>
              <a:rPr lang="en-US" sz="2400" b="1" u="sng" dirty="0" smtClean="0"/>
              <a:t>Probability</a:t>
            </a:r>
            <a:r>
              <a:rPr lang="en-US" sz="2400" dirty="0" smtClean="0"/>
              <a:t> can simply be thought of as l</a:t>
            </a:r>
            <a:r>
              <a:rPr lang="en-US" sz="2400" b="1" u="sng" dirty="0" smtClean="0"/>
              <a:t>ong term relative frequency</a:t>
            </a:r>
            <a:r>
              <a:rPr lang="en-US" sz="2400" dirty="0" smtClean="0"/>
              <a:t>.</a:t>
            </a:r>
          </a:p>
          <a:p>
            <a:pPr marL="0" indent="0">
              <a:buNone/>
            </a:pPr>
            <a:endParaRPr lang="en-US" sz="2400" dirty="0"/>
          </a:p>
          <a:p>
            <a:pPr marL="0" indent="0">
              <a:buNone/>
            </a:pPr>
            <a:r>
              <a:rPr lang="en-US" sz="2400" dirty="0" smtClean="0"/>
              <a:t>Trials must be </a:t>
            </a:r>
          </a:p>
          <a:p>
            <a:pPr marL="0" indent="0">
              <a:buNone/>
            </a:pPr>
            <a:r>
              <a:rPr lang="en-US" sz="2400" b="1" u="sng" dirty="0" smtClean="0"/>
              <a:t>Independent.</a:t>
            </a:r>
            <a:endParaRPr lang="en-US" sz="2400" b="1" u="sng" dirty="0"/>
          </a:p>
        </p:txBody>
      </p:sp>
      <p:pic>
        <p:nvPicPr>
          <p:cNvPr id="4" name="Picture 3"/>
          <p:cNvPicPr>
            <a:picLocks noChangeAspect="1"/>
          </p:cNvPicPr>
          <p:nvPr/>
        </p:nvPicPr>
        <p:blipFill>
          <a:blip r:embed="rId2"/>
          <a:stretch>
            <a:fillRect/>
          </a:stretch>
        </p:blipFill>
        <p:spPr>
          <a:xfrm>
            <a:off x="4342559" y="3778251"/>
            <a:ext cx="4801441" cy="3079750"/>
          </a:xfrm>
          <a:prstGeom prst="rect">
            <a:avLst/>
          </a:prstGeom>
        </p:spPr>
      </p:pic>
      <p:sp>
        <p:nvSpPr>
          <p:cNvPr id="5" name="TextBox 4"/>
          <p:cNvSpPr txBox="1"/>
          <p:nvPr/>
        </p:nvSpPr>
        <p:spPr>
          <a:xfrm>
            <a:off x="0" y="4746625"/>
            <a:ext cx="4180727" cy="1200329"/>
          </a:xfrm>
          <a:prstGeom prst="rect">
            <a:avLst/>
          </a:prstGeom>
          <a:noFill/>
        </p:spPr>
        <p:txBody>
          <a:bodyPr wrap="none" rtlCol="0">
            <a:spAutoFit/>
          </a:bodyPr>
          <a:lstStyle/>
          <a:p>
            <a:r>
              <a:rPr lang="en-US" dirty="0" smtClean="0"/>
              <a:t>The Gambler’s Fallacy</a:t>
            </a:r>
          </a:p>
          <a:p>
            <a:endParaRPr lang="en-US" dirty="0"/>
          </a:p>
          <a:p>
            <a:r>
              <a:rPr lang="en-US" dirty="0" smtClean="0"/>
              <a:t>“Flip a quarter” 5 times on your calculator.</a:t>
            </a:r>
          </a:p>
          <a:p>
            <a:r>
              <a:rPr lang="en-US" dirty="0" smtClean="0"/>
              <a:t>0=heads  and   1 = tails</a:t>
            </a:r>
            <a:endParaRPr lang="en-US" dirty="0"/>
          </a:p>
        </p:txBody>
      </p:sp>
    </p:spTree>
    <p:extLst>
      <p:ext uri="{BB962C8B-B14F-4D97-AF65-F5344CB8AC3E}">
        <p14:creationId xmlns:p14="http://schemas.microsoft.com/office/powerpoint/2010/main" val="36421819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8987"/>
          </a:xfrm>
        </p:spPr>
        <p:txBody>
          <a:bodyPr/>
          <a:lstStyle/>
          <a:p>
            <a:r>
              <a:rPr lang="en-US" dirty="0" smtClean="0"/>
              <a:t>The Signal and the Noise Example</a:t>
            </a:r>
            <a:endParaRPr lang="en-US" dirty="0"/>
          </a:p>
        </p:txBody>
      </p:sp>
      <p:sp>
        <p:nvSpPr>
          <p:cNvPr id="3" name="Content Placeholder 2"/>
          <p:cNvSpPr>
            <a:spLocks noGrp="1"/>
          </p:cNvSpPr>
          <p:nvPr>
            <p:ph idx="1"/>
          </p:nvPr>
        </p:nvSpPr>
        <p:spPr>
          <a:xfrm>
            <a:off x="111125" y="650875"/>
            <a:ext cx="8575675" cy="5475289"/>
          </a:xfrm>
        </p:spPr>
        <p:txBody>
          <a:bodyPr/>
          <a:lstStyle/>
          <a:p>
            <a:r>
              <a:rPr lang="en-US" sz="2000" dirty="0" smtClean="0"/>
              <a:t>The field of probability is surprisingly relatively new in mathematics. First studied in the field of </a:t>
            </a:r>
            <a:r>
              <a:rPr lang="en-US" sz="2000" dirty="0" err="1" smtClean="0"/>
              <a:t>gamblung</a:t>
            </a:r>
            <a:r>
              <a:rPr lang="en-US" sz="2000" dirty="0" smtClean="0"/>
              <a:t>  games in the sixteenth and seventeenth centuries</a:t>
            </a:r>
          </a:p>
          <a:p>
            <a:r>
              <a:rPr lang="en-US" sz="2000" dirty="0" smtClean="0"/>
              <a:t>Predicting the weather… models.</a:t>
            </a:r>
            <a:endParaRPr lang="en-US" sz="2000" dirty="0"/>
          </a:p>
        </p:txBody>
      </p:sp>
      <p:pic>
        <p:nvPicPr>
          <p:cNvPr id="4" name="Picture 3"/>
          <p:cNvPicPr>
            <a:picLocks noChangeAspect="1"/>
          </p:cNvPicPr>
          <p:nvPr/>
        </p:nvPicPr>
        <p:blipFill>
          <a:blip r:embed="rId2"/>
          <a:stretch>
            <a:fillRect/>
          </a:stretch>
        </p:blipFill>
        <p:spPr>
          <a:xfrm>
            <a:off x="111125" y="2371922"/>
            <a:ext cx="4175125" cy="2974777"/>
          </a:xfrm>
          <a:prstGeom prst="rect">
            <a:avLst/>
          </a:prstGeom>
        </p:spPr>
      </p:pic>
      <p:sp>
        <p:nvSpPr>
          <p:cNvPr id="5" name="Rectangle 4"/>
          <p:cNvSpPr/>
          <p:nvPr/>
        </p:nvSpPr>
        <p:spPr>
          <a:xfrm>
            <a:off x="4572000" y="2610683"/>
            <a:ext cx="4572000" cy="4247317"/>
          </a:xfrm>
          <a:prstGeom prst="rect">
            <a:avLst/>
          </a:prstGeom>
        </p:spPr>
        <p:txBody>
          <a:bodyPr>
            <a:spAutoFit/>
          </a:bodyPr>
          <a:lstStyle/>
          <a:p>
            <a:r>
              <a:rPr lang="en-US" dirty="0"/>
              <a:t>[If] prediction is the truest way to put our information to the test, we have not scored well. In November 2007, economists in the Survey of Professional Forecasters — examining some 45,000 economic-data series — foresaw less than a 1-in-500 chance of an economic meltdown as severe as the one that would begin one month later. Attempts to predict earthquakes have continued to envisage disasters that never happened and failed to prepare us for those, like the 2011 disaster in Japan, that did.</a:t>
            </a:r>
          </a:p>
          <a:p>
            <a:r>
              <a:rPr lang="en-US" dirty="0"/>
              <a:t>The discipline of meteorology is an exception. Weather forecasts are </a:t>
            </a:r>
            <a:r>
              <a:rPr lang="en-US" i="1" dirty="0"/>
              <a:t>much</a:t>
            </a:r>
            <a:r>
              <a:rPr lang="en-US" dirty="0"/>
              <a:t> better than they were 10 or 20 years ago.</a:t>
            </a:r>
          </a:p>
        </p:txBody>
      </p:sp>
    </p:spTree>
    <p:extLst>
      <p:ext uri="{BB962C8B-B14F-4D97-AF65-F5344CB8AC3E}">
        <p14:creationId xmlns:p14="http://schemas.microsoft.com/office/powerpoint/2010/main" val="39807025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719263"/>
            <a:ext cx="8229600" cy="1143000"/>
          </a:xfrm>
        </p:spPr>
        <p:txBody>
          <a:bodyPr>
            <a:normAutofit/>
          </a:bodyPr>
          <a:lstStyle/>
          <a:p>
            <a:r>
              <a:rPr lang="en-US" dirty="0" smtClean="0"/>
              <a:t>Probability When Rolling 2 dice</a:t>
            </a:r>
            <a:endParaRPr lang="en-US" dirty="0"/>
          </a:p>
        </p:txBody>
      </p:sp>
      <p:pic>
        <p:nvPicPr>
          <p:cNvPr id="3" name="Picture 2"/>
          <p:cNvPicPr>
            <a:picLocks noChangeAspect="1"/>
          </p:cNvPicPr>
          <p:nvPr/>
        </p:nvPicPr>
        <p:blipFill>
          <a:blip r:embed="rId2"/>
          <a:stretch>
            <a:fillRect/>
          </a:stretch>
        </p:blipFill>
        <p:spPr>
          <a:xfrm>
            <a:off x="549275" y="2628900"/>
            <a:ext cx="7861300" cy="4229100"/>
          </a:xfrm>
          <a:prstGeom prst="rect">
            <a:avLst/>
          </a:prstGeom>
        </p:spPr>
      </p:pic>
      <p:sp>
        <p:nvSpPr>
          <p:cNvPr id="4" name="TextBox 3"/>
          <p:cNvSpPr txBox="1"/>
          <p:nvPr/>
        </p:nvSpPr>
        <p:spPr>
          <a:xfrm>
            <a:off x="415488" y="571500"/>
            <a:ext cx="8523287" cy="584776"/>
          </a:xfrm>
          <a:prstGeom prst="rect">
            <a:avLst/>
          </a:prstGeom>
          <a:noFill/>
        </p:spPr>
        <p:txBody>
          <a:bodyPr wrap="none" rtlCol="0">
            <a:spAutoFit/>
          </a:bodyPr>
          <a:lstStyle/>
          <a:p>
            <a:r>
              <a:rPr lang="en-US" sz="3200" dirty="0" smtClean="0"/>
              <a:t>Sample Space: The set of all POSSIBLE OUTCOMES</a:t>
            </a:r>
            <a:endParaRPr lang="en-US" sz="3200" dirty="0"/>
          </a:p>
        </p:txBody>
      </p:sp>
    </p:spTree>
    <p:extLst>
      <p:ext uri="{BB962C8B-B14F-4D97-AF65-F5344CB8AC3E}">
        <p14:creationId xmlns:p14="http://schemas.microsoft.com/office/powerpoint/2010/main" val="10291285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Tree Diagrams to determine sample space</a:t>
            </a:r>
            <a:endParaRPr lang="en-US" dirty="0"/>
          </a:p>
        </p:txBody>
      </p:sp>
      <p:sp>
        <p:nvSpPr>
          <p:cNvPr id="3" name="Content Placeholder 2"/>
          <p:cNvSpPr>
            <a:spLocks noGrp="1"/>
          </p:cNvSpPr>
          <p:nvPr>
            <p:ph idx="1"/>
          </p:nvPr>
        </p:nvSpPr>
        <p:spPr>
          <a:xfrm>
            <a:off x="111125" y="1143000"/>
            <a:ext cx="8575675" cy="4983163"/>
          </a:xfrm>
        </p:spPr>
        <p:txBody>
          <a:bodyPr/>
          <a:lstStyle/>
          <a:p>
            <a:r>
              <a:rPr lang="en-US" dirty="0" smtClean="0"/>
              <a:t>Flip a quarter and toss a die. What are the possible outcomes (sample space)?</a:t>
            </a:r>
          </a:p>
          <a:p>
            <a:endParaRPr lang="en-US" dirty="0" smtClean="0"/>
          </a:p>
          <a:p>
            <a:pPr marL="0" indent="0">
              <a:buNone/>
            </a:pPr>
            <a:endParaRPr lang="en-US" dirty="0" smtClean="0"/>
          </a:p>
          <a:p>
            <a:r>
              <a:rPr lang="en-US" dirty="0" smtClean="0"/>
              <a:t>The </a:t>
            </a:r>
            <a:r>
              <a:rPr lang="en-US" dirty="0"/>
              <a:t>M</a:t>
            </a:r>
            <a:r>
              <a:rPr lang="en-US" dirty="0" smtClean="0"/>
              <a:t>ultiplication Principal as a quick way to determine the sample space.</a:t>
            </a:r>
          </a:p>
          <a:p>
            <a:endParaRPr lang="en-US" dirty="0"/>
          </a:p>
          <a:p>
            <a:r>
              <a:rPr lang="en-US" dirty="0" smtClean="0"/>
              <a:t>It’s important to know whether you are sampling with and without replacement</a:t>
            </a:r>
            <a:endParaRPr lang="en-US" dirty="0"/>
          </a:p>
        </p:txBody>
      </p:sp>
    </p:spTree>
    <p:extLst>
      <p:ext uri="{BB962C8B-B14F-4D97-AF65-F5344CB8AC3E}">
        <p14:creationId xmlns:p14="http://schemas.microsoft.com/office/powerpoint/2010/main" val="20186044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8686800" cy="1143000"/>
          </a:xfrm>
        </p:spPr>
        <p:txBody>
          <a:bodyPr>
            <a:normAutofit fontScale="90000"/>
          </a:bodyPr>
          <a:lstStyle/>
          <a:p>
            <a:r>
              <a:rPr lang="en-US" dirty="0" smtClean="0"/>
              <a:t>What’s the connection of probability to statistics?</a:t>
            </a:r>
            <a:endParaRPr lang="en-US" dirty="0"/>
          </a:p>
        </p:txBody>
      </p:sp>
      <p:sp>
        <p:nvSpPr>
          <p:cNvPr id="4" name="TextBox 3"/>
          <p:cNvSpPr txBox="1"/>
          <p:nvPr/>
        </p:nvSpPr>
        <p:spPr>
          <a:xfrm>
            <a:off x="254000" y="1694418"/>
            <a:ext cx="8279468" cy="1754327"/>
          </a:xfrm>
          <a:prstGeom prst="rect">
            <a:avLst/>
          </a:prstGeom>
          <a:noFill/>
        </p:spPr>
        <p:txBody>
          <a:bodyPr wrap="none" rtlCol="0">
            <a:spAutoFit/>
          </a:bodyPr>
          <a:lstStyle/>
          <a:p>
            <a:r>
              <a:rPr lang="en-US" dirty="0" smtClean="0"/>
              <a:t>When we take a sample of people and ask them a question and want to know the true</a:t>
            </a:r>
          </a:p>
          <a:p>
            <a:r>
              <a:rPr lang="en-US" dirty="0" smtClean="0"/>
              <a:t>Population parameter.</a:t>
            </a:r>
          </a:p>
          <a:p>
            <a:endParaRPr lang="en-US" dirty="0"/>
          </a:p>
          <a:p>
            <a:r>
              <a:rPr lang="en-US" dirty="0" smtClean="0"/>
              <a:t>Or we test a drug and want to determine if that drug is effective. </a:t>
            </a:r>
          </a:p>
          <a:p>
            <a:endParaRPr lang="en-US" dirty="0"/>
          </a:p>
          <a:p>
            <a:r>
              <a:rPr lang="en-US" dirty="0" smtClean="0"/>
              <a:t>We are using probability to determine both cases. Called Statistical Inference.</a:t>
            </a:r>
            <a:endParaRPr lang="en-US" dirty="0"/>
          </a:p>
        </p:txBody>
      </p:sp>
    </p:spTree>
    <p:extLst>
      <p:ext uri="{BB962C8B-B14F-4D97-AF65-F5344CB8AC3E}">
        <p14:creationId xmlns:p14="http://schemas.microsoft.com/office/powerpoint/2010/main" val="25007249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75"/>
            <a:ext cx="9144000" cy="5572125"/>
          </a:xfrm>
          <a:prstGeom prst="rect">
            <a:avLst/>
          </a:prstGeom>
        </p:spPr>
      </p:pic>
      <p:sp>
        <p:nvSpPr>
          <p:cNvPr id="5" name="TextBox 4"/>
          <p:cNvSpPr txBox="1"/>
          <p:nvPr/>
        </p:nvSpPr>
        <p:spPr>
          <a:xfrm>
            <a:off x="1174750" y="6143625"/>
            <a:ext cx="5669754" cy="369332"/>
          </a:xfrm>
          <a:prstGeom prst="rect">
            <a:avLst/>
          </a:prstGeom>
          <a:noFill/>
        </p:spPr>
        <p:txBody>
          <a:bodyPr wrap="none" rtlCol="0">
            <a:spAutoFit/>
          </a:bodyPr>
          <a:lstStyle/>
          <a:p>
            <a:r>
              <a:rPr lang="en-US" dirty="0" smtClean="0"/>
              <a:t>Probability of A and B and A or B. Venn Diagrams can help.</a:t>
            </a:r>
            <a:endParaRPr lang="en-US" dirty="0"/>
          </a:p>
        </p:txBody>
      </p:sp>
    </p:spTree>
    <p:extLst>
      <p:ext uri="{BB962C8B-B14F-4D97-AF65-F5344CB8AC3E}">
        <p14:creationId xmlns:p14="http://schemas.microsoft.com/office/powerpoint/2010/main" val="3542458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TotalTime>
  <Words>587</Words>
  <Application>Microsoft Macintosh PowerPoint</Application>
  <PresentationFormat>On-screen Show (4:3)</PresentationFormat>
  <Paragraphs>59</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AP STATS: Also check your answers to the HW 34 – the “quiz” from last night.</vt:lpstr>
      <vt:lpstr>Video of the Day</vt:lpstr>
      <vt:lpstr>Reminders:</vt:lpstr>
      <vt:lpstr>Randomness and Probability</vt:lpstr>
      <vt:lpstr>The Signal and the Noise Example</vt:lpstr>
      <vt:lpstr>Probability When Rolling 2 dice</vt:lpstr>
      <vt:lpstr>Tree Diagrams to determine sample space</vt:lpstr>
      <vt:lpstr>What’s the connection of probability to statistics?</vt:lpstr>
      <vt:lpstr>PowerPoint Presentation</vt:lpstr>
      <vt:lpstr>Therefore the Probability of an Event (A) is simply…</vt:lpstr>
      <vt:lpstr>PowerPoint Presentation</vt:lpstr>
      <vt:lpstr>Independence and the Multiplication Rule</vt:lpstr>
      <vt:lpstr>Example:</vt:lpstr>
      <vt:lpstr>Classwork in groups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Check your answers to the HW 34 – the “quiz” from last night.</dc:title>
  <dc:creator>Ben Young</dc:creator>
  <cp:lastModifiedBy>Ben Young</cp:lastModifiedBy>
  <cp:revision>20</cp:revision>
  <dcterms:created xsi:type="dcterms:W3CDTF">2013-12-06T03:05:30Z</dcterms:created>
  <dcterms:modified xsi:type="dcterms:W3CDTF">2013-12-06T15:15:27Z</dcterms:modified>
</cp:coreProperties>
</file>