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4" r:id="rId3"/>
    <p:sldId id="266" r:id="rId4"/>
    <p:sldId id="256" r:id="rId5"/>
    <p:sldId id="258" r:id="rId6"/>
    <p:sldId id="259" r:id="rId7"/>
    <p:sldId id="260" r:id="rId8"/>
    <p:sldId id="262" r:id="rId9"/>
    <p:sldId id="265" r:id="rId10"/>
    <p:sldId id="26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8072-2409-A744-8FDA-A90FC9F4B8FC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4082-E115-B546-9B2D-92053B6C4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1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8072-2409-A744-8FDA-A90FC9F4B8FC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4082-E115-B546-9B2D-92053B6C4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8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8072-2409-A744-8FDA-A90FC9F4B8FC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4082-E115-B546-9B2D-92053B6C4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1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8072-2409-A744-8FDA-A90FC9F4B8FC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4082-E115-B546-9B2D-92053B6C4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9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8072-2409-A744-8FDA-A90FC9F4B8FC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4082-E115-B546-9B2D-92053B6C4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5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8072-2409-A744-8FDA-A90FC9F4B8FC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4082-E115-B546-9B2D-92053B6C4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3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8072-2409-A744-8FDA-A90FC9F4B8FC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4082-E115-B546-9B2D-92053B6C4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5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8072-2409-A744-8FDA-A90FC9F4B8FC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4082-E115-B546-9B2D-92053B6C4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0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8072-2409-A744-8FDA-A90FC9F4B8FC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4082-E115-B546-9B2D-92053B6C4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7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8072-2409-A744-8FDA-A90FC9F4B8FC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4082-E115-B546-9B2D-92053B6C4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4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8072-2409-A744-8FDA-A90FC9F4B8FC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4082-E115-B546-9B2D-92053B6C4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9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58072-2409-A744-8FDA-A90FC9F4B8FC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F4082-E115-B546-9B2D-92053B6C4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3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12"/>
            <a:ext cx="8229600" cy="6489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 STATS: 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79868"/>
            <a:ext cx="9006086" cy="617813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Do Math SAT scores help to predict Verbal SAT scores.  Make a scatter plot. Find the least squares regression and r and r-squared</a:t>
            </a:r>
            <a:r>
              <a:rPr lang="en-US" sz="2400" dirty="0" smtClean="0"/>
              <a:t>. Also graph the residuals. Use L3 (Y1(L1)) and L4 (L2-L3) to do so. Plot L1 vs. L4.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What is a residual? </a:t>
            </a:r>
          </a:p>
          <a:p>
            <a:r>
              <a:rPr lang="en-US" sz="2400" dirty="0" smtClean="0"/>
              <a:t>What is the residual for the SAT math score of 680?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381" y="1679494"/>
            <a:ext cx="3219685" cy="45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5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Classwork/Homework 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section 3.2 </a:t>
            </a:r>
            <a:r>
              <a:rPr lang="en-US" dirty="0" smtClean="0"/>
              <a:t>review</a:t>
            </a:r>
          </a:p>
          <a:p>
            <a:r>
              <a:rPr lang="en-US" dirty="0" smtClean="0"/>
              <a:t>Complete 3.43, 3.53, 3.55.</a:t>
            </a:r>
          </a:p>
          <a:p>
            <a:endParaRPr lang="en-US" dirty="0"/>
          </a:p>
          <a:p>
            <a:r>
              <a:rPr lang="en-US" dirty="0" smtClean="0"/>
              <a:t>Optional: 3.58  (a bit tricky).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6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8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Today: R-Squared</a:t>
            </a:r>
          </a:p>
          <a:p>
            <a:r>
              <a:rPr lang="en-US" dirty="0" smtClean="0"/>
              <a:t>Wednesday: Quiz on 3.2 and intro to 3.3 </a:t>
            </a:r>
          </a:p>
          <a:p>
            <a:r>
              <a:rPr lang="en-US" dirty="0" smtClean="0"/>
              <a:t>Thursday: 3.3 Lurking Variables/Review</a:t>
            </a:r>
          </a:p>
          <a:p>
            <a:r>
              <a:rPr lang="en-US" dirty="0" smtClean="0"/>
              <a:t>Friday: No Class (half day)</a:t>
            </a:r>
          </a:p>
          <a:p>
            <a:r>
              <a:rPr lang="en-US" dirty="0" smtClean="0"/>
              <a:t>Monday: Quiz on 3.3 – and Review for the Chapter 3 Test</a:t>
            </a:r>
          </a:p>
          <a:p>
            <a:r>
              <a:rPr lang="en-US" dirty="0" smtClean="0"/>
              <a:t>Tuesday (11/5): Chapter 3 Test</a:t>
            </a:r>
          </a:p>
          <a:p>
            <a:r>
              <a:rPr lang="en-US" dirty="0" smtClean="0"/>
              <a:t>Wednesday: DROP</a:t>
            </a:r>
          </a:p>
          <a:p>
            <a:r>
              <a:rPr lang="en-US" dirty="0" smtClean="0"/>
              <a:t>Thursday (11/7): Project 2 is Due</a:t>
            </a:r>
          </a:p>
          <a:p>
            <a:r>
              <a:rPr lang="en-US" dirty="0" smtClean="0"/>
              <a:t>Friday (11/8): No Class (Parent-Teacher Conferences)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8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 of the Day: Regression towards the mean.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17638"/>
            <a:ext cx="9037052" cy="506604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Named after Sir Francis Galton.</a:t>
            </a:r>
          </a:p>
          <a:p>
            <a:r>
              <a:rPr lang="en-US" dirty="0" smtClean="0"/>
              <a:t>He found that the kids of </a:t>
            </a:r>
            <a:r>
              <a:rPr lang="en-US" dirty="0" smtClean="0"/>
              <a:t>taller-than-average </a:t>
            </a:r>
            <a:r>
              <a:rPr lang="en-US" dirty="0" smtClean="0"/>
              <a:t>parents tend to be taller on average, but not as tall their parents</a:t>
            </a:r>
            <a:r>
              <a:rPr lang="en-US" dirty="0" smtClean="0"/>
              <a:t>. Hmmm…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 will post a chapter from a book called “Thinking Fast and Slow” by Daniel </a:t>
            </a:r>
            <a:r>
              <a:rPr lang="en-US" dirty="0" err="1" smtClean="0"/>
              <a:t>Kahneman</a:t>
            </a:r>
            <a:r>
              <a:rPr lang="en-US" dirty="0" smtClean="0"/>
              <a:t> about this. It’s a really interesting idea.</a:t>
            </a:r>
          </a:p>
          <a:p>
            <a:endParaRPr lang="en-US" dirty="0" smtClean="0"/>
          </a:p>
          <a:p>
            <a:r>
              <a:rPr lang="en-US" dirty="0" smtClean="0"/>
              <a:t>This explains why athletes having a spectacular year tend to do poorly the next year and why sick people tend to get better (regardless of the type of treatment).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0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34"/>
            <a:ext cx="7772400" cy="6288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Notes on the Project: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759161"/>
            <a:ext cx="8992543" cy="583970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-Be formal and scientific in your writing (for the most part).</a:t>
            </a:r>
          </a:p>
          <a:p>
            <a:r>
              <a:rPr lang="en-US" sz="2400" dirty="0" smtClean="0"/>
              <a:t>i.e. don’t say “I have no clue.” Try to avoid being colloquial. </a:t>
            </a:r>
          </a:p>
          <a:p>
            <a:r>
              <a:rPr lang="en-US" sz="2400" dirty="0" smtClean="0"/>
              <a:t>-Summarize your descriptive stats (mean, median, middle 50%) in the results (if it is relevant). Actually restate the numbers here that are relevant and meaningful.</a:t>
            </a:r>
          </a:p>
          <a:p>
            <a:r>
              <a:rPr lang="en-US" sz="2400" dirty="0" smtClean="0"/>
              <a:t>-Print and edit. It’s the only way to catch blunders.</a:t>
            </a:r>
          </a:p>
          <a:p>
            <a:r>
              <a:rPr lang="en-US" sz="2400" dirty="0" smtClean="0"/>
              <a:t>-Be explicit in your method. Who did you ask, what was your question, how did you conduct the study?</a:t>
            </a:r>
          </a:p>
          <a:p>
            <a:r>
              <a:rPr lang="en-US" sz="2400" dirty="0" smtClean="0"/>
              <a:t>-No need to comment on which graph looks best (i.e. a histogram versus a boxplot). By choosing the graph, the reader can assume that you chose wisely.</a:t>
            </a:r>
          </a:p>
          <a:p>
            <a:r>
              <a:rPr lang="en-US" sz="2400" dirty="0" smtClean="0"/>
              <a:t>-Choose graphs wisely. What are you trying to show? What type of display shows this result best?</a:t>
            </a:r>
          </a:p>
          <a:p>
            <a:r>
              <a:rPr lang="en-US" sz="2400" dirty="0" smtClean="0"/>
              <a:t>-Make subheadings for each part of your paper (intro, method, results, conclusion).</a:t>
            </a:r>
          </a:p>
          <a:p>
            <a:r>
              <a:rPr lang="en-US" sz="2400" dirty="0" smtClean="0"/>
              <a:t>-Be careful in drawing conclusions. Just because you see a difference doesn’t mean that it’s conclusive evidence (we need more formal ways to analyze data before we can make those claims sometimes).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307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"/>
            <a:ext cx="8229600" cy="4052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role of r</a:t>
            </a:r>
            <a:r>
              <a:rPr lang="en-US" baseline="30000" dirty="0" smtClean="0"/>
              <a:t>2</a:t>
            </a:r>
            <a:r>
              <a:rPr lang="en-US" dirty="0" smtClean="0"/>
              <a:t> in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5730"/>
            <a:ext cx="9144000" cy="57852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– also known as the </a:t>
            </a:r>
            <a:r>
              <a:rPr lang="en-US" b="1" u="sng" dirty="0" smtClean="0"/>
              <a:t>coefficient of determination.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-It is true that r</a:t>
            </a:r>
            <a:r>
              <a:rPr lang="en-US" baseline="30000" dirty="0" smtClean="0"/>
              <a:t>2</a:t>
            </a:r>
            <a:r>
              <a:rPr lang="en-US" dirty="0" smtClean="0"/>
              <a:t> is the square of r, but there is more to the story.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big idea of r</a:t>
            </a:r>
            <a:r>
              <a:rPr lang="en-US" baseline="30000" dirty="0" smtClean="0"/>
              <a:t>2</a:t>
            </a:r>
            <a:r>
              <a:rPr lang="en-US" dirty="0" smtClean="0"/>
              <a:t>: How much better is the least squares line at predicting responses (y) than if we just used y-bar (the mean) as our prediction of every point.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**r measures the strength of a linear relationship and r</a:t>
            </a:r>
            <a:r>
              <a:rPr lang="en-US" baseline="30000" dirty="0" smtClean="0"/>
              <a:t>2 </a:t>
            </a:r>
            <a:r>
              <a:rPr lang="en-US" dirty="0" smtClean="0"/>
              <a:t>tells you how much better the linear model is at predicting y-values than simply using y-bar (the mean of y).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3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Saying it in words.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1458"/>
            <a:ext cx="9144000" cy="48947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Say that the r</a:t>
            </a:r>
            <a:r>
              <a:rPr lang="en-US" baseline="30000" dirty="0" smtClean="0"/>
              <a:t>2</a:t>
            </a:r>
            <a:r>
              <a:rPr lang="en-US" dirty="0" smtClean="0"/>
              <a:t> for a car’s age versus the value of the car is 45%.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means that 45% of the variation in a car’s value is explained by the least squares regression line relating car age to car value.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dirty="0" smtClean="0"/>
              <a:t>SIMPLY PUT: </a:t>
            </a:r>
            <a:r>
              <a:rPr lang="en-US" dirty="0" smtClean="0"/>
              <a:t>it </a:t>
            </a:r>
            <a:r>
              <a:rPr lang="en-US" dirty="0"/>
              <a:t>is the percentage of the response variable variation that is explained by a linear </a:t>
            </a:r>
            <a:r>
              <a:rPr lang="en-US" dirty="0" smtClean="0"/>
              <a:t>model.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5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 for r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SST </a:t>
            </a:r>
            <a:r>
              <a:rPr lang="en-US" dirty="0" smtClean="0"/>
              <a:t>= </a:t>
            </a:r>
          </a:p>
          <a:p>
            <a:endParaRPr lang="en-US" dirty="0"/>
          </a:p>
          <a:p>
            <a:r>
              <a:rPr lang="en-US" dirty="0" smtClean="0"/>
              <a:t>SSE </a:t>
            </a:r>
            <a:r>
              <a:rPr lang="en-US" dirty="0" smtClean="0"/>
              <a:t>=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555607"/>
              </p:ext>
            </p:extLst>
          </p:nvPr>
        </p:nvGraphicFramePr>
        <p:xfrm>
          <a:off x="2017360" y="1625855"/>
          <a:ext cx="1462908" cy="656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" imgW="622300" imgH="279400" progId="Equation.3">
                  <p:embed/>
                </p:oleObj>
              </mc:Choice>
              <mc:Fallback>
                <p:oleObj name="Equation" r:id="rId3" imgW="6223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7360" y="1625855"/>
                        <a:ext cx="1462908" cy="656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338065"/>
              </p:ext>
            </p:extLst>
          </p:nvPr>
        </p:nvGraphicFramePr>
        <p:xfrm>
          <a:off x="1925938" y="2760393"/>
          <a:ext cx="1462908" cy="656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5" imgW="622300" imgH="279400" progId="Equation.3">
                  <p:embed/>
                </p:oleObj>
              </mc:Choice>
              <mc:Fallback>
                <p:oleObj name="Equation" r:id="rId5" imgW="6223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5938" y="2760393"/>
                        <a:ext cx="1462908" cy="656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004096"/>
              </p:ext>
            </p:extLst>
          </p:nvPr>
        </p:nvGraphicFramePr>
        <p:xfrm>
          <a:off x="2468077" y="3933772"/>
          <a:ext cx="3058783" cy="1231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7" imgW="977900" imgH="393700" progId="Equation.3">
                  <p:embed/>
                </p:oleObj>
              </mc:Choice>
              <mc:Fallback>
                <p:oleObj name="Equation" r:id="rId7" imgW="977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8077" y="3933772"/>
                        <a:ext cx="3058783" cy="1231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74586" y="2793604"/>
            <a:ext cx="373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of Squared Errors </a:t>
            </a:r>
          </a:p>
          <a:p>
            <a:r>
              <a:rPr lang="en-US" dirty="0" smtClean="0"/>
              <a:t>(i.e. the sum of the residuals squared)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6780" y="5505746"/>
            <a:ext cx="9131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 fraction of the variation in the values of y that is explained by the least squared regression</a:t>
            </a:r>
          </a:p>
          <a:p>
            <a:r>
              <a:rPr lang="en-US" dirty="0"/>
              <a:t>o</a:t>
            </a:r>
            <a:r>
              <a:rPr lang="en-US" dirty="0" smtClean="0"/>
              <a:t>n the other variable.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59197" y="1754341"/>
            <a:ext cx="214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sum of Squares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3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Facts about Least Squares Regressions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distinction between explanatory and response variable is essential in regression. You will get a different regression line if you reverse the variables.</a:t>
            </a:r>
          </a:p>
          <a:p>
            <a:r>
              <a:rPr lang="en-US" dirty="0" smtClean="0"/>
              <a:t>Recall that the least square regression line always passes through (x-bar, y-bar)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3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506"/>
            <a:ext cx="8229600" cy="3282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Try!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7247"/>
            <a:ext cx="9144000" cy="300167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3.44) A study of class attendance and grades among first year students at a state university showed that in general, students who attended a higher proportion of their classes earned higher grades.  Class attendance explained 16% of the variation in grade index among the students. What is the numerical value of the correlation between between percent of classes attended and grade index?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8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865</Words>
  <Application>Microsoft Macintosh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AP STATS: Warm-Up</vt:lpstr>
      <vt:lpstr>Agenda: </vt:lpstr>
      <vt:lpstr>Idea of the Day: Regression towards the mean.</vt:lpstr>
      <vt:lpstr>Some Notes on the Project:</vt:lpstr>
      <vt:lpstr>The role of r2 in regression</vt:lpstr>
      <vt:lpstr>Saying it in words.</vt:lpstr>
      <vt:lpstr>Formula for r2</vt:lpstr>
      <vt:lpstr>Facts about Least Squares Regressions</vt:lpstr>
      <vt:lpstr>You Try!</vt:lpstr>
      <vt:lpstr>Classwork/Homework 23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Notes on the Project:</dc:title>
  <dc:creator>Ben Young</dc:creator>
  <cp:lastModifiedBy>Ben Young</cp:lastModifiedBy>
  <cp:revision>22</cp:revision>
  <dcterms:created xsi:type="dcterms:W3CDTF">2013-10-26T19:47:26Z</dcterms:created>
  <dcterms:modified xsi:type="dcterms:W3CDTF">2013-10-29T18:56:03Z</dcterms:modified>
</cp:coreProperties>
</file>