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4" r:id="rId8"/>
    <p:sldId id="265" r:id="rId9"/>
    <p:sldId id="266" r:id="rId10"/>
    <p:sldId id="267" r:id="rId11"/>
    <p:sldId id="262" r:id="rId12"/>
    <p:sldId id="26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0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728701E-CAF4-4159-9B3E-41C86DFFA30D}" type="datetimeFigureOut">
              <a:rPr lang="en-US" smtClean="0"/>
              <a:t>10/25/13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728701E-CAF4-4159-9B3E-41C86DFFA30D}" type="datetimeFigureOut">
              <a:rPr lang="en-US" smtClean="0"/>
              <a:t>10/25/13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728701E-CAF4-4159-9B3E-41C86DFFA30D}" type="datetimeFigureOut">
              <a:rPr lang="en-US" smtClean="0"/>
              <a:t>10/25/13</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62F1D00-BD13-4404-86B0-79703945A0A7}"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728701E-CAF4-4159-9B3E-41C86DFFA30D}" type="datetimeFigureOut">
              <a:rPr lang="en-US" smtClean="0"/>
              <a:t>10/25/13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162F1D00-BD13-4404-86B0-79703945A0A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728701E-CAF4-4159-9B3E-41C86DFFA30D}"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728701E-CAF4-4159-9B3E-41C86DFFA30D}" type="datetimeFigureOut">
              <a:rPr lang="en-US" smtClean="0"/>
              <a:t>10/25/13</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62F1D00-BD13-4404-86B0-79703945A0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64076"/>
            <a:ext cx="9144000" cy="933450"/>
          </a:xfrm>
        </p:spPr>
        <p:txBody>
          <a:bodyPr>
            <a:noAutofit/>
          </a:bodyPr>
          <a:lstStyle/>
          <a:p>
            <a:r>
              <a:rPr lang="en-US" sz="2400" dirty="0" smtClean="0"/>
              <a:t>AP STATS: WARM UP</a:t>
            </a:r>
            <a:br>
              <a:rPr lang="en-US" sz="2400" dirty="0" smtClean="0"/>
            </a:br>
            <a:r>
              <a:rPr lang="en-US" sz="2400" dirty="0" smtClean="0"/>
              <a:t>Use your calculator to make a scatter plot of the long jump data. Find the linear regression that fits the model and make sure that it is graphed in your Y1. Also calculate the mean and standard deviation of each of the variables (year and distance jumped)</a:t>
            </a:r>
            <a:r>
              <a:rPr lang="en-US" sz="2400" dirty="0" smtClean="0"/>
              <a:t>. Predict the long jump distance in 2016. </a:t>
            </a:r>
            <a:endParaRPr lang="en-US" sz="2400" dirty="0"/>
          </a:p>
        </p:txBody>
      </p:sp>
    </p:spTree>
    <p:extLst>
      <p:ext uri="{BB962C8B-B14F-4D97-AF65-F5344CB8AC3E}">
        <p14:creationId xmlns:p14="http://schemas.microsoft.com/office/powerpoint/2010/main" val="15013878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      3.) B        4.) E</a:t>
            </a:r>
            <a:endParaRPr lang="en-US" dirty="0"/>
          </a:p>
        </p:txBody>
      </p:sp>
    </p:spTree>
    <p:extLst>
      <p:ext uri="{BB962C8B-B14F-4D97-AF65-F5344CB8AC3E}">
        <p14:creationId xmlns:p14="http://schemas.microsoft.com/office/powerpoint/2010/main" val="34142311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 Residual Plot with your graphing calculator</a:t>
            </a:r>
            <a:endParaRPr lang="en-US" dirty="0"/>
          </a:p>
        </p:txBody>
      </p:sp>
      <p:sp>
        <p:nvSpPr>
          <p:cNvPr id="3" name="Content Placeholder 2"/>
          <p:cNvSpPr>
            <a:spLocks noGrp="1"/>
          </p:cNvSpPr>
          <p:nvPr>
            <p:ph idx="1"/>
          </p:nvPr>
        </p:nvSpPr>
        <p:spPr/>
        <p:txBody>
          <a:bodyPr/>
          <a:lstStyle/>
          <a:p>
            <a:r>
              <a:rPr lang="en-US" dirty="0" smtClean="0"/>
              <a:t>Use the long jump data. Make sure that your linear regression is graphed in Y1.</a:t>
            </a:r>
          </a:p>
          <a:p>
            <a:r>
              <a:rPr lang="en-US" dirty="0" smtClean="0"/>
              <a:t>Highlight L3 and type the command Y1(L1).</a:t>
            </a:r>
          </a:p>
          <a:p>
            <a:r>
              <a:rPr lang="en-US" dirty="0" smtClean="0"/>
              <a:t>Define L4 as the observed y-value – predicted y-value (i.e. highlight L4 and enter the command L2-L3.</a:t>
            </a:r>
          </a:p>
          <a:p>
            <a:r>
              <a:rPr lang="en-US" dirty="0" smtClean="0"/>
              <a:t>Now turn on Plot 1 and have it plot L1 and L4.</a:t>
            </a:r>
          </a:p>
          <a:p>
            <a:r>
              <a:rPr lang="en-US" dirty="0" smtClean="0"/>
              <a:t>Hit Zoom #9</a:t>
            </a:r>
            <a:endParaRPr lang="en-US" dirty="0"/>
          </a:p>
        </p:txBody>
      </p:sp>
    </p:spTree>
    <p:extLst>
      <p:ext uri="{BB962C8B-B14F-4D97-AF65-F5344CB8AC3E}">
        <p14:creationId xmlns:p14="http://schemas.microsoft.com/office/powerpoint/2010/main" val="41637213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22</a:t>
            </a:r>
            <a:endParaRPr lang="en-US" dirty="0"/>
          </a:p>
        </p:txBody>
      </p:sp>
      <p:sp>
        <p:nvSpPr>
          <p:cNvPr id="3" name="Content Placeholder 2"/>
          <p:cNvSpPr>
            <a:spLocks noGrp="1"/>
          </p:cNvSpPr>
          <p:nvPr>
            <p:ph idx="1"/>
          </p:nvPr>
        </p:nvSpPr>
        <p:spPr/>
        <p:txBody>
          <a:bodyPr/>
          <a:lstStyle/>
          <a:p>
            <a:r>
              <a:rPr lang="en-US" dirty="0" smtClean="0"/>
              <a:t>Finish reading section 3.2</a:t>
            </a:r>
          </a:p>
          <a:p>
            <a:r>
              <a:rPr lang="en-US" dirty="0" smtClean="0"/>
              <a:t>3.39 and 3.40</a:t>
            </a:r>
            <a:endParaRPr lang="en-US" dirty="0"/>
          </a:p>
        </p:txBody>
      </p:sp>
    </p:spTree>
    <p:extLst>
      <p:ext uri="{BB962C8B-B14F-4D97-AF65-F5344CB8AC3E}">
        <p14:creationId xmlns:p14="http://schemas.microsoft.com/office/powerpoint/2010/main" val="18740563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Video</a:t>
            </a:r>
            <a:endParaRPr lang="en-US" dirty="0"/>
          </a:p>
        </p:txBody>
      </p:sp>
      <p:sp>
        <p:nvSpPr>
          <p:cNvPr id="3" name="Content Placeholder 2"/>
          <p:cNvSpPr>
            <a:spLocks noGrp="1"/>
          </p:cNvSpPr>
          <p:nvPr>
            <p:ph idx="1"/>
          </p:nvPr>
        </p:nvSpPr>
        <p:spPr/>
        <p:txBody>
          <a:bodyPr/>
          <a:lstStyle/>
          <a:p>
            <a:r>
              <a:rPr lang="en-US" dirty="0" smtClean="0"/>
              <a:t>LA thinks it’s </a:t>
            </a:r>
            <a:r>
              <a:rPr lang="en-US" dirty="0" err="1" smtClean="0"/>
              <a:t>soooo</a:t>
            </a:r>
            <a:r>
              <a:rPr lang="en-US" dirty="0" smtClean="0"/>
              <a:t> cold.</a:t>
            </a:r>
            <a:endParaRPr lang="en-US" dirty="0"/>
          </a:p>
        </p:txBody>
      </p:sp>
      <p:pic>
        <p:nvPicPr>
          <p:cNvPr id="4" name="Picture 3"/>
          <p:cNvPicPr>
            <a:picLocks noChangeAspect="1"/>
          </p:cNvPicPr>
          <p:nvPr/>
        </p:nvPicPr>
        <p:blipFill>
          <a:blip r:embed="rId2"/>
          <a:stretch>
            <a:fillRect/>
          </a:stretch>
        </p:blipFill>
        <p:spPr>
          <a:xfrm>
            <a:off x="760454" y="2847304"/>
            <a:ext cx="4670108" cy="3498073"/>
          </a:xfrm>
          <a:prstGeom prst="rect">
            <a:avLst/>
          </a:prstGeom>
        </p:spPr>
      </p:pic>
    </p:spTree>
    <p:extLst>
      <p:ext uri="{BB962C8B-B14F-4D97-AF65-F5344CB8AC3E}">
        <p14:creationId xmlns:p14="http://schemas.microsoft.com/office/powerpoint/2010/main" val="41718840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Residuals</a:t>
            </a:r>
            <a:endParaRPr lang="en-US" dirty="0"/>
          </a:p>
        </p:txBody>
      </p:sp>
      <p:sp>
        <p:nvSpPr>
          <p:cNvPr id="3" name="Content Placeholder 2"/>
          <p:cNvSpPr>
            <a:spLocks noGrp="1"/>
          </p:cNvSpPr>
          <p:nvPr>
            <p:ph idx="1"/>
          </p:nvPr>
        </p:nvSpPr>
        <p:spPr>
          <a:xfrm>
            <a:off x="287286" y="1436230"/>
            <a:ext cx="7767501" cy="4689933"/>
          </a:xfrm>
        </p:spPr>
        <p:txBody>
          <a:bodyPr/>
          <a:lstStyle/>
          <a:p>
            <a:r>
              <a:rPr lang="en-US" dirty="0" smtClean="0"/>
              <a:t>A residual is the difference between an observed value of the response variable and the value predicted be the regression line.</a:t>
            </a:r>
          </a:p>
          <a:p>
            <a:r>
              <a:rPr lang="en-US" sz="3200" dirty="0" smtClean="0"/>
              <a:t>Residual = observed y – predicted y</a:t>
            </a:r>
          </a:p>
          <a:p>
            <a:pPr lvl="5"/>
            <a:r>
              <a:rPr lang="en-US" sz="3200" dirty="0" smtClean="0"/>
              <a:t>= y – y-hat</a:t>
            </a:r>
          </a:p>
        </p:txBody>
      </p:sp>
      <p:sp>
        <p:nvSpPr>
          <p:cNvPr id="4" name="TextBox 3"/>
          <p:cNvSpPr txBox="1"/>
          <p:nvPr/>
        </p:nvSpPr>
        <p:spPr>
          <a:xfrm>
            <a:off x="131384" y="4202990"/>
            <a:ext cx="8752741" cy="1785104"/>
          </a:xfrm>
          <a:prstGeom prst="rect">
            <a:avLst/>
          </a:prstGeom>
          <a:noFill/>
        </p:spPr>
        <p:txBody>
          <a:bodyPr wrap="none" rtlCol="0">
            <a:spAutoFit/>
          </a:bodyPr>
          <a:lstStyle/>
          <a:p>
            <a:r>
              <a:rPr lang="en-US" dirty="0" smtClean="0"/>
              <a:t>Residuals tell us how far the data lies from the regression line.  Some are negative </a:t>
            </a:r>
          </a:p>
          <a:p>
            <a:r>
              <a:rPr lang="en-US" dirty="0" smtClean="0"/>
              <a:t>(below the line) and some are positive (above the line).</a:t>
            </a:r>
          </a:p>
          <a:p>
            <a:endParaRPr lang="en-US" dirty="0"/>
          </a:p>
          <a:p>
            <a:r>
              <a:rPr lang="en-US" sz="2800" dirty="0" smtClean="0"/>
              <a:t>THE SUM OF THE LEAST SQUARES RESIDUALS IS </a:t>
            </a:r>
          </a:p>
          <a:p>
            <a:r>
              <a:rPr lang="en-US" sz="2800" dirty="0" smtClean="0"/>
              <a:t>ALWAYS ZERO!!</a:t>
            </a:r>
            <a:endParaRPr lang="en-US" sz="2800" dirty="0"/>
          </a:p>
        </p:txBody>
      </p:sp>
    </p:spTree>
    <p:extLst>
      <p:ext uri="{BB962C8B-B14F-4D97-AF65-F5344CB8AC3E}">
        <p14:creationId xmlns:p14="http://schemas.microsoft.com/office/powerpoint/2010/main" val="42903987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19112"/>
            <a:ext cx="7556313" cy="1116106"/>
          </a:xfrm>
        </p:spPr>
        <p:txBody>
          <a:bodyPr/>
          <a:lstStyle/>
          <a:p>
            <a:r>
              <a:rPr lang="en-US" dirty="0" smtClean="0"/>
              <a:t>Residual Plot</a:t>
            </a:r>
            <a:endParaRPr lang="en-US" dirty="0"/>
          </a:p>
        </p:txBody>
      </p:sp>
      <p:sp>
        <p:nvSpPr>
          <p:cNvPr id="3" name="Content Placeholder 2"/>
          <p:cNvSpPr>
            <a:spLocks noGrp="1"/>
          </p:cNvSpPr>
          <p:nvPr>
            <p:ph idx="1"/>
          </p:nvPr>
        </p:nvSpPr>
        <p:spPr>
          <a:xfrm>
            <a:off x="0" y="744562"/>
            <a:ext cx="8204235" cy="5381601"/>
          </a:xfrm>
        </p:spPr>
        <p:txBody>
          <a:bodyPr/>
          <a:lstStyle/>
          <a:p>
            <a:pPr marL="0" indent="0">
              <a:buNone/>
            </a:pPr>
            <a:r>
              <a:rPr lang="en-US" dirty="0" smtClean="0"/>
              <a:t>A scatterplot of the regression residuals against the explanatory variable (or alternatively against the y-hat – predicted y-values).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**It allows us to tell how well a line fits the data.</a:t>
            </a:r>
          </a:p>
          <a:p>
            <a:pPr marL="0" indent="0">
              <a:buNone/>
            </a:pPr>
            <a:r>
              <a:rPr lang="en-US" dirty="0" smtClean="0"/>
              <a:t>**It MAGNIFIES the deviations from the line to make patterns easier to see.</a:t>
            </a:r>
          </a:p>
        </p:txBody>
      </p:sp>
      <p:pic>
        <p:nvPicPr>
          <p:cNvPr id="4" name="Picture 3"/>
          <p:cNvPicPr>
            <a:picLocks noChangeAspect="1"/>
          </p:cNvPicPr>
          <p:nvPr/>
        </p:nvPicPr>
        <p:blipFill>
          <a:blip r:embed="rId2"/>
          <a:stretch>
            <a:fillRect/>
          </a:stretch>
        </p:blipFill>
        <p:spPr>
          <a:xfrm>
            <a:off x="861300" y="1578540"/>
            <a:ext cx="5182389" cy="2217005"/>
          </a:xfrm>
          <a:prstGeom prst="rect">
            <a:avLst/>
          </a:prstGeom>
        </p:spPr>
      </p:pic>
    </p:spTree>
    <p:extLst>
      <p:ext uri="{BB962C8B-B14F-4D97-AF65-F5344CB8AC3E}">
        <p14:creationId xmlns:p14="http://schemas.microsoft.com/office/powerpoint/2010/main" val="11890370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319"/>
            <a:ext cx="7556313" cy="1116106"/>
          </a:xfrm>
        </p:spPr>
        <p:txBody>
          <a:bodyPr/>
          <a:lstStyle/>
          <a:p>
            <a:r>
              <a:rPr lang="en-US" dirty="0" smtClean="0"/>
              <a:t>IMPORTANT THINGS TO REMEMBER WHEN LOOKING AT RESIDUAL PLOTS.</a:t>
            </a:r>
            <a:endParaRPr lang="en-US" dirty="0"/>
          </a:p>
        </p:txBody>
      </p:sp>
      <p:sp>
        <p:nvSpPr>
          <p:cNvPr id="3" name="Content Placeholder 2"/>
          <p:cNvSpPr>
            <a:spLocks noGrp="1"/>
          </p:cNvSpPr>
          <p:nvPr>
            <p:ph idx="1"/>
          </p:nvPr>
        </p:nvSpPr>
        <p:spPr>
          <a:xfrm>
            <a:off x="145984" y="1854106"/>
            <a:ext cx="7908804" cy="4272058"/>
          </a:xfrm>
        </p:spPr>
        <p:txBody>
          <a:bodyPr/>
          <a:lstStyle/>
          <a:p>
            <a:pPr marL="0" indent="0">
              <a:buNone/>
            </a:pPr>
            <a:r>
              <a:rPr lang="en-US" dirty="0" smtClean="0"/>
              <a:t>1.) The residual plot should show no obvious pattern!</a:t>
            </a:r>
          </a:p>
          <a:p>
            <a:pPr marL="0" indent="0">
              <a:buNone/>
            </a:pPr>
            <a:r>
              <a:rPr lang="en-US" dirty="0" smtClean="0"/>
              <a:t>(a curved pattern shows that the relationship is NOT linear).</a:t>
            </a:r>
          </a:p>
          <a:p>
            <a:pPr marL="0" indent="0">
              <a:buNone/>
            </a:pPr>
            <a:endParaRPr lang="en-US" dirty="0"/>
          </a:p>
          <a:p>
            <a:pPr marL="0" indent="0">
              <a:buNone/>
            </a:pPr>
            <a:endParaRPr lang="en-US" dirty="0" smtClean="0"/>
          </a:p>
          <a:p>
            <a:pPr marL="0" indent="0">
              <a:buNone/>
            </a:pPr>
            <a:endParaRPr lang="en-US" dirty="0" smtClean="0"/>
          </a:p>
        </p:txBody>
      </p:sp>
      <p:pic>
        <p:nvPicPr>
          <p:cNvPr id="4" name="Picture 3"/>
          <p:cNvPicPr>
            <a:picLocks noChangeAspect="1"/>
          </p:cNvPicPr>
          <p:nvPr/>
        </p:nvPicPr>
        <p:blipFill>
          <a:blip r:embed="rId2"/>
          <a:stretch>
            <a:fillRect/>
          </a:stretch>
        </p:blipFill>
        <p:spPr>
          <a:xfrm>
            <a:off x="145984" y="2776734"/>
            <a:ext cx="4224377" cy="1807171"/>
          </a:xfrm>
          <a:prstGeom prst="rect">
            <a:avLst/>
          </a:prstGeom>
        </p:spPr>
      </p:pic>
      <p:pic>
        <p:nvPicPr>
          <p:cNvPr id="5" name="Picture 4"/>
          <p:cNvPicPr>
            <a:picLocks noChangeAspect="1"/>
          </p:cNvPicPr>
          <p:nvPr/>
        </p:nvPicPr>
        <p:blipFill>
          <a:blip r:embed="rId3"/>
          <a:stretch>
            <a:fillRect/>
          </a:stretch>
        </p:blipFill>
        <p:spPr>
          <a:xfrm>
            <a:off x="4916243" y="2922727"/>
            <a:ext cx="3906594" cy="1552736"/>
          </a:xfrm>
          <a:prstGeom prst="rect">
            <a:avLst/>
          </a:prstGeom>
        </p:spPr>
      </p:pic>
      <p:pic>
        <p:nvPicPr>
          <p:cNvPr id="6" name="Picture 5"/>
          <p:cNvPicPr>
            <a:picLocks noChangeAspect="1"/>
          </p:cNvPicPr>
          <p:nvPr/>
        </p:nvPicPr>
        <p:blipFill>
          <a:blip r:embed="rId4"/>
          <a:stretch>
            <a:fillRect/>
          </a:stretch>
        </p:blipFill>
        <p:spPr>
          <a:xfrm>
            <a:off x="613129" y="4504889"/>
            <a:ext cx="3534431" cy="2497608"/>
          </a:xfrm>
          <a:prstGeom prst="rect">
            <a:avLst/>
          </a:prstGeom>
        </p:spPr>
      </p:pic>
    </p:spTree>
    <p:extLst>
      <p:ext uri="{BB962C8B-B14F-4D97-AF65-F5344CB8AC3E}">
        <p14:creationId xmlns:p14="http://schemas.microsoft.com/office/powerpoint/2010/main" val="36254420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Thing</a:t>
            </a:r>
            <a:endParaRPr lang="en-US" dirty="0"/>
          </a:p>
        </p:txBody>
      </p:sp>
      <p:sp>
        <p:nvSpPr>
          <p:cNvPr id="3" name="Content Placeholder 2"/>
          <p:cNvSpPr>
            <a:spLocks noGrp="1"/>
          </p:cNvSpPr>
          <p:nvPr>
            <p:ph idx="1"/>
          </p:nvPr>
        </p:nvSpPr>
        <p:spPr>
          <a:xfrm>
            <a:off x="277368" y="1167940"/>
            <a:ext cx="7777420" cy="4958223"/>
          </a:xfrm>
        </p:spPr>
        <p:txBody>
          <a:bodyPr>
            <a:normAutofit fontScale="92500" lnSpcReduction="20000"/>
          </a:bodyPr>
          <a:lstStyle/>
          <a:p>
            <a:pPr marL="0" indent="0">
              <a:buNone/>
            </a:pPr>
            <a:r>
              <a:rPr lang="en-US" dirty="0"/>
              <a:t>2.) The residuals should be relatively small in size.  How do we decide if the residuals are small enough? </a:t>
            </a:r>
            <a:endParaRPr lang="en-US" dirty="0" smtClean="0"/>
          </a:p>
          <a:p>
            <a:pPr marL="0" indent="0">
              <a:buNone/>
            </a:pPr>
            <a:r>
              <a:rPr lang="en-US" dirty="0" smtClean="0"/>
              <a:t>FIND </a:t>
            </a:r>
            <a:r>
              <a:rPr lang="en-US" dirty="0"/>
              <a:t>THE STANDARD DEVIATION of the RESIDUALS (which is basically a TYPICAL prediction error</a:t>
            </a:r>
            <a:r>
              <a:rPr lang="en-US" dirty="0" smtClean="0"/>
              <a:t>. </a:t>
            </a:r>
            <a:endParaRPr lang="en-US" dirty="0"/>
          </a:p>
          <a:p>
            <a:pPr marL="0" indent="0">
              <a:buNone/>
            </a:pPr>
            <a:r>
              <a:rPr lang="en-US" smtClean="0"/>
              <a:t>ALSO CALLED THE STANDARD ERROR OF ESTIMATE (SEE)</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It is a judgment call. You have to decide if you are OK using a model that is typically OFF by a certain amount (the standard deviation of the residuals).</a:t>
            </a:r>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41495890"/>
              </p:ext>
            </p:extLst>
          </p:nvPr>
        </p:nvGraphicFramePr>
        <p:xfrm>
          <a:off x="3368321" y="3181350"/>
          <a:ext cx="2405209" cy="1008636"/>
        </p:xfrm>
        <a:graphic>
          <a:graphicData uri="http://schemas.openxmlformats.org/presentationml/2006/ole">
            <mc:AlternateContent xmlns:mc="http://schemas.openxmlformats.org/markup-compatibility/2006">
              <mc:Choice xmlns:v="urn:schemas-microsoft-com:vml" Requires="v">
                <p:oleObj spid="_x0000_s1032" name="Equation" r:id="rId3" imgW="1181100" imgH="495300" progId="Equation.3">
                  <p:embed/>
                </p:oleObj>
              </mc:Choice>
              <mc:Fallback>
                <p:oleObj name="Equation" r:id="rId3" imgW="1181100" imgH="495300" progId="Equation.3">
                  <p:embed/>
                  <p:pic>
                    <p:nvPicPr>
                      <p:cNvPr id="0" name=""/>
                      <p:cNvPicPr/>
                      <p:nvPr/>
                    </p:nvPicPr>
                    <p:blipFill>
                      <a:blip r:embed="rId4"/>
                      <a:stretch>
                        <a:fillRect/>
                      </a:stretch>
                    </p:blipFill>
                    <p:spPr>
                      <a:xfrm>
                        <a:off x="3368321" y="3181350"/>
                        <a:ext cx="2405209" cy="1008636"/>
                      </a:xfrm>
                      <a:prstGeom prst="rect">
                        <a:avLst/>
                      </a:prstGeom>
                    </p:spPr>
                  </p:pic>
                </p:oleObj>
              </mc:Fallback>
            </mc:AlternateContent>
          </a:graphicData>
        </a:graphic>
      </p:graphicFrame>
    </p:spTree>
    <p:extLst>
      <p:ext uri="{BB962C8B-B14F-4D97-AF65-F5344CB8AC3E}">
        <p14:creationId xmlns:p14="http://schemas.microsoft.com/office/powerpoint/2010/main" val="25981689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 Question 1</a:t>
            </a:r>
            <a:endParaRPr lang="en-US" dirty="0"/>
          </a:p>
        </p:txBody>
      </p:sp>
      <p:pic>
        <p:nvPicPr>
          <p:cNvPr id="4" name="Picture 3"/>
          <p:cNvPicPr>
            <a:picLocks noChangeAspect="1"/>
          </p:cNvPicPr>
          <p:nvPr/>
        </p:nvPicPr>
        <p:blipFill>
          <a:blip r:embed="rId2"/>
          <a:stretch>
            <a:fillRect/>
          </a:stretch>
        </p:blipFill>
        <p:spPr>
          <a:xfrm>
            <a:off x="498474" y="1197139"/>
            <a:ext cx="4175633" cy="5909048"/>
          </a:xfrm>
          <a:prstGeom prst="rect">
            <a:avLst/>
          </a:prstGeom>
        </p:spPr>
      </p:pic>
    </p:spTree>
    <p:extLst>
      <p:ext uri="{BB962C8B-B14F-4D97-AF65-F5344CB8AC3E}">
        <p14:creationId xmlns:p14="http://schemas.microsoft.com/office/powerpoint/2010/main" val="250354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 Question 2</a:t>
            </a:r>
            <a:endParaRPr lang="en-US" dirty="0"/>
          </a:p>
        </p:txBody>
      </p:sp>
      <p:pic>
        <p:nvPicPr>
          <p:cNvPr id="3" name="Picture 2"/>
          <p:cNvPicPr>
            <a:picLocks noChangeAspect="1"/>
          </p:cNvPicPr>
          <p:nvPr/>
        </p:nvPicPr>
        <p:blipFill>
          <a:blip r:embed="rId2"/>
          <a:stretch>
            <a:fillRect/>
          </a:stretch>
        </p:blipFill>
        <p:spPr>
          <a:xfrm>
            <a:off x="2858144" y="1007348"/>
            <a:ext cx="4134367" cy="5850651"/>
          </a:xfrm>
          <a:prstGeom prst="rect">
            <a:avLst/>
          </a:prstGeom>
        </p:spPr>
      </p:pic>
    </p:spTree>
    <p:extLst>
      <p:ext uri="{BB962C8B-B14F-4D97-AF65-F5344CB8AC3E}">
        <p14:creationId xmlns:p14="http://schemas.microsoft.com/office/powerpoint/2010/main" val="23954238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832158"/>
          </a:xfrm>
        </p:spPr>
        <p:txBody>
          <a:bodyPr/>
          <a:lstStyle/>
          <a:p>
            <a:r>
              <a:rPr lang="en-US" dirty="0" smtClean="0"/>
              <a:t>Multiple Choice 3</a:t>
            </a:r>
            <a:endParaRPr lang="en-US" dirty="0"/>
          </a:p>
        </p:txBody>
      </p:sp>
      <p:pic>
        <p:nvPicPr>
          <p:cNvPr id="4" name="Picture 3"/>
          <p:cNvPicPr>
            <a:picLocks noChangeAspect="1"/>
          </p:cNvPicPr>
          <p:nvPr/>
        </p:nvPicPr>
        <p:blipFill>
          <a:blip r:embed="rId2"/>
          <a:stretch>
            <a:fillRect/>
          </a:stretch>
        </p:blipFill>
        <p:spPr>
          <a:xfrm>
            <a:off x="2837510" y="978150"/>
            <a:ext cx="4155001" cy="5879850"/>
          </a:xfrm>
          <a:prstGeom prst="rect">
            <a:avLst/>
          </a:prstGeom>
        </p:spPr>
      </p:pic>
    </p:spTree>
    <p:extLst>
      <p:ext uri="{BB962C8B-B14F-4D97-AF65-F5344CB8AC3E}">
        <p14:creationId xmlns:p14="http://schemas.microsoft.com/office/powerpoint/2010/main" val="4292788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168</TotalTime>
  <Words>379</Words>
  <Application>Microsoft Macintosh PowerPoint</Application>
  <PresentationFormat>On-screen Show (4:3)</PresentationFormat>
  <Paragraphs>46</Paragraphs>
  <Slides>12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Advantage</vt:lpstr>
      <vt:lpstr>Equation</vt:lpstr>
      <vt:lpstr>AP STATS: WARM UP Use your calculator to make a scatter plot of the long jump data. Find the linear regression that fits the model and make sure that it is graphed in your Y1. Also calculate the mean and standard deviation of each of the variables (year and distance jumped). Predict the long jump distance in 2016. </vt:lpstr>
      <vt:lpstr>Friday Video</vt:lpstr>
      <vt:lpstr>Residuals</vt:lpstr>
      <vt:lpstr>Residual Plot</vt:lpstr>
      <vt:lpstr>IMPORTANT THINGS TO REMEMBER WHEN LOOKING AT RESIDUAL PLOTS.</vt:lpstr>
      <vt:lpstr>Another Thing</vt:lpstr>
      <vt:lpstr>MC Question 1</vt:lpstr>
      <vt:lpstr>MC Question 2</vt:lpstr>
      <vt:lpstr>Multiple Choice 3</vt:lpstr>
      <vt:lpstr>2.) D      3.) B        4.) E</vt:lpstr>
      <vt:lpstr>Making a Residual Plot with your graphing calculator</vt:lpstr>
      <vt:lpstr>HW 22</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WARM UP Complete the </dc:title>
  <dc:creator>Ben Young</dc:creator>
  <cp:lastModifiedBy>Ben Young</cp:lastModifiedBy>
  <cp:revision>12</cp:revision>
  <dcterms:created xsi:type="dcterms:W3CDTF">2013-10-24T15:53:58Z</dcterms:created>
  <dcterms:modified xsi:type="dcterms:W3CDTF">2013-10-25T13:12:46Z</dcterms:modified>
</cp:coreProperties>
</file>