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64" r:id="rId5"/>
    <p:sldId id="265" r:id="rId6"/>
    <p:sldId id="266" r:id="rId7"/>
    <p:sldId id="267" r:id="rId8"/>
    <p:sldId id="263" r:id="rId9"/>
    <p:sldId id="268" r:id="rId10"/>
    <p:sldId id="260" r:id="rId11"/>
    <p:sldId id="261" r:id="rId12"/>
    <p:sldId id="262" r:id="rId13"/>
    <p:sldId id="269"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6" d="100"/>
          <a:sy n="96" d="100"/>
        </p:scale>
        <p:origin x="-122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1362FE-B2E7-4A49-88E3-86895E83C1D9}" type="datetimeFigureOut">
              <a:rPr lang="en-US" smtClean="0"/>
              <a:t>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6BC8D7-5844-6248-85F4-4EBCDB7760A4}" type="slidenum">
              <a:rPr lang="en-US" smtClean="0"/>
              <a:t>‹#›</a:t>
            </a:fld>
            <a:endParaRPr lang="en-US"/>
          </a:p>
        </p:txBody>
      </p:sp>
    </p:spTree>
    <p:extLst>
      <p:ext uri="{BB962C8B-B14F-4D97-AF65-F5344CB8AC3E}">
        <p14:creationId xmlns:p14="http://schemas.microsoft.com/office/powerpoint/2010/main" val="20102259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39B1C-31D1-0747-A252-C9C1E6DCA2E4}" type="slidenum">
              <a:rPr lang="en-US"/>
              <a:pPr/>
              <a:t>8</a:t>
            </a:fld>
            <a:endParaRPr lang="en-US"/>
          </a:p>
        </p:txBody>
      </p:sp>
      <p:sp>
        <p:nvSpPr>
          <p:cNvPr id="5734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20" name="Footer Placeholder 19"/>
          <p:cNvSpPr>
            <a:spLocks noGrp="1"/>
          </p:cNvSpPr>
          <p:nvPr>
            <p:ph type="ftr" sz="quarter" idx="11"/>
          </p:nvPr>
        </p:nvSpPr>
        <p:spPr/>
        <p:txBody>
          <a:bodyPr/>
          <a:lstStyle>
            <a:extLst/>
          </a:lstStyle>
          <a:p>
            <a:endParaRPr kumimoji="0" lang="en-US"/>
          </a:p>
        </p:txBody>
      </p:sp>
      <p:sp>
        <p:nvSpPr>
          <p:cNvPr id="10" name="Slide Number Placeholder 9"/>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DEF8B903-8A0E-A04B-A26C-5E5319543D4B}" type="slidenum">
              <a:rPr lang="en-US"/>
              <a:pPr/>
              <a:t>‹#›</a:t>
            </a:fld>
            <a:endParaRPr lang="en-US"/>
          </a:p>
        </p:txBody>
      </p:sp>
    </p:spTree>
    <p:extLst>
      <p:ext uri="{BB962C8B-B14F-4D97-AF65-F5344CB8AC3E}">
        <p14:creationId xmlns:p14="http://schemas.microsoft.com/office/powerpoint/2010/main" val="40931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54AB02A5-4FE5-49D9-9E24-09F23B90C450}" type="datetimeFigureOut">
              <a:rPr lang="en-US" smtClean="0"/>
              <a:t>2/4/14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t>‹#›</a:t>
            </a:fld>
            <a:endParaRPr kumimoji="0"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Drag picture to placeholder or click icon to add</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lgn="r" eaLnBrk="1" latinLnBrk="0" hangingPunct="1"/>
            <a:fld id="{54AB02A5-4FE5-49D9-9E24-09F23B90C450}" type="datetimeFigureOut">
              <a:rPr lang="en-US" smtClean="0"/>
              <a:t>2/4/14</a:t>
            </a:fld>
            <a:endParaRPr lang="en-US" sz="1200">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kumimoji="0" lang="en-US" sz="1200">
              <a:solidFill>
                <a:schemeClr val="bg2">
                  <a:shade val="50000"/>
                </a:schemeClr>
              </a:solidFill>
              <a:effectLst/>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lgn="ctr" eaLnBrk="1" latinLnBrk="0" hangingPunct="1"/>
            <a:fld id="{6294C92D-0306-4E69-9CD3-20855E849650}" type="slidenum">
              <a:rPr kumimoji="0" lang="en-US" smtClean="0"/>
              <a:t>‹#›</a:t>
            </a:fld>
            <a:endParaRPr kumimoji="0" lang="en-US" sz="1200">
              <a:solidFill>
                <a:schemeClr val="bg2">
                  <a:shade val="50000"/>
                </a:schemeClr>
              </a:solidFill>
              <a:effectLst/>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5.wmf"/><Relationship Id="rId6" Type="http://schemas.openxmlformats.org/officeDocument/2006/relationships/oleObject" Target="../embeddings/oleObject2.bin"/><Relationship Id="rId7" Type="http://schemas.openxmlformats.org/officeDocument/2006/relationships/image" Target="../media/image6.w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3505" y="77689"/>
            <a:ext cx="7406640" cy="897215"/>
          </a:xfrm>
        </p:spPr>
        <p:txBody>
          <a:bodyPr/>
          <a:lstStyle/>
          <a:p>
            <a:r>
              <a:rPr lang="en-US" dirty="0" smtClean="0"/>
              <a:t>AP STATS: Warm-Up</a:t>
            </a:r>
            <a:endParaRPr lang="en-US" dirty="0"/>
          </a:p>
        </p:txBody>
      </p:sp>
      <p:sp>
        <p:nvSpPr>
          <p:cNvPr id="3" name="Subtitle 2"/>
          <p:cNvSpPr>
            <a:spLocks noGrp="1"/>
          </p:cNvSpPr>
          <p:nvPr>
            <p:ph type="subTitle" idx="1"/>
          </p:nvPr>
        </p:nvSpPr>
        <p:spPr>
          <a:xfrm>
            <a:off x="1013505" y="1180147"/>
            <a:ext cx="7825695" cy="4784725"/>
          </a:xfrm>
        </p:spPr>
        <p:txBody>
          <a:bodyPr/>
          <a:lstStyle/>
          <a:p>
            <a:r>
              <a:rPr lang="en-US" dirty="0" smtClean="0"/>
              <a:t>Complete the “quiz” 9.1/9.2 with a partner.   Don’t use notes or your textbook.</a:t>
            </a:r>
          </a:p>
          <a:p>
            <a:endParaRPr lang="en-US" dirty="0"/>
          </a:p>
          <a:p>
            <a:r>
              <a:rPr lang="en-US" dirty="0" smtClean="0"/>
              <a:t>If you want to have your quiz graded, hand it in, and it will count as a 25 point quiz. If not, you can choose to just keep it.</a:t>
            </a:r>
            <a:endParaRPr lang="en-US" dirty="0"/>
          </a:p>
        </p:txBody>
      </p:sp>
      <p:sp>
        <p:nvSpPr>
          <p:cNvPr id="4" name="Rectangle 3"/>
          <p:cNvSpPr/>
          <p:nvPr/>
        </p:nvSpPr>
        <p:spPr>
          <a:xfrm>
            <a:off x="1013504" y="4487544"/>
            <a:ext cx="7530731" cy="1477328"/>
          </a:xfrm>
          <a:prstGeom prst="rect">
            <a:avLst/>
          </a:prstGeom>
        </p:spPr>
        <p:txBody>
          <a:bodyPr wrap="square">
            <a:spAutoFit/>
          </a:bodyPr>
          <a:lstStyle/>
          <a:p>
            <a:r>
              <a:rPr lang="ja-JP" altLang="en-US" dirty="0">
                <a:solidFill>
                  <a:schemeClr val="accent2"/>
                </a:solidFill>
                <a:latin typeface="Times New Roman" charset="0"/>
              </a:rPr>
              <a:t>“</a:t>
            </a:r>
            <a:r>
              <a:rPr lang="en-US" dirty="0">
                <a:solidFill>
                  <a:schemeClr val="accent2"/>
                </a:solidFill>
                <a:latin typeface="Times New Roman" charset="0"/>
              </a:rPr>
              <a:t>I shall persevere until I find something that is certain - or, at least until I find for certain that nothing is certain.</a:t>
            </a:r>
            <a:r>
              <a:rPr lang="ja-JP" altLang="en-US" dirty="0">
                <a:solidFill>
                  <a:schemeClr val="accent2"/>
                </a:solidFill>
                <a:latin typeface="Times New Roman" charset="0"/>
              </a:rPr>
              <a:t>”</a:t>
            </a:r>
            <a:endParaRPr lang="en-US" dirty="0">
              <a:solidFill>
                <a:schemeClr val="accent2"/>
              </a:solidFill>
              <a:latin typeface="Times New Roman" charset="0"/>
            </a:endParaRPr>
          </a:p>
          <a:p>
            <a:endParaRPr lang="en-US" dirty="0" smtClean="0">
              <a:latin typeface="Times New Roman" charset="0"/>
            </a:endParaRPr>
          </a:p>
          <a:p>
            <a:r>
              <a:rPr lang="en-US" dirty="0" smtClean="0">
                <a:latin typeface="Times New Roman" charset="0"/>
              </a:rPr>
              <a:t>Rene </a:t>
            </a:r>
            <a:r>
              <a:rPr lang="en-US" dirty="0">
                <a:latin typeface="Times New Roman" charset="0"/>
              </a:rPr>
              <a:t>Descartes </a:t>
            </a:r>
          </a:p>
          <a:p>
            <a:r>
              <a:rPr lang="en-US" dirty="0">
                <a:latin typeface="Times New Roman" charset="0"/>
              </a:rPr>
              <a:t>(1596 - 1650) </a:t>
            </a:r>
            <a:endParaRPr lang="en-US" dirty="0">
              <a:latin typeface="Times New Roman" charset="0"/>
            </a:endParaRPr>
          </a:p>
        </p:txBody>
      </p:sp>
    </p:spTree>
    <p:extLst>
      <p:ext uri="{BB962C8B-B14F-4D97-AF65-F5344CB8AC3E}">
        <p14:creationId xmlns:p14="http://schemas.microsoft.com/office/powerpoint/2010/main" val="144298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3200">
                <a:latin typeface="Times New Roman" charset="0"/>
              </a:rPr>
              <a:t>Here is an example illustrating (b) and (c) of the Central Limit Theorem.</a:t>
            </a:r>
          </a:p>
        </p:txBody>
      </p:sp>
      <p:sp>
        <p:nvSpPr>
          <p:cNvPr id="12291" name="Rectangle 3"/>
          <p:cNvSpPr>
            <a:spLocks noGrp="1" noChangeArrowheads="1"/>
          </p:cNvSpPr>
          <p:nvPr>
            <p:ph type="body" idx="1"/>
          </p:nvPr>
        </p:nvSpPr>
        <p:spPr/>
        <p:txBody>
          <a:bodyPr/>
          <a:lstStyle/>
          <a:p>
            <a:pPr eaLnBrk="1" hangingPunct="1"/>
            <a:r>
              <a:rPr lang="en-US">
                <a:latin typeface="Times New Roman" charset="0"/>
              </a:rPr>
              <a:t>Consider the population P = {2,4,6}.</a:t>
            </a:r>
          </a:p>
          <a:p>
            <a:pPr eaLnBrk="1" hangingPunct="1"/>
            <a:endParaRPr lang="en-US">
              <a:latin typeface="Times New Roman" charset="0"/>
            </a:endParaRPr>
          </a:p>
          <a:p>
            <a:pPr eaLnBrk="1" hangingPunct="1"/>
            <a:r>
              <a:rPr lang="en-US">
                <a:latin typeface="Times New Roman" charset="0"/>
              </a:rPr>
              <a:t>For this population, </a:t>
            </a:r>
            <a:r>
              <a:rPr lang="en-US">
                <a:latin typeface="Symbol" charset="0"/>
              </a:rPr>
              <a:t>m</a:t>
            </a:r>
            <a:r>
              <a:rPr lang="en-US">
                <a:latin typeface="Times New Roman" charset="0"/>
              </a:rPr>
              <a:t> = 4 and </a:t>
            </a:r>
          </a:p>
          <a:p>
            <a:pPr eaLnBrk="1" hangingPunct="1"/>
            <a:endParaRPr lang="en-US">
              <a:latin typeface="Times New Roman" charset="0"/>
            </a:endParaRPr>
          </a:p>
          <a:p>
            <a:pPr eaLnBrk="1" hangingPunct="1"/>
            <a:r>
              <a:rPr lang="en-US">
                <a:latin typeface="Symbol" charset="0"/>
              </a:rPr>
              <a:t>s</a:t>
            </a:r>
            <a:r>
              <a:rPr lang="en-US">
                <a:latin typeface="Times New Roman" charset="0"/>
              </a:rPr>
              <a:t> = sqrt[((2-4)</a:t>
            </a:r>
            <a:r>
              <a:rPr lang="en-US" baseline="30000">
                <a:latin typeface="Times New Roman" charset="0"/>
              </a:rPr>
              <a:t>2</a:t>
            </a:r>
            <a:r>
              <a:rPr lang="en-US">
                <a:latin typeface="Times New Roman" charset="0"/>
              </a:rPr>
              <a:t> + (4-4)</a:t>
            </a:r>
            <a:r>
              <a:rPr lang="en-US" baseline="30000">
                <a:latin typeface="Times New Roman" charset="0"/>
              </a:rPr>
              <a:t>2</a:t>
            </a:r>
            <a:r>
              <a:rPr lang="en-US">
                <a:latin typeface="Times New Roman" charset="0"/>
              </a:rPr>
              <a:t> + (6-4)</a:t>
            </a:r>
            <a:r>
              <a:rPr lang="en-US" baseline="30000">
                <a:latin typeface="Times New Roman" charset="0"/>
              </a:rPr>
              <a:t>2</a:t>
            </a:r>
            <a:r>
              <a:rPr lang="en-US">
                <a:latin typeface="Times New Roman" charset="0"/>
              </a:rPr>
              <a:t>)/3] 		= 1.632993162 </a:t>
            </a:r>
          </a:p>
          <a:p>
            <a:pPr eaLnBrk="1" hangingPunct="1"/>
            <a:endParaRPr lang="en-US">
              <a:latin typeface="Times New Roman" charset="0"/>
            </a:endParaRPr>
          </a:p>
        </p:txBody>
      </p:sp>
    </p:spTree>
    <p:extLst>
      <p:ext uri="{BB962C8B-B14F-4D97-AF65-F5344CB8AC3E}">
        <p14:creationId xmlns:p14="http://schemas.microsoft.com/office/powerpoint/2010/main" val="2722861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wipe(left)">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1">
                                            <p:txEl>
                                              <p:pRg st="2" end="2"/>
                                            </p:txEl>
                                          </p:spTgt>
                                        </p:tgtEl>
                                        <p:attrNameLst>
                                          <p:attrName>style.visibility</p:attrName>
                                        </p:attrNameLst>
                                      </p:cBhvr>
                                      <p:to>
                                        <p:strVal val="visible"/>
                                      </p:to>
                                    </p:set>
                                    <p:animEffect transition="in" filter="wipe(left)">
                                      <p:cBhvr>
                                        <p:cTn id="12" dur="500"/>
                                        <p:tgtEl>
                                          <p:spTgt spid="122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291">
                                            <p:txEl>
                                              <p:pRg st="4" end="4"/>
                                            </p:txEl>
                                          </p:spTgt>
                                        </p:tgtEl>
                                        <p:attrNameLst>
                                          <p:attrName>style.visibility</p:attrName>
                                        </p:attrNameLst>
                                      </p:cBhvr>
                                      <p:to>
                                        <p:strVal val="visible"/>
                                      </p:to>
                                    </p:set>
                                    <p:animEffect transition="in" filter="wipe(left)">
                                      <p:cBhvr>
                                        <p:cTn id="17" dur="5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1" hangingPunct="1"/>
            <a:r>
              <a:rPr lang="en-US" sz="3200">
                <a:latin typeface="Times New Roman" charset="0"/>
              </a:rPr>
              <a:t>Now, consider all possible samples of size 2 (with replacement). There would be 3</a:t>
            </a:r>
            <a:r>
              <a:rPr lang="en-US" sz="3200" baseline="30000">
                <a:latin typeface="Times New Roman" charset="0"/>
              </a:rPr>
              <a:t>2</a:t>
            </a:r>
            <a:r>
              <a:rPr lang="en-US" sz="3200">
                <a:latin typeface="Times New Roman" charset="0"/>
              </a:rPr>
              <a:t> = 9 such samples. </a:t>
            </a:r>
          </a:p>
        </p:txBody>
      </p:sp>
      <p:sp>
        <p:nvSpPr>
          <p:cNvPr id="13315" name="Rectangle 3"/>
          <p:cNvSpPr>
            <a:spLocks noGrp="1" noChangeArrowheads="1"/>
          </p:cNvSpPr>
          <p:nvPr>
            <p:ph type="body" idx="1"/>
          </p:nvPr>
        </p:nvSpPr>
        <p:spPr>
          <a:xfrm>
            <a:off x="3657600" y="1981200"/>
            <a:ext cx="5334000" cy="4114800"/>
          </a:xfrm>
        </p:spPr>
        <p:txBody>
          <a:bodyPr/>
          <a:lstStyle/>
          <a:p>
            <a:pPr eaLnBrk="1" hangingPunct="1"/>
            <a:r>
              <a:rPr lang="en-US" sz="2800">
                <a:latin typeface="Times New Roman" charset="0"/>
              </a:rPr>
              <a:t>The collection of sample means is M = {2,3,3,4,4,4,5,5,6}.</a:t>
            </a:r>
          </a:p>
          <a:p>
            <a:pPr eaLnBrk="1" hangingPunct="1"/>
            <a:r>
              <a:rPr lang="en-US" sz="2800">
                <a:latin typeface="Times New Roman" charset="0"/>
              </a:rPr>
              <a:t>The </a:t>
            </a:r>
            <a:r>
              <a:rPr lang="en-US" sz="2800" u="sng">
                <a:latin typeface="Times New Roman" charset="0"/>
              </a:rPr>
              <a:t>mean of M</a:t>
            </a:r>
            <a:r>
              <a:rPr lang="en-US" sz="2800">
                <a:latin typeface="Times New Roman" charset="0"/>
              </a:rPr>
              <a:t> = 4 = </a:t>
            </a:r>
            <a:r>
              <a:rPr lang="en-US" sz="2800">
                <a:latin typeface="Symbol" charset="0"/>
              </a:rPr>
              <a:t>m</a:t>
            </a:r>
            <a:r>
              <a:rPr lang="en-US" sz="2800">
                <a:latin typeface="Times New Roman" charset="0"/>
              </a:rPr>
              <a:t>, illustrating (b) of the Central Limit Theorem.</a:t>
            </a:r>
          </a:p>
          <a:p>
            <a:pPr eaLnBrk="1" hangingPunct="1"/>
            <a:r>
              <a:rPr lang="en-US" sz="2800">
                <a:latin typeface="Times New Roman" charset="0"/>
              </a:rPr>
              <a:t>The </a:t>
            </a:r>
            <a:r>
              <a:rPr lang="en-US" sz="2800" u="sng">
                <a:latin typeface="Times New Roman" charset="0"/>
              </a:rPr>
              <a:t>standard deviation of M</a:t>
            </a:r>
            <a:r>
              <a:rPr lang="en-US" sz="2800">
                <a:latin typeface="Times New Roman" charset="0"/>
              </a:rPr>
              <a:t> = 1.154700538 = </a:t>
            </a:r>
            <a:r>
              <a:rPr lang="en-US" sz="2800">
                <a:latin typeface="Symbol" charset="0"/>
              </a:rPr>
              <a:t>s</a:t>
            </a:r>
            <a:r>
              <a:rPr lang="en-US" sz="2800">
                <a:latin typeface="Times New Roman" charset="0"/>
              </a:rPr>
              <a:t>/</a:t>
            </a:r>
            <a:r>
              <a:rPr lang="en-US" sz="2800" b="1">
                <a:latin typeface="Times New Roman" charset="0"/>
              </a:rPr>
              <a:t>sqrt(2)</a:t>
            </a:r>
            <a:r>
              <a:rPr lang="en-US" sz="2800">
                <a:latin typeface="Times New Roman" charset="0"/>
              </a:rPr>
              <a:t> = 1.632993162</a:t>
            </a:r>
            <a:r>
              <a:rPr lang="en-US" sz="2800" b="1">
                <a:latin typeface="Times New Roman" charset="0"/>
              </a:rPr>
              <a:t>/Sqrt(2)</a:t>
            </a:r>
            <a:r>
              <a:rPr lang="en-US" sz="2800">
                <a:latin typeface="Times New Roman" charset="0"/>
              </a:rPr>
              <a:t>,</a:t>
            </a:r>
            <a:r>
              <a:rPr lang="en-US" sz="2800" b="1">
                <a:latin typeface="Times New Roman" charset="0"/>
              </a:rPr>
              <a:t> </a:t>
            </a:r>
            <a:r>
              <a:rPr lang="en-US" sz="2800">
                <a:latin typeface="Times New Roman" charset="0"/>
              </a:rPr>
              <a:t>illustrating (c) of the Central Limit Theorem.</a:t>
            </a:r>
          </a:p>
        </p:txBody>
      </p:sp>
      <p:graphicFrame>
        <p:nvGraphicFramePr>
          <p:cNvPr id="13317" name="Object 5"/>
          <p:cNvGraphicFramePr>
            <a:graphicFrameLocks noChangeAspect="1"/>
          </p:cNvGraphicFramePr>
          <p:nvPr/>
        </p:nvGraphicFramePr>
        <p:xfrm>
          <a:off x="1295400" y="1828800"/>
          <a:ext cx="2286000" cy="4191000"/>
        </p:xfrm>
        <a:graphic>
          <a:graphicData uri="http://schemas.openxmlformats.org/presentationml/2006/ole">
            <mc:AlternateContent xmlns:mc="http://schemas.openxmlformats.org/markup-compatibility/2006">
              <mc:Choice xmlns:v="urn:schemas-microsoft-com:vml" Requires="v">
                <p:oleObj spid="_x0000_s4101" name="Worksheet" r:id="rId3" imgW="1381125" imgH="2209800" progId="Excel.Sheet.8">
                  <p:embed/>
                </p:oleObj>
              </mc:Choice>
              <mc:Fallback>
                <p:oleObj name="Worksheet" r:id="rId3" imgW="1381125" imgH="22098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2286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06095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additive="base">
                                        <p:cTn id="7" dur="500" fill="hold"/>
                                        <p:tgtEl>
                                          <p:spTgt spid="13317"/>
                                        </p:tgtEl>
                                        <p:attrNameLst>
                                          <p:attrName>ppt_x</p:attrName>
                                        </p:attrNameLst>
                                      </p:cBhvr>
                                      <p:tavLst>
                                        <p:tav tm="0">
                                          <p:val>
                                            <p:strVal val="0-#ppt_w/2"/>
                                          </p:val>
                                        </p:tav>
                                        <p:tav tm="100000">
                                          <p:val>
                                            <p:strVal val="#ppt_x"/>
                                          </p:val>
                                        </p:tav>
                                      </p:tavLst>
                                    </p:anim>
                                    <p:anim calcmode="lin" valueType="num">
                                      <p:cBhvr additive="base">
                                        <p:cTn id="8"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anim calcmode="lin" valueType="num">
                                      <p:cBhvr additive="base">
                                        <p:cTn id="13"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3315">
                                            <p:txEl>
                                              <p:pRg st="1" end="1"/>
                                            </p:txEl>
                                          </p:spTgt>
                                        </p:tgtEl>
                                        <p:attrNameLst>
                                          <p:attrName>style.visibility</p:attrName>
                                        </p:attrNameLst>
                                      </p:cBhvr>
                                      <p:to>
                                        <p:strVal val="visible"/>
                                      </p:to>
                                    </p:set>
                                    <p:anim calcmode="lin" valueType="num">
                                      <p:cBhvr additive="base">
                                        <p:cTn id="19"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 calcmode="lin" valueType="num">
                                      <p:cBhvr additive="base">
                                        <p:cTn id="25"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600200" y="228600"/>
            <a:ext cx="7543800" cy="533400"/>
          </a:xfrm>
        </p:spPr>
        <p:txBody>
          <a:bodyPr>
            <a:normAutofit fontScale="90000"/>
          </a:bodyPr>
          <a:lstStyle/>
          <a:p>
            <a:pPr algn="l" eaLnBrk="1" hangingPunct="1"/>
            <a:r>
              <a:rPr lang="en-US">
                <a:latin typeface="Times New Roman" charset="0"/>
              </a:rPr>
              <a:t>Example:</a:t>
            </a:r>
          </a:p>
        </p:txBody>
      </p:sp>
      <p:sp>
        <p:nvSpPr>
          <p:cNvPr id="14339" name="Rectangle 3"/>
          <p:cNvSpPr>
            <a:spLocks noGrp="1" noChangeArrowheads="1"/>
          </p:cNvSpPr>
          <p:nvPr>
            <p:ph type="body" idx="1"/>
          </p:nvPr>
        </p:nvSpPr>
        <p:spPr>
          <a:xfrm>
            <a:off x="1143000" y="685800"/>
            <a:ext cx="8001000" cy="5715000"/>
          </a:xfrm>
        </p:spPr>
        <p:txBody>
          <a:bodyPr>
            <a:normAutofit lnSpcReduction="10000"/>
          </a:bodyPr>
          <a:lstStyle/>
          <a:p>
            <a:pPr eaLnBrk="1" hangingPunct="1">
              <a:lnSpc>
                <a:spcPct val="90000"/>
              </a:lnSpc>
            </a:pPr>
            <a:r>
              <a:rPr lang="en-US" sz="2600">
                <a:latin typeface="Times New Roman" charset="0"/>
              </a:rPr>
              <a:t>A tire manufacturer advertised that a new brand of tires had a mean life of 40,000 miles with a standard deviation of 2,000 miles. A research team examined a random sample of 100 of these tires and determined that the tires in the sample had a mean life of 39,000 miles. If the mean life is indeed 40,000 miles, how likely is it that a random sample of 100 would have a mean life of 39,000 miles? </a:t>
            </a:r>
          </a:p>
          <a:p>
            <a:pPr eaLnBrk="1" hangingPunct="1">
              <a:lnSpc>
                <a:spcPct val="90000"/>
              </a:lnSpc>
            </a:pPr>
            <a:r>
              <a:rPr lang="en-US" sz="2600">
                <a:latin typeface="Times New Roman" charset="0"/>
              </a:rPr>
              <a:t>Considering the set W of all sample means of size 100, the mean of W is 40,000, and the standard deviation of W is 2000/sqrt(100) = 200. The probability of getting a sample with a mean of 39,000 or less is	 </a:t>
            </a:r>
            <a:r>
              <a:rPr lang="en-US" sz="2600" b="1">
                <a:latin typeface="Times New Roman" charset="0"/>
              </a:rPr>
              <a:t>normalcdf(</a:t>
            </a:r>
            <a:r>
              <a:rPr lang="en-US" sz="2600">
                <a:latin typeface="Times New Roman" charset="0"/>
              </a:rPr>
              <a:t>-1E99, 39000, 40000, 200) = .000000287. </a:t>
            </a:r>
          </a:p>
          <a:p>
            <a:pPr eaLnBrk="1" hangingPunct="1">
              <a:lnSpc>
                <a:spcPct val="90000"/>
              </a:lnSpc>
            </a:pPr>
            <a:r>
              <a:rPr lang="en-US" sz="2600">
                <a:latin typeface="Times New Roman" charset="0"/>
              </a:rPr>
              <a:t>In other words, it would be very unlikely to get a sample of 100 with a mean of 39,000 miles if the manufacturers claim is true.</a:t>
            </a:r>
          </a:p>
        </p:txBody>
      </p:sp>
    </p:spTree>
    <p:extLst>
      <p:ext uri="{BB962C8B-B14F-4D97-AF65-F5344CB8AC3E}">
        <p14:creationId xmlns:p14="http://schemas.microsoft.com/office/powerpoint/2010/main" val="1501783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left)">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wipe(left)">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wipe(left)">
                                      <p:cBhvr>
                                        <p:cTn id="17"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077" y="23272"/>
            <a:ext cx="7498080" cy="651448"/>
          </a:xfrm>
        </p:spPr>
        <p:txBody>
          <a:bodyPr>
            <a:normAutofit fontScale="90000"/>
          </a:bodyPr>
          <a:lstStyle/>
          <a:p>
            <a:r>
              <a:rPr lang="en-US" dirty="0" smtClean="0"/>
              <a:t>Summarizing what we learned</a:t>
            </a:r>
            <a:endParaRPr lang="en-US" dirty="0"/>
          </a:p>
        </p:txBody>
      </p:sp>
      <p:pic>
        <p:nvPicPr>
          <p:cNvPr id="4" name="Picture 3"/>
          <p:cNvPicPr>
            <a:picLocks noChangeAspect="1"/>
          </p:cNvPicPr>
          <p:nvPr/>
        </p:nvPicPr>
        <p:blipFill>
          <a:blip r:embed="rId2"/>
          <a:stretch>
            <a:fillRect/>
          </a:stretch>
        </p:blipFill>
        <p:spPr>
          <a:xfrm>
            <a:off x="0" y="952546"/>
            <a:ext cx="9144000" cy="6109693"/>
          </a:xfrm>
          <a:prstGeom prst="rect">
            <a:avLst/>
          </a:prstGeom>
        </p:spPr>
      </p:pic>
    </p:spTree>
    <p:extLst>
      <p:ext uri="{BB962C8B-B14F-4D97-AF65-F5344CB8AC3E}">
        <p14:creationId xmlns:p14="http://schemas.microsoft.com/office/powerpoint/2010/main" val="371460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#4</a:t>
            </a:r>
            <a:endParaRPr lang="en-US" dirty="0"/>
          </a:p>
        </p:txBody>
      </p:sp>
      <p:sp>
        <p:nvSpPr>
          <p:cNvPr id="3" name="Content Placeholder 2"/>
          <p:cNvSpPr>
            <a:spLocks noGrp="1"/>
          </p:cNvSpPr>
          <p:nvPr>
            <p:ph idx="1"/>
          </p:nvPr>
        </p:nvSpPr>
        <p:spPr/>
        <p:txBody>
          <a:bodyPr/>
          <a:lstStyle/>
          <a:p>
            <a:r>
              <a:rPr lang="en-US" dirty="0" smtClean="0"/>
              <a:t>Read section 9.3</a:t>
            </a:r>
          </a:p>
          <a:p>
            <a:r>
              <a:rPr lang="en-US" dirty="0" smtClean="0"/>
              <a:t>Complete exercises 9.41, 9.42, 9.45, 9.46</a:t>
            </a:r>
            <a:endParaRPr lang="en-US" dirty="0"/>
          </a:p>
        </p:txBody>
      </p:sp>
    </p:spTree>
    <p:extLst>
      <p:ext uri="{BB962C8B-B14F-4D97-AF65-F5344CB8AC3E}">
        <p14:creationId xmlns:p14="http://schemas.microsoft.com/office/powerpoint/2010/main" val="364547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Thursday: Sample Means</a:t>
            </a:r>
          </a:p>
          <a:p>
            <a:r>
              <a:rPr lang="en-US" dirty="0" smtClean="0"/>
              <a:t>Friday: Review</a:t>
            </a:r>
          </a:p>
          <a:p>
            <a:r>
              <a:rPr lang="en-US" dirty="0" smtClean="0"/>
              <a:t>Monday: Unit Test – Chapter 9</a:t>
            </a:r>
            <a:endParaRPr lang="en-US" dirty="0"/>
          </a:p>
        </p:txBody>
      </p:sp>
    </p:spTree>
    <p:extLst>
      <p:ext uri="{BB962C8B-B14F-4D97-AF65-F5344CB8AC3E}">
        <p14:creationId xmlns:p14="http://schemas.microsoft.com/office/powerpoint/2010/main" val="23450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atin typeface="Times New Roman" charset="0"/>
              </a:rPr>
              <a:t>OVERVIEW:</a:t>
            </a:r>
          </a:p>
        </p:txBody>
      </p:sp>
      <p:sp>
        <p:nvSpPr>
          <p:cNvPr id="11267" name="Rectangle 3"/>
          <p:cNvSpPr>
            <a:spLocks noGrp="1" noChangeArrowheads="1"/>
          </p:cNvSpPr>
          <p:nvPr>
            <p:ph type="body" idx="1"/>
          </p:nvPr>
        </p:nvSpPr>
        <p:spPr/>
        <p:txBody>
          <a:bodyPr/>
          <a:lstStyle/>
          <a:p>
            <a:pPr eaLnBrk="1" hangingPunct="1"/>
            <a:r>
              <a:rPr lang="en-US" sz="2800">
                <a:latin typeface="Times New Roman" charset="0"/>
              </a:rPr>
              <a:t>This section contains one of the most important of all statistical theorems, the Central Limit Theorem of Statistics. </a:t>
            </a:r>
          </a:p>
          <a:p>
            <a:pPr eaLnBrk="1" hangingPunct="1"/>
            <a:r>
              <a:rPr lang="en-US" sz="2800">
                <a:latin typeface="Times New Roman" charset="0"/>
              </a:rPr>
              <a:t>It also emphasizes that the Greek letters </a:t>
            </a:r>
            <a:r>
              <a:rPr lang="en-US" sz="2800">
                <a:latin typeface="Symbol" charset="0"/>
              </a:rPr>
              <a:t>m</a:t>
            </a:r>
            <a:r>
              <a:rPr lang="en-US" sz="2800">
                <a:latin typeface="Times New Roman" charset="0"/>
              </a:rPr>
              <a:t> and </a:t>
            </a:r>
            <a:r>
              <a:rPr lang="en-US" sz="2800">
                <a:latin typeface="Symbol" charset="0"/>
              </a:rPr>
              <a:t>s</a:t>
            </a:r>
            <a:r>
              <a:rPr lang="en-US" sz="2800">
                <a:latin typeface="Times New Roman" charset="0"/>
              </a:rPr>
              <a:t> are conventionally used for the population parameters mean and standard deviation, and </a:t>
            </a:r>
          </a:p>
          <a:p>
            <a:pPr eaLnBrk="1" hangingPunct="1"/>
            <a:r>
              <a:rPr lang="en-US" sz="2800">
                <a:latin typeface="Times New Roman" charset="0"/>
              </a:rPr>
              <a:t>that x(bar) and s conventionally represent the mean and standard deviation for samples.</a:t>
            </a:r>
          </a:p>
        </p:txBody>
      </p:sp>
    </p:spTree>
    <p:extLst>
      <p:ext uri="{BB962C8B-B14F-4D97-AF65-F5344CB8AC3E}">
        <p14:creationId xmlns:p14="http://schemas.microsoft.com/office/powerpoint/2010/main" val="655918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wipe(left)">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wipe(left)">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wipe(left)">
                                      <p:cBhvr>
                                        <p:cTn id="17" dur="5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Means</a:t>
            </a:r>
            <a:endParaRPr lang="en-US" dirty="0"/>
          </a:p>
        </p:txBody>
      </p:sp>
      <p:sp>
        <p:nvSpPr>
          <p:cNvPr id="3" name="Content Placeholder 2"/>
          <p:cNvSpPr>
            <a:spLocks noGrp="1"/>
          </p:cNvSpPr>
          <p:nvPr>
            <p:ph idx="1"/>
          </p:nvPr>
        </p:nvSpPr>
        <p:spPr/>
        <p:txBody>
          <a:bodyPr/>
          <a:lstStyle/>
          <a:p>
            <a:pPr marL="82296" indent="0">
              <a:buNone/>
            </a:pPr>
            <a:r>
              <a:rPr lang="en-US" dirty="0" smtClean="0"/>
              <a:t>Today we will talk about sample means.</a:t>
            </a:r>
          </a:p>
          <a:p>
            <a:pPr marL="82296" indent="0">
              <a:buNone/>
            </a:pPr>
            <a:endParaRPr lang="en-US" dirty="0"/>
          </a:p>
          <a:p>
            <a:pPr marL="82296" indent="0">
              <a:buNone/>
            </a:pPr>
            <a:r>
              <a:rPr lang="en-US" dirty="0" smtClean="0"/>
              <a:t>Give me  an example of a sample mean we might be interested in finding.</a:t>
            </a:r>
            <a:endParaRPr lang="en-US" dirty="0"/>
          </a:p>
          <a:p>
            <a:pPr marL="82296" indent="0">
              <a:buNone/>
            </a:pPr>
            <a:endParaRPr lang="en-US" dirty="0" smtClean="0"/>
          </a:p>
          <a:p>
            <a:pPr marL="82296" indent="0">
              <a:buNone/>
            </a:pPr>
            <a:r>
              <a:rPr lang="en-US" dirty="0" smtClean="0"/>
              <a:t>Give me an example of a sample proportion we might be interested in finding.</a:t>
            </a:r>
            <a:endParaRPr lang="en-US" dirty="0"/>
          </a:p>
        </p:txBody>
      </p:sp>
    </p:spTree>
    <p:extLst>
      <p:ext uri="{BB962C8B-B14F-4D97-AF65-F5344CB8AC3E}">
        <p14:creationId xmlns:p14="http://schemas.microsoft.com/office/powerpoint/2010/main" val="1516156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 Means: Stock Diversification</a:t>
            </a:r>
            <a:endParaRPr lang="en-US" dirty="0"/>
          </a:p>
        </p:txBody>
      </p:sp>
      <p:pic>
        <p:nvPicPr>
          <p:cNvPr id="4" name="Content Placeholder 3"/>
          <p:cNvPicPr>
            <a:picLocks noGrp="1" noChangeAspect="1"/>
          </p:cNvPicPr>
          <p:nvPr>
            <p:ph idx="1"/>
          </p:nvPr>
        </p:nvPicPr>
        <p:blipFill>
          <a:blip r:embed="rId2"/>
          <a:srcRect t="4706" b="4706"/>
          <a:stretch>
            <a:fillRect/>
          </a:stretch>
        </p:blipFill>
        <p:spPr>
          <a:xfrm>
            <a:off x="588881" y="1640216"/>
            <a:ext cx="7498080" cy="4800600"/>
          </a:xfrm>
        </p:spPr>
      </p:pic>
    </p:spTree>
    <p:extLst>
      <p:ext uri="{BB962C8B-B14F-4D97-AF65-F5344CB8AC3E}">
        <p14:creationId xmlns:p14="http://schemas.microsoft.com/office/powerpoint/2010/main" val="2051926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481" y="-39819"/>
            <a:ext cx="7498080" cy="719686"/>
          </a:xfrm>
        </p:spPr>
        <p:txBody>
          <a:bodyPr>
            <a:normAutofit fontScale="90000"/>
          </a:bodyPr>
          <a:lstStyle/>
          <a:p>
            <a:r>
              <a:rPr lang="en-US" dirty="0" smtClean="0"/>
              <a:t>Normal Distribution</a:t>
            </a:r>
            <a:endParaRPr lang="en-US" dirty="0"/>
          </a:p>
        </p:txBody>
      </p:sp>
      <p:sp>
        <p:nvSpPr>
          <p:cNvPr id="3" name="Content Placeholder 2"/>
          <p:cNvSpPr>
            <a:spLocks noGrp="1"/>
          </p:cNvSpPr>
          <p:nvPr>
            <p:ph idx="1"/>
          </p:nvPr>
        </p:nvSpPr>
        <p:spPr>
          <a:xfrm>
            <a:off x="1090481" y="590074"/>
            <a:ext cx="8053519" cy="3258232"/>
          </a:xfrm>
        </p:spPr>
        <p:txBody>
          <a:bodyPr>
            <a:normAutofit fontScale="85000" lnSpcReduction="20000"/>
          </a:bodyPr>
          <a:lstStyle/>
          <a:p>
            <a:pPr marL="82296" indent="0">
              <a:buNone/>
            </a:pPr>
            <a:r>
              <a:rPr lang="en-US" dirty="0" smtClean="0"/>
              <a:t>Recall that the sampling distribution of p-hat is approximately normal under certain conditions. </a:t>
            </a:r>
          </a:p>
          <a:p>
            <a:pPr marL="82296" indent="0">
              <a:buNone/>
            </a:pPr>
            <a:endParaRPr lang="en-US" dirty="0"/>
          </a:p>
          <a:p>
            <a:pPr marL="82296" indent="0">
              <a:buNone/>
            </a:pPr>
            <a:r>
              <a:rPr lang="en-US" dirty="0" smtClean="0"/>
              <a:t>The same is true for x-bar. When the population is normal, the sampling distribution is also normal. However, the central limit theorem tells us even more… namely that even when the population distribution is NOT normal, the sampling distribution will become normal when n is sufficiently large. </a:t>
            </a:r>
            <a:endParaRPr lang="en-US" dirty="0"/>
          </a:p>
        </p:txBody>
      </p:sp>
      <p:pic>
        <p:nvPicPr>
          <p:cNvPr id="4" name="Picture 3"/>
          <p:cNvPicPr>
            <a:picLocks noChangeAspect="1"/>
          </p:cNvPicPr>
          <p:nvPr/>
        </p:nvPicPr>
        <p:blipFill>
          <a:blip r:embed="rId2"/>
          <a:stretch>
            <a:fillRect/>
          </a:stretch>
        </p:blipFill>
        <p:spPr>
          <a:xfrm>
            <a:off x="0" y="1870926"/>
            <a:ext cx="9144000" cy="6461615"/>
          </a:xfrm>
          <a:prstGeom prst="rect">
            <a:avLst/>
          </a:prstGeom>
        </p:spPr>
      </p:pic>
      <p:sp>
        <p:nvSpPr>
          <p:cNvPr id="5" name="TextBox 4"/>
          <p:cNvSpPr txBox="1"/>
          <p:nvPr/>
        </p:nvSpPr>
        <p:spPr>
          <a:xfrm>
            <a:off x="1090481" y="5895203"/>
            <a:ext cx="6519734" cy="369332"/>
          </a:xfrm>
          <a:prstGeom prst="rect">
            <a:avLst/>
          </a:prstGeom>
          <a:noFill/>
        </p:spPr>
        <p:txBody>
          <a:bodyPr wrap="none" rtlCol="0">
            <a:spAutoFit/>
          </a:bodyPr>
          <a:lstStyle/>
          <a:p>
            <a:r>
              <a:rPr lang="en-US" dirty="0" smtClean="0"/>
              <a:t>This is true of any size n.   i.e. the mean of x-bar ALWAYS equals μ.</a:t>
            </a:r>
            <a:endParaRPr lang="en-US" dirty="0"/>
          </a:p>
        </p:txBody>
      </p:sp>
      <p:sp>
        <p:nvSpPr>
          <p:cNvPr id="6" name="TextBox 5"/>
          <p:cNvSpPr txBox="1"/>
          <p:nvPr/>
        </p:nvSpPr>
        <p:spPr>
          <a:xfrm>
            <a:off x="-119054" y="6264535"/>
            <a:ext cx="9469259" cy="369332"/>
          </a:xfrm>
          <a:prstGeom prst="rect">
            <a:avLst/>
          </a:prstGeom>
          <a:noFill/>
        </p:spPr>
        <p:txBody>
          <a:bodyPr wrap="none" rtlCol="0">
            <a:spAutoFit/>
          </a:bodyPr>
          <a:lstStyle/>
          <a:p>
            <a:r>
              <a:rPr lang="en-US" dirty="0" smtClean="0"/>
              <a:t>Use the standard deviation formula when the population is at least ten times the size of the sample.</a:t>
            </a:r>
            <a:endParaRPr lang="en-US" dirty="0"/>
          </a:p>
        </p:txBody>
      </p:sp>
    </p:spTree>
    <p:extLst>
      <p:ext uri="{BB962C8B-B14F-4D97-AF65-F5344CB8AC3E}">
        <p14:creationId xmlns:p14="http://schemas.microsoft.com/office/powerpoint/2010/main" val="719008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928" y="56567"/>
            <a:ext cx="7498080" cy="584817"/>
          </a:xfrm>
        </p:spPr>
        <p:txBody>
          <a:bodyPr>
            <a:normAutofit fontScale="90000"/>
          </a:bodyPr>
          <a:lstStyle/>
          <a:p>
            <a:r>
              <a:rPr lang="en-US" dirty="0" smtClean="0"/>
              <a:t>Example</a:t>
            </a:r>
            <a:endParaRPr lang="en-US" dirty="0"/>
          </a:p>
        </p:txBody>
      </p:sp>
      <p:pic>
        <p:nvPicPr>
          <p:cNvPr id="4" name="Picture 3"/>
          <p:cNvPicPr>
            <a:picLocks noChangeAspect="1"/>
          </p:cNvPicPr>
          <p:nvPr/>
        </p:nvPicPr>
        <p:blipFill>
          <a:blip r:embed="rId2"/>
          <a:stretch>
            <a:fillRect/>
          </a:stretch>
        </p:blipFill>
        <p:spPr>
          <a:xfrm>
            <a:off x="0" y="166760"/>
            <a:ext cx="9144000" cy="5479336"/>
          </a:xfrm>
          <a:prstGeom prst="rect">
            <a:avLst/>
          </a:prstGeom>
        </p:spPr>
      </p:pic>
      <p:sp>
        <p:nvSpPr>
          <p:cNvPr id="5" name="TextBox 4"/>
          <p:cNvSpPr txBox="1"/>
          <p:nvPr/>
        </p:nvSpPr>
        <p:spPr>
          <a:xfrm>
            <a:off x="795619" y="5695623"/>
            <a:ext cx="7663389" cy="1200329"/>
          </a:xfrm>
          <a:prstGeom prst="rect">
            <a:avLst/>
          </a:prstGeom>
          <a:noFill/>
        </p:spPr>
        <p:txBody>
          <a:bodyPr wrap="none" rtlCol="0">
            <a:spAutoFit/>
          </a:bodyPr>
          <a:lstStyle/>
          <a:p>
            <a:r>
              <a:rPr lang="en-US" dirty="0" smtClean="0"/>
              <a:t>What is the probability that a randomly selected woman is 66.5 inches or taller?</a:t>
            </a:r>
          </a:p>
          <a:p>
            <a:r>
              <a:rPr lang="en-US" dirty="0"/>
              <a:t>What is the probability that </a:t>
            </a:r>
            <a:r>
              <a:rPr lang="en-US" dirty="0" smtClean="0"/>
              <a:t>the mean height of an </a:t>
            </a:r>
          </a:p>
          <a:p>
            <a:r>
              <a:rPr lang="en-US" dirty="0" smtClean="0"/>
              <a:t>SRS of 10 </a:t>
            </a:r>
            <a:r>
              <a:rPr lang="en-US" dirty="0"/>
              <a:t>randomly selected </a:t>
            </a:r>
            <a:r>
              <a:rPr lang="en-US" dirty="0" smtClean="0"/>
              <a:t>women </a:t>
            </a:r>
            <a:r>
              <a:rPr lang="en-US" dirty="0"/>
              <a:t>is 66.5 inches or taller?</a:t>
            </a:r>
          </a:p>
          <a:p>
            <a:endParaRPr lang="en-US" dirty="0"/>
          </a:p>
        </p:txBody>
      </p:sp>
    </p:spTree>
    <p:extLst>
      <p:ext uri="{BB962C8B-B14F-4D97-AF65-F5344CB8AC3E}">
        <p14:creationId xmlns:p14="http://schemas.microsoft.com/office/powerpoint/2010/main" val="1523143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The Central Limit Theorem</a:t>
            </a:r>
          </a:p>
        </p:txBody>
      </p:sp>
      <p:sp>
        <p:nvSpPr>
          <p:cNvPr id="55299" name="Rectangle 3"/>
          <p:cNvSpPr>
            <a:spLocks noGrp="1" noChangeArrowheads="1"/>
          </p:cNvSpPr>
          <p:nvPr>
            <p:ph type="body" sz="half" idx="1"/>
          </p:nvPr>
        </p:nvSpPr>
        <p:spPr>
          <a:xfrm>
            <a:off x="533400" y="1600200"/>
            <a:ext cx="8229600" cy="4530725"/>
          </a:xfrm>
        </p:spPr>
        <p:txBody>
          <a:bodyPr/>
          <a:lstStyle/>
          <a:p>
            <a:r>
              <a:rPr lang="en-US" sz="2600" dirty="0"/>
              <a:t>Consider an SRS of size </a:t>
            </a:r>
            <a:r>
              <a:rPr lang="en-US" sz="2600" i="1" dirty="0"/>
              <a:t>n</a:t>
            </a:r>
            <a:r>
              <a:rPr lang="en-US" sz="2600" dirty="0"/>
              <a:t> from </a:t>
            </a:r>
            <a:r>
              <a:rPr lang="en-US" sz="2600" b="1" u="sng" dirty="0"/>
              <a:t>any population </a:t>
            </a:r>
            <a:r>
              <a:rPr lang="en-US" sz="2600" dirty="0"/>
              <a:t>with mean </a:t>
            </a:r>
            <a:r>
              <a:rPr lang="el-GR" sz="2600" dirty="0">
                <a:cs typeface="Arial" charset="0"/>
              </a:rPr>
              <a:t>μ</a:t>
            </a:r>
            <a:r>
              <a:rPr lang="en-US" sz="2600" dirty="0">
                <a:cs typeface="Arial" charset="0"/>
              </a:rPr>
              <a:t> and standard deviation </a:t>
            </a:r>
            <a:r>
              <a:rPr lang="el-GR" sz="2600" dirty="0">
                <a:cs typeface="Arial" charset="0"/>
              </a:rPr>
              <a:t>σ</a:t>
            </a:r>
            <a:r>
              <a:rPr lang="en-US" sz="2600" dirty="0">
                <a:cs typeface="Arial" charset="0"/>
              </a:rPr>
              <a:t>.  When </a:t>
            </a:r>
            <a:r>
              <a:rPr lang="en-US" sz="2600" i="1" dirty="0">
                <a:cs typeface="Arial" charset="0"/>
              </a:rPr>
              <a:t>n</a:t>
            </a:r>
            <a:r>
              <a:rPr lang="en-US" sz="2600" dirty="0">
                <a:cs typeface="Arial" charset="0"/>
              </a:rPr>
              <a:t> is large, the sampling distribution of </a:t>
            </a:r>
            <a:r>
              <a:rPr lang="en-US" sz="2600" i="1" dirty="0">
                <a:cs typeface="Arial" charset="0"/>
              </a:rPr>
              <a:t>x</a:t>
            </a:r>
            <a:r>
              <a:rPr lang="en-US" sz="2600" dirty="0">
                <a:cs typeface="Arial" charset="0"/>
              </a:rPr>
              <a:t>-bar has the following properties:</a:t>
            </a:r>
          </a:p>
          <a:p>
            <a:pPr lvl="1"/>
            <a:r>
              <a:rPr lang="en-US" sz="2800" dirty="0">
                <a:cs typeface="Arial" charset="0"/>
              </a:rPr>
              <a:t>It is approximately normal.</a:t>
            </a:r>
          </a:p>
          <a:p>
            <a:pPr lvl="1"/>
            <a:r>
              <a:rPr lang="en-US" sz="2800" dirty="0">
                <a:cs typeface="Arial" charset="0"/>
              </a:rPr>
              <a:t>The mean of the distribution is </a:t>
            </a:r>
            <a:r>
              <a:rPr lang="en-US" sz="2800" i="1" dirty="0">
                <a:cs typeface="Arial" charset="0"/>
              </a:rPr>
              <a:t>x</a:t>
            </a:r>
            <a:r>
              <a:rPr lang="en-US" sz="2800" dirty="0">
                <a:cs typeface="Arial" charset="0"/>
              </a:rPr>
              <a:t>-bar ( = </a:t>
            </a:r>
            <a:r>
              <a:rPr lang="el-GR" sz="2800" dirty="0">
                <a:cs typeface="Arial" charset="0"/>
              </a:rPr>
              <a:t>μ</a:t>
            </a:r>
            <a:r>
              <a:rPr lang="en-US" sz="2800" dirty="0">
                <a:cs typeface="Arial" charset="0"/>
              </a:rPr>
              <a:t>).</a:t>
            </a:r>
          </a:p>
          <a:p>
            <a:pPr lvl="1"/>
            <a:r>
              <a:rPr lang="en-US" sz="2800" dirty="0">
                <a:cs typeface="Arial" charset="0"/>
              </a:rPr>
              <a:t>The standard deviation of the distribution is </a:t>
            </a:r>
            <a:r>
              <a:rPr lang="en-US" sz="2800" i="1" dirty="0">
                <a:cs typeface="Arial" charset="0"/>
              </a:rPr>
              <a:t>s</a:t>
            </a:r>
            <a:r>
              <a:rPr lang="en-US" sz="2800" dirty="0">
                <a:cs typeface="Arial" charset="0"/>
              </a:rPr>
              <a:t>.</a:t>
            </a:r>
            <a:endParaRPr lang="en-US" sz="2800" i="1" dirty="0">
              <a:cs typeface="Arial" charset="0"/>
            </a:endParaRPr>
          </a:p>
          <a:p>
            <a:pPr lvl="1">
              <a:buFont typeface="Wingdings" charset="0"/>
              <a:buNone/>
            </a:pPr>
            <a:endParaRPr lang="el-GR" sz="2800" dirty="0">
              <a:cs typeface="Arial" charset="0"/>
            </a:endParaRPr>
          </a:p>
        </p:txBody>
      </p:sp>
      <p:graphicFrame>
        <p:nvGraphicFramePr>
          <p:cNvPr id="55300" name="Object 4"/>
          <p:cNvGraphicFramePr>
            <a:graphicFrameLocks noChangeAspect="1"/>
          </p:cNvGraphicFramePr>
          <p:nvPr/>
        </p:nvGraphicFramePr>
        <p:xfrm>
          <a:off x="400050" y="9525"/>
          <a:ext cx="114300" cy="177800"/>
        </p:xfrm>
        <a:graphic>
          <a:graphicData uri="http://schemas.openxmlformats.org/presentationml/2006/ole">
            <mc:AlternateContent xmlns:mc="http://schemas.openxmlformats.org/markup-compatibility/2006">
              <mc:Choice xmlns:v="urn:schemas-microsoft-com:vml" Requires="v">
                <p:oleObj spid="_x0000_s6157" name="Equation" r:id="rId4" imgW="114120" imgH="177480" progId="Equation.DSMT4">
                  <p:embed/>
                </p:oleObj>
              </mc:Choice>
              <mc:Fallback>
                <p:oleObj name="Equation" r:id="rId4" imgW="114120" imgH="177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9525"/>
                        <a:ext cx="114300"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5301" name="Object 5"/>
          <p:cNvGraphicFramePr>
            <a:graphicFrameLocks noChangeAspect="1"/>
          </p:cNvGraphicFramePr>
          <p:nvPr>
            <p:ph sz="half" idx="2"/>
            <p:extLst>
              <p:ext uri="{D42A27DB-BD31-4B8C-83A1-F6EECF244321}">
                <p14:modId xmlns:p14="http://schemas.microsoft.com/office/powerpoint/2010/main" val="2024433374"/>
              </p:ext>
            </p:extLst>
          </p:nvPr>
        </p:nvGraphicFramePr>
        <p:xfrm>
          <a:off x="7924800" y="3992456"/>
          <a:ext cx="1219200" cy="1044575"/>
        </p:xfrm>
        <a:graphic>
          <a:graphicData uri="http://schemas.openxmlformats.org/presentationml/2006/ole">
            <mc:AlternateContent xmlns:mc="http://schemas.openxmlformats.org/markup-compatibility/2006">
              <mc:Choice xmlns:v="urn:schemas-microsoft-com:vml" Requires="v">
                <p:oleObj spid="_x0000_s6158" name="Equation" r:id="rId6" imgW="533160" imgH="457200" progId="Equation.3">
                  <p:embed/>
                </p:oleObj>
              </mc:Choice>
              <mc:Fallback>
                <p:oleObj name="Equation" r:id="rId6" imgW="53316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3992456"/>
                        <a:ext cx="12192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597554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Notes on the CLT</a:t>
            </a:r>
            <a:endParaRPr lang="en-US" dirty="0"/>
          </a:p>
        </p:txBody>
      </p:sp>
      <p:sp>
        <p:nvSpPr>
          <p:cNvPr id="3" name="Text Placeholder 2"/>
          <p:cNvSpPr>
            <a:spLocks noGrp="1"/>
          </p:cNvSpPr>
          <p:nvPr>
            <p:ph type="body" sz="half" idx="1"/>
          </p:nvPr>
        </p:nvSpPr>
        <p:spPr/>
        <p:txBody>
          <a:bodyPr>
            <a:normAutofit fontScale="85000" lnSpcReduction="20000"/>
          </a:bodyPr>
          <a:lstStyle/>
          <a:p>
            <a:pPr marL="82296" indent="0">
              <a:buNone/>
            </a:pPr>
            <a:r>
              <a:rPr lang="en-US" dirty="0" smtClean="0"/>
              <a:t>1.) When the population has a </a:t>
            </a:r>
            <a:r>
              <a:rPr lang="en-US" u="sng" dirty="0" smtClean="0"/>
              <a:t>normal distribution </a:t>
            </a:r>
            <a:r>
              <a:rPr lang="en-US" dirty="0" smtClean="0"/>
              <a:t>– shape of the sampling distribution is </a:t>
            </a:r>
            <a:r>
              <a:rPr lang="en-US" u="sng" dirty="0" smtClean="0"/>
              <a:t>normal</a:t>
            </a:r>
            <a:r>
              <a:rPr lang="en-US" dirty="0" smtClean="0"/>
              <a:t>, regardless of the sample size.</a:t>
            </a:r>
          </a:p>
          <a:p>
            <a:pPr marL="82296" indent="0">
              <a:buNone/>
            </a:pPr>
            <a:endParaRPr lang="en-US" dirty="0" smtClean="0"/>
          </a:p>
          <a:p>
            <a:pPr marL="82296" indent="0">
              <a:buNone/>
            </a:pPr>
            <a:r>
              <a:rPr lang="en-US" dirty="0" smtClean="0"/>
              <a:t>2.) Any population shape, for small n – the shape of the sampling distribution is </a:t>
            </a:r>
            <a:r>
              <a:rPr lang="en-US" u="sng" dirty="0" smtClean="0"/>
              <a:t>similar to the shape of the population distribution</a:t>
            </a:r>
            <a:r>
              <a:rPr lang="en-US" dirty="0" smtClean="0"/>
              <a:t>.</a:t>
            </a:r>
            <a:endParaRPr lang="en-US" dirty="0"/>
          </a:p>
        </p:txBody>
      </p:sp>
      <p:sp>
        <p:nvSpPr>
          <p:cNvPr id="4" name="Content Placeholder 3"/>
          <p:cNvSpPr>
            <a:spLocks noGrp="1"/>
          </p:cNvSpPr>
          <p:nvPr>
            <p:ph sz="half" idx="2"/>
          </p:nvPr>
        </p:nvSpPr>
        <p:spPr/>
        <p:txBody>
          <a:bodyPr/>
          <a:lstStyle/>
          <a:p>
            <a:pPr marL="82296" indent="0">
              <a:buNone/>
            </a:pPr>
            <a:r>
              <a:rPr lang="en-US" dirty="0" smtClean="0"/>
              <a:t>3.) Any population shape, large n – shape of the sampling distribution is close to normal (CLT).</a:t>
            </a:r>
          </a:p>
          <a:p>
            <a:pPr marL="82296" indent="0">
              <a:buNone/>
            </a:pPr>
            <a:endParaRPr lang="en-US" dirty="0"/>
          </a:p>
          <a:p>
            <a:pPr marL="82296" indent="0">
              <a:buNone/>
            </a:pPr>
            <a:r>
              <a:rPr lang="en-US" dirty="0" smtClean="0"/>
              <a:t>**This is the CLT!!</a:t>
            </a:r>
            <a:endParaRPr lang="en-US" dirty="0"/>
          </a:p>
        </p:txBody>
      </p:sp>
    </p:spTree>
    <p:extLst>
      <p:ext uri="{BB962C8B-B14F-4D97-AF65-F5344CB8AC3E}">
        <p14:creationId xmlns:p14="http://schemas.microsoft.com/office/powerpoint/2010/main" val="8135173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58</TotalTime>
  <Words>823</Words>
  <Application>Microsoft Macintosh PowerPoint</Application>
  <PresentationFormat>On-screen Show (4:3)</PresentationFormat>
  <Paragraphs>64</Paragraphs>
  <Slides>14</Slides>
  <Notes>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14</vt:i4>
      </vt:variant>
    </vt:vector>
  </HeadingPairs>
  <TitlesOfParts>
    <vt:vector size="18" baseType="lpstr">
      <vt:lpstr>Solstice</vt:lpstr>
      <vt:lpstr>Microsoft Excel 97 - 2004 Worksheet</vt:lpstr>
      <vt:lpstr>MathType 5.0 Equation</vt:lpstr>
      <vt:lpstr>Microsoft Equation</vt:lpstr>
      <vt:lpstr>AP STATS: Warm-Up</vt:lpstr>
      <vt:lpstr>Agenda</vt:lpstr>
      <vt:lpstr>OVERVIEW:</vt:lpstr>
      <vt:lpstr>Sample Means</vt:lpstr>
      <vt:lpstr>Sample Means: Stock Diversification</vt:lpstr>
      <vt:lpstr>Normal Distribution</vt:lpstr>
      <vt:lpstr>Example</vt:lpstr>
      <vt:lpstr>The Central Limit Theorem</vt:lpstr>
      <vt:lpstr>A Few Notes on the CLT</vt:lpstr>
      <vt:lpstr>Here is an example illustrating (b) and (c) of the Central Limit Theorem.</vt:lpstr>
      <vt:lpstr>Now, consider all possible samples of size 2 (with replacement). There would be 32 = 9 such samples. </vt:lpstr>
      <vt:lpstr>Example:</vt:lpstr>
      <vt:lpstr>Summarizing what we learned</vt:lpstr>
      <vt:lpstr>HW #4</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STATS: Warm-Up</dc:title>
  <dc:creator>Ben Young</dc:creator>
  <cp:lastModifiedBy>Ben Young</cp:lastModifiedBy>
  <cp:revision>8</cp:revision>
  <dcterms:created xsi:type="dcterms:W3CDTF">2014-02-05T02:41:34Z</dcterms:created>
  <dcterms:modified xsi:type="dcterms:W3CDTF">2014-02-05T03:44:15Z</dcterms:modified>
</cp:coreProperties>
</file>