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8" r:id="rId4"/>
    <p:sldId id="257" r:id="rId5"/>
    <p:sldId id="259" r:id="rId6"/>
    <p:sldId id="260" r:id="rId7"/>
    <p:sldId id="261" r:id="rId8"/>
    <p:sldId id="262" r:id="rId9"/>
    <p:sldId id="263" r:id="rId10"/>
    <p:sldId id="267" r:id="rId11"/>
    <p:sldId id="269" r:id="rId12"/>
    <p:sldId id="270" r:id="rId13"/>
    <p:sldId id="265" r:id="rId14"/>
    <p:sldId id="266"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7.emf"/><Relationship Id="rId3"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 Id="rId3"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914F148-D1A1-CF46-A1B0-055B34B41F0B}" type="slidenum">
              <a:rPr lang="en-US"/>
              <a:pPr/>
              <a:t>‹#›</a:t>
            </a:fld>
            <a:endParaRPr lang="en-US"/>
          </a:p>
        </p:txBody>
      </p:sp>
    </p:spTree>
    <p:extLst>
      <p:ext uri="{BB962C8B-B14F-4D97-AF65-F5344CB8AC3E}">
        <p14:creationId xmlns:p14="http://schemas.microsoft.com/office/powerpoint/2010/main" val="64350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68C5DBC2-51F0-944F-BBA5-1EA29AA8A1B9}" type="slidenum">
              <a:rPr lang="en-US"/>
              <a:pPr/>
              <a:t>‹#›</a:t>
            </a:fld>
            <a:endParaRPr lang="en-US"/>
          </a:p>
        </p:txBody>
      </p:sp>
    </p:spTree>
    <p:extLst>
      <p:ext uri="{BB962C8B-B14F-4D97-AF65-F5344CB8AC3E}">
        <p14:creationId xmlns:p14="http://schemas.microsoft.com/office/powerpoint/2010/main" val="2627171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3E542C5-3B94-E145-9B81-779D34067FF4}" type="slidenum">
              <a:rPr lang="en-US"/>
              <a:pPr/>
              <a:t>‹#›</a:t>
            </a:fld>
            <a:endParaRPr lang="en-US"/>
          </a:p>
        </p:txBody>
      </p:sp>
    </p:spTree>
    <p:extLst>
      <p:ext uri="{BB962C8B-B14F-4D97-AF65-F5344CB8AC3E}">
        <p14:creationId xmlns:p14="http://schemas.microsoft.com/office/powerpoint/2010/main" val="423827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2/2/14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2/2/14</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wmf"/><Relationship Id="rId5" Type="http://schemas.openxmlformats.org/officeDocument/2006/relationships/oleObject" Target="../embeddings/oleObject27.bin"/><Relationship Id="rId1" Type="http://schemas.openxmlformats.org/officeDocument/2006/relationships/vmlDrawing" Target="../drawings/vmlDrawing8.vml"/><Relationship Id="rId2"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10.wmf"/><Relationship Id="rId5" Type="http://schemas.openxmlformats.org/officeDocument/2006/relationships/oleObject" Target="../embeddings/oleObject29.bin"/><Relationship Id="rId6" Type="http://schemas.openxmlformats.org/officeDocument/2006/relationships/image" Target="../media/image11.wmf"/><Relationship Id="rId7" Type="http://schemas.openxmlformats.org/officeDocument/2006/relationships/oleObject" Target="../embeddings/oleObject30.bin"/><Relationship Id="rId8" Type="http://schemas.openxmlformats.org/officeDocument/2006/relationships/image" Target="../media/image3.wmf"/><Relationship Id="rId9" Type="http://schemas.openxmlformats.org/officeDocument/2006/relationships/oleObject" Target="../embeddings/oleObject31.bin"/><Relationship Id="rId10" Type="http://schemas.openxmlformats.org/officeDocument/2006/relationships/oleObject" Target="../embeddings/oleObject32.bin"/><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wmf"/><Relationship Id="rId5" Type="http://schemas.openxmlformats.org/officeDocument/2006/relationships/oleObject" Target="../embeddings/oleObject4.bin"/><Relationship Id="rId6" Type="http://schemas.openxmlformats.org/officeDocument/2006/relationships/oleObject" Target="../embeddings/oleObject5.bin"/><Relationship Id="rId7"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3.wmf"/><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3.wmf"/><Relationship Id="rId5" Type="http://schemas.openxmlformats.org/officeDocument/2006/relationships/oleObject" Target="../embeddings/oleObject8.bin"/><Relationship Id="rId6" Type="http://schemas.openxmlformats.org/officeDocument/2006/relationships/oleObject" Target="../embeddings/oleObject9.bin"/><Relationship Id="rId7" Type="http://schemas.openxmlformats.org/officeDocument/2006/relationships/oleObject" Target="../embeddings/oleObject10.bin"/><Relationship Id="rId8" Type="http://schemas.openxmlformats.org/officeDocument/2006/relationships/oleObject" Target="../embeddings/oleObject11.bin"/><Relationship Id="rId9" Type="http://schemas.openxmlformats.org/officeDocument/2006/relationships/oleObject" Target="../embeddings/oleObject12.bin"/><Relationship Id="rId10" Type="http://schemas.openxmlformats.org/officeDocument/2006/relationships/oleObject" Target="../embeddings/oleObject13.bin"/><Relationship Id="rId11" Type="http://schemas.openxmlformats.org/officeDocument/2006/relationships/oleObject" Target="../embeddings/oleObject14.bin"/><Relationship Id="rId1" Type="http://schemas.openxmlformats.org/officeDocument/2006/relationships/vmlDrawing" Target="../drawings/vmlDrawing4.v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5.wmf"/><Relationship Id="rId5" Type="http://schemas.openxmlformats.org/officeDocument/2006/relationships/oleObject" Target="../embeddings/oleObject16.bin"/><Relationship Id="rId6" Type="http://schemas.openxmlformats.org/officeDocument/2006/relationships/image" Target="../media/image3.wmf"/><Relationship Id="rId7" Type="http://schemas.openxmlformats.org/officeDocument/2006/relationships/oleObject" Target="../embeddings/oleObject17.bin"/><Relationship Id="rId1" Type="http://schemas.openxmlformats.org/officeDocument/2006/relationships/vmlDrawing" Target="../drawings/vmlDrawing5.vml"/><Relationship Id="rId2"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6.wmf"/><Relationship Id="rId5" Type="http://schemas.openxmlformats.org/officeDocument/2006/relationships/oleObject" Target="../embeddings/oleObject19.bin"/><Relationship Id="rId6" Type="http://schemas.openxmlformats.org/officeDocument/2006/relationships/image" Target="../media/image3.wmf"/><Relationship Id="rId1" Type="http://schemas.openxmlformats.org/officeDocument/2006/relationships/vmlDrawing" Target="../drawings/vmlDrawing6.v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3.wmf"/><Relationship Id="rId5" Type="http://schemas.openxmlformats.org/officeDocument/2006/relationships/oleObject" Target="../embeddings/oleObject21.bin"/><Relationship Id="rId6" Type="http://schemas.openxmlformats.org/officeDocument/2006/relationships/image" Target="../media/image7.emf"/><Relationship Id="rId7" Type="http://schemas.openxmlformats.org/officeDocument/2006/relationships/oleObject" Target="../embeddings/oleObject22.bin"/><Relationship Id="rId8" Type="http://schemas.openxmlformats.org/officeDocument/2006/relationships/oleObject" Target="../embeddings/oleObject23.bin"/><Relationship Id="rId9" Type="http://schemas.openxmlformats.org/officeDocument/2006/relationships/image" Target="../media/image8.wmf"/><Relationship Id="rId10" Type="http://schemas.openxmlformats.org/officeDocument/2006/relationships/oleObject" Target="../embeddings/oleObject24.bin"/><Relationship Id="rId11" Type="http://schemas.openxmlformats.org/officeDocument/2006/relationships/oleObject" Target="../embeddings/oleObject25.bin"/><Relationship Id="rId1" Type="http://schemas.openxmlformats.org/officeDocument/2006/relationships/vmlDrawing" Target="../drawings/vmlDrawing7.vml"/><Relationship Id="rId2"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6974"/>
            <a:ext cx="7406640" cy="705848"/>
          </a:xfrm>
        </p:spPr>
        <p:txBody>
          <a:bodyPr>
            <a:normAutofit fontScale="90000"/>
          </a:bodyPr>
          <a:lstStyle/>
          <a:p>
            <a:r>
              <a:rPr lang="en-US" dirty="0" smtClean="0"/>
              <a:t>AP STATS: WARM UP</a:t>
            </a:r>
            <a:endParaRPr lang="en-US" dirty="0"/>
          </a:p>
        </p:txBody>
      </p:sp>
      <p:sp>
        <p:nvSpPr>
          <p:cNvPr id="3" name="Subtitle 2"/>
          <p:cNvSpPr>
            <a:spLocks noGrp="1"/>
          </p:cNvSpPr>
          <p:nvPr>
            <p:ph type="subTitle" idx="1"/>
          </p:nvPr>
        </p:nvSpPr>
        <p:spPr>
          <a:xfrm>
            <a:off x="1226256" y="712822"/>
            <a:ext cx="7612944" cy="5404266"/>
          </a:xfrm>
        </p:spPr>
        <p:txBody>
          <a:bodyPr>
            <a:normAutofit lnSpcReduction="10000"/>
          </a:bodyPr>
          <a:lstStyle/>
          <a:p>
            <a:r>
              <a:rPr lang="en-US" dirty="0" smtClean="0"/>
              <a:t>I think that we might need a bit more work with graphing a SAMPLING DISTRIBUTION.</a:t>
            </a:r>
          </a:p>
          <a:p>
            <a:endParaRPr lang="en-US" dirty="0"/>
          </a:p>
          <a:p>
            <a:r>
              <a:rPr lang="en-US" dirty="0" smtClean="0"/>
              <a:t>1.) Roll your dice twice (i.e. the sample size is 2, n = 2).</a:t>
            </a:r>
          </a:p>
          <a:p>
            <a:r>
              <a:rPr lang="en-US" dirty="0" smtClean="0"/>
              <a:t>2.) Add the two numbers up and get the mean.</a:t>
            </a:r>
          </a:p>
          <a:p>
            <a:r>
              <a:rPr lang="en-US" dirty="0" smtClean="0"/>
              <a:t>3.) Record this result.</a:t>
            </a:r>
          </a:p>
          <a:p>
            <a:r>
              <a:rPr lang="en-US" dirty="0" smtClean="0"/>
              <a:t>4.) Repeat this 10 times.</a:t>
            </a:r>
          </a:p>
          <a:p>
            <a:r>
              <a:rPr lang="en-US" dirty="0" smtClean="0"/>
              <a:t>5.) Create a </a:t>
            </a:r>
            <a:r>
              <a:rPr lang="en-US" dirty="0" smtClean="0"/>
              <a:t>histogram or dot plot </a:t>
            </a:r>
            <a:r>
              <a:rPr lang="en-US" dirty="0" smtClean="0"/>
              <a:t>of the sampling distribution (i.e. of your 10 means).</a:t>
            </a:r>
          </a:p>
          <a:p>
            <a:endParaRPr lang="en-US" dirty="0"/>
          </a:p>
          <a:p>
            <a:r>
              <a:rPr lang="en-US" dirty="0" smtClean="0"/>
              <a:t>What would have happened if we had rolled the die 5 times and plotted a histogram of the means?</a:t>
            </a:r>
          </a:p>
          <a:p>
            <a:endParaRPr lang="en-US" dirty="0" smtClean="0"/>
          </a:p>
          <a:p>
            <a:endParaRPr lang="en-US" dirty="0"/>
          </a:p>
        </p:txBody>
      </p:sp>
    </p:spTree>
    <p:extLst>
      <p:ext uri="{BB962C8B-B14F-4D97-AF65-F5344CB8AC3E}">
        <p14:creationId xmlns:p14="http://schemas.microsoft.com/office/powerpoint/2010/main" val="55239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084" y="101100"/>
            <a:ext cx="7708715" cy="1371600"/>
          </a:xfrm>
        </p:spPr>
        <p:txBody>
          <a:bodyPr>
            <a:normAutofit fontScale="90000"/>
          </a:bodyPr>
          <a:lstStyle/>
          <a:p>
            <a:r>
              <a:rPr lang="en-US" dirty="0" smtClean="0"/>
              <a:t>Normal Approximations:</a:t>
            </a:r>
            <a:br>
              <a:rPr lang="en-US" dirty="0" smtClean="0"/>
            </a:br>
            <a:r>
              <a:rPr lang="en-US" dirty="0" smtClean="0"/>
              <a:t>RULES OF THUMB:</a:t>
            </a:r>
            <a:br>
              <a:rPr lang="en-US" dirty="0" smtClean="0"/>
            </a:br>
            <a:r>
              <a:rPr lang="en-US" sz="2700" dirty="0" smtClean="0"/>
              <a:t>use the formula for the standard deviation of      only under these circumstances: </a:t>
            </a:r>
            <a:endParaRPr lang="en-US" sz="2700" dirty="0"/>
          </a:p>
        </p:txBody>
      </p:sp>
      <p:sp>
        <p:nvSpPr>
          <p:cNvPr id="3" name="Text Placeholder 2"/>
          <p:cNvSpPr>
            <a:spLocks noGrp="1"/>
          </p:cNvSpPr>
          <p:nvPr>
            <p:ph type="body" sz="half" idx="1"/>
          </p:nvPr>
        </p:nvSpPr>
        <p:spPr>
          <a:xfrm>
            <a:off x="846700" y="1981200"/>
            <a:ext cx="3649100" cy="4114800"/>
          </a:xfrm>
        </p:spPr>
        <p:txBody>
          <a:bodyPr/>
          <a:lstStyle/>
          <a:p>
            <a:pPr marL="82296" indent="0">
              <a:buNone/>
            </a:pPr>
            <a:r>
              <a:rPr lang="en-US" b="1" u="sng" dirty="0" smtClean="0"/>
              <a:t>Rule of Thumb 1:</a:t>
            </a:r>
          </a:p>
          <a:p>
            <a:pPr marL="82296" indent="0">
              <a:buNone/>
            </a:pPr>
            <a:r>
              <a:rPr lang="en-US" dirty="0" smtClean="0"/>
              <a:t>The population must be at least 10 times as large as the sample; that is, when N≥</a:t>
            </a:r>
            <a:r>
              <a:rPr lang="en-US" dirty="0" smtClean="0"/>
              <a:t>10n</a:t>
            </a:r>
            <a:endParaRPr lang="en-US" dirty="0"/>
          </a:p>
        </p:txBody>
      </p:sp>
      <p:sp>
        <p:nvSpPr>
          <p:cNvPr id="4" name="Content Placeholder 3"/>
          <p:cNvSpPr>
            <a:spLocks noGrp="1"/>
          </p:cNvSpPr>
          <p:nvPr>
            <p:ph sz="half" idx="2"/>
          </p:nvPr>
        </p:nvSpPr>
        <p:spPr/>
        <p:txBody>
          <a:bodyPr/>
          <a:lstStyle/>
          <a:p>
            <a:pPr marL="82296" indent="0">
              <a:buNone/>
            </a:pPr>
            <a:r>
              <a:rPr lang="en-US" b="1" u="sng" dirty="0" smtClean="0"/>
              <a:t>Rule of Thumb 2:</a:t>
            </a:r>
          </a:p>
          <a:p>
            <a:pPr marL="82296" indent="0">
              <a:buNone/>
            </a:pPr>
            <a:r>
              <a:rPr lang="en-US" sz="2800" dirty="0" smtClean="0"/>
              <a:t>We will use the </a:t>
            </a:r>
            <a:r>
              <a:rPr lang="en-US" sz="2800" u="sng" dirty="0" smtClean="0"/>
              <a:t>Normal Approximation</a:t>
            </a:r>
            <a:r>
              <a:rPr lang="en-US" sz="2800" dirty="0" smtClean="0"/>
              <a:t> to the sampling distribution of       for values of p and n that satisfy </a:t>
            </a:r>
            <a:r>
              <a:rPr lang="en-US" sz="2800" dirty="0" err="1" smtClean="0"/>
              <a:t>np</a:t>
            </a:r>
            <a:r>
              <a:rPr lang="en-US" sz="2800" dirty="0" smtClean="0"/>
              <a:t> ≥ 10 and </a:t>
            </a:r>
          </a:p>
          <a:p>
            <a:pPr marL="82296" indent="0">
              <a:buNone/>
            </a:pPr>
            <a:r>
              <a:rPr lang="en-US" sz="2800" dirty="0" smtClean="0"/>
              <a:t>n(1 – p)</a:t>
            </a:r>
            <a:r>
              <a:rPr lang="en-US" sz="2800" dirty="0"/>
              <a:t> </a:t>
            </a:r>
            <a:r>
              <a:rPr lang="en-US" sz="2800" dirty="0" smtClean="0"/>
              <a:t>≥ 10</a:t>
            </a:r>
            <a:endParaRPr lang="en-US" sz="2800" u="sng" dirty="0"/>
          </a:p>
        </p:txBody>
      </p:sp>
      <p:graphicFrame>
        <p:nvGraphicFramePr>
          <p:cNvPr id="5" name="Object 20"/>
          <p:cNvGraphicFramePr>
            <a:graphicFrameLocks noChangeAspect="1"/>
          </p:cNvGraphicFramePr>
          <p:nvPr>
            <p:extLst>
              <p:ext uri="{D42A27DB-BD31-4B8C-83A1-F6EECF244321}">
                <p14:modId xmlns:p14="http://schemas.microsoft.com/office/powerpoint/2010/main" val="3936944886"/>
              </p:ext>
            </p:extLst>
          </p:nvPr>
        </p:nvGraphicFramePr>
        <p:xfrm>
          <a:off x="6656381" y="927540"/>
          <a:ext cx="342900" cy="457200"/>
        </p:xfrm>
        <a:graphic>
          <a:graphicData uri="http://schemas.openxmlformats.org/presentationml/2006/ole">
            <mc:AlternateContent xmlns:mc="http://schemas.openxmlformats.org/markup-compatibility/2006">
              <mc:Choice xmlns:v="urn:schemas-microsoft-com:vml" Requires="v">
                <p:oleObj spid="_x0000_s11280" name="Microsoft Equation 3.0" r:id="rId3" imgW="152280" imgH="203040" progId="Equation.3">
                  <p:embed/>
                </p:oleObj>
              </mc:Choice>
              <mc:Fallback>
                <p:oleObj name="Microsoft Equation 3.0" r:id="rId3"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6381" y="927540"/>
                        <a:ext cx="342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 name="Object 20"/>
          <p:cNvGraphicFramePr>
            <a:graphicFrameLocks noChangeAspect="1"/>
          </p:cNvGraphicFramePr>
          <p:nvPr>
            <p:extLst>
              <p:ext uri="{D42A27DB-BD31-4B8C-83A1-F6EECF244321}">
                <p14:modId xmlns:p14="http://schemas.microsoft.com/office/powerpoint/2010/main" val="1910614577"/>
              </p:ext>
            </p:extLst>
          </p:nvPr>
        </p:nvGraphicFramePr>
        <p:xfrm>
          <a:off x="8343899" y="3437921"/>
          <a:ext cx="342900" cy="457200"/>
        </p:xfrm>
        <a:graphic>
          <a:graphicData uri="http://schemas.openxmlformats.org/presentationml/2006/ole">
            <mc:AlternateContent xmlns:mc="http://schemas.openxmlformats.org/markup-compatibility/2006">
              <mc:Choice xmlns:v="urn:schemas-microsoft-com:vml" Requires="v">
                <p:oleObj spid="_x0000_s11281" name="Microsoft Equation 3.0" r:id="rId5" imgW="152280" imgH="203040" progId="Equation.3">
                  <p:embed/>
                </p:oleObj>
              </mc:Choice>
              <mc:Fallback>
                <p:oleObj name="Microsoft Equation 3.0" r:id="rId5"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3899" y="3437921"/>
                        <a:ext cx="342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03098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atin typeface="Arial" charset="0"/>
              </a:rPr>
              <a:t>Normal Approximation for </a:t>
            </a:r>
            <a:r>
              <a:rPr lang="en-US">
                <a:latin typeface="Lucida Calligraphy" charset="0"/>
              </a:rPr>
              <a:t>p</a:t>
            </a:r>
            <a:r>
              <a:rPr lang="en-US">
                <a:latin typeface="Arial" charset="0"/>
              </a:rPr>
              <a:t> hat</a:t>
            </a:r>
          </a:p>
        </p:txBody>
      </p:sp>
      <p:sp>
        <p:nvSpPr>
          <p:cNvPr id="5123" name="Rectangle 3"/>
          <p:cNvSpPr>
            <a:spLocks noGrp="1" noChangeArrowheads="1"/>
          </p:cNvSpPr>
          <p:nvPr>
            <p:ph type="body" idx="1"/>
          </p:nvPr>
        </p:nvSpPr>
        <p:spPr>
          <a:xfrm>
            <a:off x="978084" y="1219200"/>
            <a:ext cx="8013515" cy="5638800"/>
          </a:xfrm>
        </p:spPr>
        <p:txBody>
          <a:bodyPr>
            <a:normAutofit fontScale="92500"/>
          </a:bodyPr>
          <a:lstStyle/>
          <a:p>
            <a:pPr eaLnBrk="1" hangingPunct="1"/>
            <a:r>
              <a:rPr lang="en-US" dirty="0">
                <a:latin typeface="Arial" charset="0"/>
              </a:rPr>
              <a:t>Since the sampling distribution of </a:t>
            </a:r>
            <a:r>
              <a:rPr lang="en-US" dirty="0" smtClean="0">
                <a:latin typeface="Arial" charset="0"/>
              </a:rPr>
              <a:t>p-hat is </a:t>
            </a:r>
            <a:r>
              <a:rPr lang="en-US" dirty="0">
                <a:latin typeface="Arial" charset="0"/>
              </a:rPr>
              <a:t>approximately normal, we can use the normal distribution to find probabilities that </a:t>
            </a:r>
            <a:r>
              <a:rPr lang="en-US" dirty="0" smtClean="0">
                <a:latin typeface="Lucida Calligraphy" charset="0"/>
              </a:rPr>
              <a:t>p</a:t>
            </a:r>
            <a:r>
              <a:rPr lang="en-US" dirty="0">
                <a:latin typeface="Arial" charset="0"/>
              </a:rPr>
              <a:t>-</a:t>
            </a:r>
            <a:r>
              <a:rPr lang="en-US" dirty="0" smtClean="0">
                <a:latin typeface="Arial" charset="0"/>
              </a:rPr>
              <a:t>hat </a:t>
            </a:r>
            <a:r>
              <a:rPr lang="en-US" dirty="0">
                <a:latin typeface="Arial" charset="0"/>
              </a:rPr>
              <a:t>falls within certain intervals. </a:t>
            </a:r>
          </a:p>
          <a:p>
            <a:pPr eaLnBrk="1" hangingPunct="1"/>
            <a:r>
              <a:rPr lang="en-US" dirty="0">
                <a:latin typeface="Arial" charset="0"/>
              </a:rPr>
              <a:t>Example: </a:t>
            </a:r>
          </a:p>
          <a:p>
            <a:pPr lvl="1" eaLnBrk="1" hangingPunct="1"/>
            <a:r>
              <a:rPr lang="en-US" dirty="0">
                <a:latin typeface="Arial" charset="0"/>
              </a:rPr>
              <a:t>SRS of 1500 college freshman from all 1.7 million. </a:t>
            </a:r>
          </a:p>
          <a:p>
            <a:pPr lvl="1" eaLnBrk="1" hangingPunct="1"/>
            <a:r>
              <a:rPr lang="en-US" dirty="0">
                <a:latin typeface="Arial" charset="0"/>
              </a:rPr>
              <a:t>See what proportion applied to other colleges. </a:t>
            </a:r>
          </a:p>
          <a:p>
            <a:pPr lvl="1" eaLnBrk="1" hangingPunct="1"/>
            <a:r>
              <a:rPr lang="en-US" dirty="0">
                <a:latin typeface="Arial" charset="0"/>
              </a:rPr>
              <a:t>Actually 35% applied to other colleges.</a:t>
            </a:r>
          </a:p>
          <a:p>
            <a:pPr lvl="1" eaLnBrk="1" hangingPunct="1"/>
            <a:r>
              <a:rPr lang="en-US" dirty="0">
                <a:latin typeface="Arial" charset="0"/>
              </a:rPr>
              <a:t>Find the probability that this sample will give a </a:t>
            </a:r>
            <a:r>
              <a:rPr lang="en-US" dirty="0">
                <a:latin typeface="Lucida Calligraphy" charset="0"/>
              </a:rPr>
              <a:t>p</a:t>
            </a:r>
            <a:r>
              <a:rPr lang="en-US" dirty="0">
                <a:latin typeface="Arial" charset="0"/>
              </a:rPr>
              <a:t> hat that is within 2 percentage points of </a:t>
            </a:r>
            <a:r>
              <a:rPr lang="en-US" dirty="0">
                <a:latin typeface="Lucida Calligraphy" charset="0"/>
              </a:rPr>
              <a:t>p</a:t>
            </a:r>
            <a:r>
              <a:rPr lang="en-US" dirty="0">
                <a:latin typeface="Arial" charset="0"/>
              </a:rPr>
              <a:t>.</a:t>
            </a:r>
          </a:p>
        </p:txBody>
      </p:sp>
    </p:spTree>
    <p:extLst>
      <p:ext uri="{BB962C8B-B14F-4D97-AF65-F5344CB8AC3E}">
        <p14:creationId xmlns:p14="http://schemas.microsoft.com/office/powerpoint/2010/main" val="374925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normAutofit fontScale="90000"/>
          </a:bodyPr>
          <a:lstStyle/>
          <a:p>
            <a:pPr eaLnBrk="1" hangingPunct="1"/>
            <a:r>
              <a:rPr lang="en-US">
                <a:latin typeface="Arial" charset="0"/>
              </a:rPr>
              <a:t>Example: Normal Approximation</a:t>
            </a:r>
          </a:p>
        </p:txBody>
      </p:sp>
      <p:sp>
        <p:nvSpPr>
          <p:cNvPr id="7174" name="Rectangle 6"/>
          <p:cNvSpPr>
            <a:spLocks noGrp="1" noChangeArrowheads="1"/>
          </p:cNvSpPr>
          <p:nvPr>
            <p:ph type="body" idx="1"/>
          </p:nvPr>
        </p:nvSpPr>
        <p:spPr>
          <a:xfrm>
            <a:off x="457200" y="1219200"/>
            <a:ext cx="8229600" cy="4906963"/>
          </a:xfrm>
        </p:spPr>
        <p:txBody>
          <a:bodyPr/>
          <a:lstStyle/>
          <a:p>
            <a:pPr eaLnBrk="1" hangingPunct="1"/>
            <a:r>
              <a:rPr lang="en-US">
                <a:latin typeface="Arial" charset="0"/>
              </a:rPr>
              <a:t>N(.35, .0123)</a:t>
            </a:r>
          </a:p>
          <a:p>
            <a:pPr eaLnBrk="1" hangingPunct="1"/>
            <a:r>
              <a:rPr lang="en-US">
                <a:latin typeface="Arial" charset="0"/>
              </a:rPr>
              <a:t>P(.33 </a:t>
            </a:r>
            <a:r>
              <a:rPr lang="en-US">
                <a:latin typeface="Arial" charset="0"/>
                <a:cs typeface="Arial" charset="0"/>
              </a:rPr>
              <a:t>≤ </a:t>
            </a:r>
            <a:r>
              <a:rPr lang="en-US">
                <a:latin typeface="Lucida Calligraphy" charset="0"/>
                <a:cs typeface="Arial" charset="0"/>
              </a:rPr>
              <a:t>p</a:t>
            </a:r>
            <a:r>
              <a:rPr lang="en-US">
                <a:latin typeface="Arial" charset="0"/>
                <a:cs typeface="Arial" charset="0"/>
              </a:rPr>
              <a:t> hat ≤ .37)</a:t>
            </a:r>
          </a:p>
        </p:txBody>
      </p:sp>
      <p:pic>
        <p:nvPicPr>
          <p:cNvPr id="7173" name="Picture 5" descr="F09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514600"/>
            <a:ext cx="600075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19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additive="base">
                                        <p:cTn id="7" dur="500" fill="hold"/>
                                        <p:tgtEl>
                                          <p:spTgt spid="7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4">
                                            <p:txEl>
                                              <p:pRg st="1" end="1"/>
                                            </p:txEl>
                                          </p:spTgt>
                                        </p:tgtEl>
                                        <p:attrNameLst>
                                          <p:attrName>style.visibility</p:attrName>
                                        </p:attrNameLst>
                                      </p:cBhvr>
                                      <p:to>
                                        <p:strVal val="visible"/>
                                      </p:to>
                                    </p:set>
                                    <p:anim calcmode="lin" valueType="num">
                                      <p:cBhvr additive="base">
                                        <p:cTn id="13" dur="500" fill="hold"/>
                                        <p:tgtEl>
                                          <p:spTgt spid="71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7173"/>
                                        </p:tgtEl>
                                        <p:attrNameLst>
                                          <p:attrName>style.visibility</p:attrName>
                                        </p:attrNameLst>
                                      </p:cBhvr>
                                      <p:to>
                                        <p:strVal val="visible"/>
                                      </p:to>
                                    </p:set>
                                    <p:animEffect transition="in" filter="blinds(horizontal)">
                                      <p:cBhvr>
                                        <p:cTn id="19"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4"/>
          <p:cNvSpPr>
            <a:spLocks noGrp="1" noChangeArrowheads="1"/>
          </p:cNvSpPr>
          <p:nvPr>
            <p:ph type="title"/>
          </p:nvPr>
        </p:nvSpPr>
        <p:spPr>
          <a:xfrm>
            <a:off x="574675" y="304800"/>
            <a:ext cx="8001000" cy="762000"/>
          </a:xfrm>
          <a:noFill/>
          <a:ln/>
        </p:spPr>
        <p:txBody>
          <a:bodyPr anchor="b"/>
          <a:lstStyle/>
          <a:p>
            <a:pPr algn="l"/>
            <a:r>
              <a:rPr lang="en-US" sz="4000" dirty="0" smtClean="0"/>
              <a:t>Example:</a:t>
            </a:r>
            <a:endParaRPr lang="en-US" sz="4000" dirty="0"/>
          </a:p>
        </p:txBody>
      </p:sp>
      <p:sp>
        <p:nvSpPr>
          <p:cNvPr id="176133" name="Rectangle 5"/>
          <p:cNvSpPr>
            <a:spLocks noGrp="1" noChangeArrowheads="1"/>
          </p:cNvSpPr>
          <p:nvPr>
            <p:ph type="body" idx="1"/>
          </p:nvPr>
        </p:nvSpPr>
        <p:spPr>
          <a:xfrm>
            <a:off x="978084" y="1226337"/>
            <a:ext cx="7977003" cy="4945863"/>
          </a:xfrm>
          <a:noFill/>
          <a:ln/>
        </p:spPr>
        <p:txBody>
          <a:bodyPr>
            <a:normAutofit lnSpcReduction="10000"/>
          </a:bodyPr>
          <a:lstStyle/>
          <a:p>
            <a:pPr marL="469900" indent="-469900"/>
            <a:r>
              <a:rPr lang="en-US" sz="2800" dirty="0"/>
              <a:t>Recent studies have shown that about 20% of American adults fit the medical definition of being obese.  A large medical clinic would like to estimate what percent of their patients are obese, so they take a random sample of 100 patients and find that 18 percent are obese.   Suppose in truth, the same percentage holds for the patients of the medical clinic as for the general population, 20%.  Give a numerical value of each of the following…</a:t>
            </a:r>
            <a:r>
              <a:rPr lang="en-US" sz="2800" dirty="0" smtClean="0"/>
              <a:t>.</a:t>
            </a:r>
          </a:p>
          <a:p>
            <a:pPr marL="469900" indent="-469900"/>
            <a:endParaRPr lang="en-US" sz="2800" dirty="0"/>
          </a:p>
          <a:p>
            <a:pPr marL="469900" indent="-469900"/>
            <a:r>
              <a:rPr lang="en-US" sz="2800" dirty="0"/>
              <a:t>p</a:t>
            </a:r>
            <a:r>
              <a:rPr lang="en-US" sz="2800" dirty="0" smtClean="0"/>
              <a:t>, p-hat, the mean of the sampling distribution, the standard deviation of the sampling distribution.</a:t>
            </a:r>
            <a:endParaRPr lang="en-US" sz="2800" dirty="0"/>
          </a:p>
        </p:txBody>
      </p:sp>
    </p:spTree>
    <p:extLst>
      <p:ext uri="{BB962C8B-B14F-4D97-AF65-F5344CB8AC3E}">
        <p14:creationId xmlns:p14="http://schemas.microsoft.com/office/powerpoint/2010/main" val="14286705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8" name="Rectangle 6"/>
          <p:cNvSpPr>
            <a:spLocks noChangeArrowheads="1"/>
          </p:cNvSpPr>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p>
            <a:pPr algn="ctr" eaLnBrk="1" hangingPunct="1"/>
            <a:r>
              <a:rPr lang="en-US" sz="4400" dirty="0" smtClean="0">
                <a:solidFill>
                  <a:schemeClr val="tx2"/>
                </a:solidFill>
                <a:effectLst>
                  <a:outerShdw blurRad="38100" dist="38100" dir="2700000" algn="tl">
                    <a:srgbClr val="000000"/>
                  </a:outerShdw>
                </a:effectLst>
              </a:rPr>
              <a:t>Example Cont</a:t>
            </a:r>
            <a:r>
              <a:rPr lang="en-US" sz="4400" dirty="0">
                <a:solidFill>
                  <a:schemeClr val="tx2"/>
                </a:solidFill>
                <a:effectLst>
                  <a:outerShdw blurRad="38100" dist="38100" dir="2700000" algn="tl">
                    <a:srgbClr val="000000"/>
                  </a:outerShdw>
                </a:effectLst>
              </a:rPr>
              <a:t>. </a:t>
            </a:r>
          </a:p>
        </p:txBody>
      </p:sp>
      <p:sp>
        <p:nvSpPr>
          <p:cNvPr id="177159" name="Rectangle 7"/>
          <p:cNvSpPr>
            <a:spLocks noChangeArrowheads="1"/>
          </p:cNvSpPr>
          <p:nvPr/>
        </p:nvSpPr>
        <p:spPr bwMode="auto">
          <a:xfrm>
            <a:off x="762000" y="1676400"/>
            <a:ext cx="7704138" cy="387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533400" indent="-533400" eaLnBrk="1" hangingPunct="1">
              <a:spcBef>
                <a:spcPct val="20000"/>
              </a:spcBef>
              <a:buClr>
                <a:schemeClr val="hlink"/>
              </a:buClr>
              <a:buSzPct val="100000"/>
              <a:buFont typeface="Wingdings" charset="0"/>
              <a:buAutoNum type="alphaLcPeriod"/>
            </a:pPr>
            <a:r>
              <a:rPr lang="en-US" sz="2800" dirty="0">
                <a:effectLst>
                  <a:outerShdw blurRad="38100" dist="38100" dir="2700000" algn="tl">
                    <a:srgbClr val="000000"/>
                  </a:outerShdw>
                </a:effectLst>
              </a:rPr>
              <a:t>The population proportion of obese patients in the medical clinic, p = .2</a:t>
            </a:r>
          </a:p>
          <a:p>
            <a:pPr marL="533400" indent="-533400" eaLnBrk="1" hangingPunct="1">
              <a:spcBef>
                <a:spcPct val="20000"/>
              </a:spcBef>
              <a:buClr>
                <a:schemeClr val="hlink"/>
              </a:buClr>
              <a:buSzPct val="100000"/>
              <a:buFont typeface="Wingdings" charset="0"/>
              <a:buAutoNum type="alphaLcPeriod"/>
            </a:pPr>
            <a:r>
              <a:rPr lang="en-US" sz="2800" dirty="0">
                <a:effectLst>
                  <a:outerShdw blurRad="38100" dist="38100" dir="2700000" algn="tl">
                    <a:srgbClr val="000000"/>
                  </a:outerShdw>
                </a:effectLst>
              </a:rPr>
              <a:t>The proportion of obese patients in the sample of 100 patients,     = 18/100 = 0.18                                      </a:t>
            </a:r>
          </a:p>
          <a:p>
            <a:pPr marL="533400" indent="-533400" eaLnBrk="1" hangingPunct="1">
              <a:spcBef>
                <a:spcPct val="20000"/>
              </a:spcBef>
              <a:buClr>
                <a:schemeClr val="hlink"/>
              </a:buClr>
              <a:buSzPct val="100000"/>
              <a:buFont typeface="Wingdings" charset="0"/>
              <a:buAutoNum type="alphaLcPeriod" startAt="3"/>
            </a:pPr>
            <a:r>
              <a:rPr lang="en-US" sz="2800" dirty="0">
                <a:effectLst>
                  <a:outerShdw blurRad="38100" dist="38100" dir="2700000" algn="tl">
                    <a:srgbClr val="000000"/>
                  </a:outerShdw>
                </a:effectLst>
              </a:rPr>
              <a:t>The standard error of    ,            = 0.0384                                                         </a:t>
            </a:r>
          </a:p>
          <a:p>
            <a:pPr marL="533400" indent="-533400" eaLnBrk="1" hangingPunct="1">
              <a:spcBef>
                <a:spcPct val="20000"/>
              </a:spcBef>
              <a:buClr>
                <a:schemeClr val="hlink"/>
              </a:buClr>
              <a:buSzPct val="100000"/>
              <a:buFont typeface="Wingdings" charset="0"/>
              <a:buAutoNum type="alphaLcPeriod" startAt="3"/>
            </a:pPr>
            <a:endParaRPr lang="en-US" sz="1400" dirty="0">
              <a:effectLst>
                <a:outerShdw blurRad="38100" dist="38100" dir="2700000" algn="tl">
                  <a:srgbClr val="000000"/>
                </a:outerShdw>
              </a:effectLst>
            </a:endParaRPr>
          </a:p>
          <a:p>
            <a:pPr marL="533400" indent="-533400" eaLnBrk="1" hangingPunct="1">
              <a:spcBef>
                <a:spcPct val="20000"/>
              </a:spcBef>
              <a:buClr>
                <a:schemeClr val="hlink"/>
              </a:buClr>
              <a:buSzPct val="100000"/>
              <a:buFont typeface="Wingdings" charset="0"/>
              <a:buAutoNum type="alphaLcPeriod" startAt="3"/>
            </a:pPr>
            <a:r>
              <a:rPr lang="en-US" sz="2800" dirty="0">
                <a:effectLst>
                  <a:outerShdw blurRad="38100" dist="38100" dir="2700000" algn="tl">
                    <a:srgbClr val="000000"/>
                  </a:outerShdw>
                </a:effectLst>
              </a:rPr>
              <a:t>The mean of the sampling distribution of       =  p = .2</a:t>
            </a:r>
          </a:p>
          <a:p>
            <a:pPr marL="533400" indent="-533400" eaLnBrk="1" hangingPunct="1">
              <a:spcBef>
                <a:spcPct val="20000"/>
              </a:spcBef>
              <a:buClr>
                <a:schemeClr val="hlink"/>
              </a:buClr>
              <a:buSzPct val="100000"/>
              <a:buFont typeface="Wingdings" charset="0"/>
              <a:buAutoNum type="alphaLcPeriod" startAt="3"/>
            </a:pPr>
            <a:r>
              <a:rPr lang="en-US" sz="2800" dirty="0">
                <a:effectLst>
                  <a:outerShdw blurRad="38100" dist="38100" dir="2700000" algn="tl">
                    <a:srgbClr val="000000"/>
                  </a:outerShdw>
                </a:effectLst>
              </a:rPr>
              <a:t>The standard deviation of the sampling distribution of    ,                  =   .04</a:t>
            </a:r>
          </a:p>
        </p:txBody>
      </p:sp>
      <p:graphicFrame>
        <p:nvGraphicFramePr>
          <p:cNvPr id="177161" name="Object 9"/>
          <p:cNvGraphicFramePr>
            <a:graphicFrameLocks noChangeAspect="1"/>
          </p:cNvGraphicFramePr>
          <p:nvPr/>
        </p:nvGraphicFramePr>
        <p:xfrm>
          <a:off x="4572000" y="5638800"/>
          <a:ext cx="1219200" cy="804863"/>
        </p:xfrm>
        <a:graphic>
          <a:graphicData uri="http://schemas.openxmlformats.org/presentationml/2006/ole">
            <mc:AlternateContent xmlns:mc="http://schemas.openxmlformats.org/markup-compatibility/2006">
              <mc:Choice xmlns:v="urn:schemas-microsoft-com:vml" Requires="v">
                <p:oleObj spid="_x0000_s9258" name="Equation" r:id="rId3" imgW="672840" imgH="444240" progId="Equation.3">
                  <p:embed/>
                </p:oleObj>
              </mc:Choice>
              <mc:Fallback>
                <p:oleObj name="Equation" r:id="rId3" imgW="67284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5638800"/>
                        <a:ext cx="1219200" cy="804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77162" name="Object 10"/>
          <p:cNvGraphicFramePr>
            <a:graphicFrameLocks noChangeAspect="1"/>
          </p:cNvGraphicFramePr>
          <p:nvPr>
            <p:extLst>
              <p:ext uri="{D42A27DB-BD31-4B8C-83A1-F6EECF244321}">
                <p14:modId xmlns:p14="http://schemas.microsoft.com/office/powerpoint/2010/main" val="2283896321"/>
              </p:ext>
            </p:extLst>
          </p:nvPr>
        </p:nvGraphicFramePr>
        <p:xfrm>
          <a:off x="4914900" y="3505200"/>
          <a:ext cx="1219200" cy="804863"/>
        </p:xfrm>
        <a:graphic>
          <a:graphicData uri="http://schemas.openxmlformats.org/presentationml/2006/ole">
            <mc:AlternateContent xmlns:mc="http://schemas.openxmlformats.org/markup-compatibility/2006">
              <mc:Choice xmlns:v="urn:schemas-microsoft-com:vml" Requires="v">
                <p:oleObj spid="_x0000_s9259" name="Equation" r:id="rId5" imgW="672840" imgH="444240" progId="Equation.3">
                  <p:embed/>
                </p:oleObj>
              </mc:Choice>
              <mc:Fallback>
                <p:oleObj name="Equation" r:id="rId5" imgW="67284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4900" y="3505200"/>
                        <a:ext cx="1219200" cy="804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77172" name="Object 20"/>
          <p:cNvGraphicFramePr>
            <a:graphicFrameLocks noGrp="1" noChangeAspect="1"/>
          </p:cNvGraphicFramePr>
          <p:nvPr>
            <p:ph sz="half" idx="1"/>
          </p:nvPr>
        </p:nvGraphicFramePr>
        <p:xfrm>
          <a:off x="7848600" y="4343400"/>
          <a:ext cx="342900" cy="457200"/>
        </p:xfrm>
        <a:graphic>
          <a:graphicData uri="http://schemas.openxmlformats.org/presentationml/2006/ole">
            <mc:AlternateContent xmlns:mc="http://schemas.openxmlformats.org/markup-compatibility/2006">
              <mc:Choice xmlns:v="urn:schemas-microsoft-com:vml" Requires="v">
                <p:oleObj spid="_x0000_s9260" name="Microsoft Equation 3.0" r:id="rId7" imgW="152280" imgH="203040" progId="Equation.3">
                  <p:embed/>
                </p:oleObj>
              </mc:Choice>
              <mc:Fallback>
                <p:oleObj name="Microsoft Equation 3.0" r:id="rId7" imgW="15228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8600" y="4343400"/>
                        <a:ext cx="342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177175" name="Object 23"/>
          <p:cNvGraphicFramePr>
            <a:graphicFrameLocks noChangeAspect="1"/>
          </p:cNvGraphicFramePr>
          <p:nvPr/>
        </p:nvGraphicFramePr>
        <p:xfrm>
          <a:off x="3657600" y="5715000"/>
          <a:ext cx="400050" cy="533400"/>
        </p:xfrm>
        <a:graphic>
          <a:graphicData uri="http://schemas.openxmlformats.org/presentationml/2006/ole">
            <mc:AlternateContent xmlns:mc="http://schemas.openxmlformats.org/markup-compatibility/2006">
              <mc:Choice xmlns:v="urn:schemas-microsoft-com:vml" Requires="v">
                <p:oleObj spid="_x0000_s9261" name="Microsoft Equation 3.0" r:id="rId9" imgW="152280" imgH="203040" progId="Equation.3">
                  <p:embed/>
                </p:oleObj>
              </mc:Choice>
              <mc:Fallback>
                <p:oleObj name="Microsoft Equation 3.0" r:id="rId9" imgW="15228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5715000"/>
                        <a:ext cx="40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77176" name="Object 24"/>
          <p:cNvGraphicFramePr>
            <a:graphicFrameLocks noChangeAspect="1"/>
          </p:cNvGraphicFramePr>
          <p:nvPr>
            <p:extLst>
              <p:ext uri="{D42A27DB-BD31-4B8C-83A1-F6EECF244321}">
                <p14:modId xmlns:p14="http://schemas.microsoft.com/office/powerpoint/2010/main" val="1683330032"/>
              </p:ext>
            </p:extLst>
          </p:nvPr>
        </p:nvGraphicFramePr>
        <p:xfrm>
          <a:off x="4572000" y="3581400"/>
          <a:ext cx="342900" cy="457200"/>
        </p:xfrm>
        <a:graphic>
          <a:graphicData uri="http://schemas.openxmlformats.org/presentationml/2006/ole">
            <mc:AlternateContent xmlns:mc="http://schemas.openxmlformats.org/markup-compatibility/2006">
              <mc:Choice xmlns:v="urn:schemas-microsoft-com:vml" Requires="v">
                <p:oleObj spid="_x0000_s9262" name="Equation" r:id="rId10" imgW="152280" imgH="203040" progId="Equation.3">
                  <p:embed/>
                </p:oleObj>
              </mc:Choice>
              <mc:Fallback>
                <p:oleObj name="Equation" r:id="rId10" imgW="15228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3581400"/>
                        <a:ext cx="342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620506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Survey Under-coverage</a:t>
            </a:r>
            <a:endParaRPr lang="en-US" dirty="0"/>
          </a:p>
        </p:txBody>
      </p:sp>
      <p:sp>
        <p:nvSpPr>
          <p:cNvPr id="3" name="Content Placeholder 2"/>
          <p:cNvSpPr>
            <a:spLocks noGrp="1"/>
          </p:cNvSpPr>
          <p:nvPr>
            <p:ph sz="half" idx="1"/>
          </p:nvPr>
        </p:nvSpPr>
        <p:spPr>
          <a:xfrm>
            <a:off x="1024619" y="1524000"/>
            <a:ext cx="7909069" cy="4663440"/>
          </a:xfrm>
        </p:spPr>
        <p:txBody>
          <a:bodyPr/>
          <a:lstStyle/>
          <a:p>
            <a:r>
              <a:rPr lang="en-US" dirty="0" smtClean="0"/>
              <a:t>About 11% of American adults are black.</a:t>
            </a:r>
          </a:p>
          <a:p>
            <a:r>
              <a:rPr lang="en-US" dirty="0" smtClean="0"/>
              <a:t>The proportion of an SRS of 1500 adults should be close to 0.11 but is unlikely to be exactly 0.11.</a:t>
            </a:r>
          </a:p>
          <a:p>
            <a:r>
              <a:rPr lang="en-US" dirty="0" smtClean="0"/>
              <a:t>If a national sample of 1500 people shows that only 9.2% of the sample are black, should we suspect that the sampling procedure is underrepresenting blacks?</a:t>
            </a:r>
            <a:endParaRPr lang="en-US" dirty="0"/>
          </a:p>
        </p:txBody>
      </p:sp>
    </p:spTree>
    <p:extLst>
      <p:ext uri="{BB962C8B-B14F-4D97-AF65-F5344CB8AC3E}">
        <p14:creationId xmlns:p14="http://schemas.microsoft.com/office/powerpoint/2010/main" val="3024416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#3: Sample Proportions</a:t>
            </a:r>
            <a:endParaRPr lang="en-US" dirty="0"/>
          </a:p>
        </p:txBody>
      </p:sp>
      <p:sp>
        <p:nvSpPr>
          <p:cNvPr id="3" name="Content Placeholder 2"/>
          <p:cNvSpPr>
            <a:spLocks noGrp="1"/>
          </p:cNvSpPr>
          <p:nvPr>
            <p:ph sz="half" idx="1"/>
          </p:nvPr>
        </p:nvSpPr>
        <p:spPr/>
        <p:txBody>
          <a:bodyPr/>
          <a:lstStyle/>
          <a:p>
            <a:r>
              <a:rPr lang="en-US" dirty="0" smtClean="0"/>
              <a:t>Read section 9.2</a:t>
            </a:r>
          </a:p>
          <a:p>
            <a:r>
              <a:rPr lang="en-US" dirty="0" smtClean="0"/>
              <a:t>9.25, 9.26, 9.27</a:t>
            </a:r>
            <a:endParaRPr lang="en-US" dirty="0"/>
          </a:p>
        </p:txBody>
      </p:sp>
    </p:spTree>
    <p:extLst>
      <p:ext uri="{BB962C8B-B14F-4D97-AF65-F5344CB8AC3E}">
        <p14:creationId xmlns:p14="http://schemas.microsoft.com/office/powerpoint/2010/main" val="6641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Agenda</a:t>
            </a:r>
            <a:endParaRPr lang="en-US" dirty="0"/>
          </a:p>
        </p:txBody>
      </p:sp>
      <p:sp>
        <p:nvSpPr>
          <p:cNvPr id="3" name="Content Placeholder 2"/>
          <p:cNvSpPr>
            <a:spLocks noGrp="1"/>
          </p:cNvSpPr>
          <p:nvPr>
            <p:ph idx="1"/>
          </p:nvPr>
        </p:nvSpPr>
        <p:spPr/>
        <p:txBody>
          <a:bodyPr/>
          <a:lstStyle/>
          <a:p>
            <a:r>
              <a:rPr lang="en-US" dirty="0" smtClean="0"/>
              <a:t>Today: Sample Proportions</a:t>
            </a:r>
          </a:p>
          <a:p>
            <a:r>
              <a:rPr lang="en-US" dirty="0" smtClean="0"/>
              <a:t>Tuesday: Drop</a:t>
            </a:r>
          </a:p>
          <a:p>
            <a:r>
              <a:rPr lang="en-US" dirty="0" smtClean="0"/>
              <a:t>Wednesday: Sample Means and the Central Limit Theorem </a:t>
            </a:r>
          </a:p>
          <a:p>
            <a:r>
              <a:rPr lang="en-US" dirty="0" smtClean="0"/>
              <a:t>Thursday: Review</a:t>
            </a:r>
          </a:p>
          <a:p>
            <a:r>
              <a:rPr lang="en-US" dirty="0" smtClean="0"/>
              <a:t>Friday: Chapter 9 Test</a:t>
            </a:r>
            <a:endParaRPr lang="en-US" dirty="0"/>
          </a:p>
        </p:txBody>
      </p:sp>
    </p:spTree>
    <p:extLst>
      <p:ext uri="{BB962C8B-B14F-4D97-AF65-F5344CB8AC3E}">
        <p14:creationId xmlns:p14="http://schemas.microsoft.com/office/powerpoint/2010/main" val="90681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Quick Review</a:t>
            </a:r>
          </a:p>
        </p:txBody>
      </p:sp>
      <p:sp>
        <p:nvSpPr>
          <p:cNvPr id="3075" name="Rectangle 3"/>
          <p:cNvSpPr>
            <a:spLocks noGrp="1" noChangeArrowheads="1"/>
          </p:cNvSpPr>
          <p:nvPr>
            <p:ph type="body" sz="half" idx="1"/>
          </p:nvPr>
        </p:nvSpPr>
        <p:spPr>
          <a:xfrm>
            <a:off x="609600" y="1828800"/>
            <a:ext cx="8001000" cy="4572000"/>
          </a:xfrm>
        </p:spPr>
        <p:txBody>
          <a:bodyPr/>
          <a:lstStyle/>
          <a:p>
            <a:pPr>
              <a:lnSpc>
                <a:spcPct val="90000"/>
              </a:lnSpc>
            </a:pPr>
            <a:r>
              <a:rPr lang="en-US" sz="2400"/>
              <a:t>p = population proportion</a:t>
            </a:r>
          </a:p>
          <a:p>
            <a:pPr>
              <a:lnSpc>
                <a:spcPct val="90000"/>
              </a:lnSpc>
            </a:pPr>
            <a:r>
              <a:rPr lang="en-US" sz="2400"/>
              <a:t>   = sample proportion (it is called p-hat)</a:t>
            </a:r>
          </a:p>
          <a:p>
            <a:pPr>
              <a:lnSpc>
                <a:spcPct val="90000"/>
              </a:lnSpc>
            </a:pPr>
            <a:r>
              <a:rPr lang="el-GR" sz="2400"/>
              <a:t>μ</a:t>
            </a:r>
            <a:r>
              <a:rPr lang="en-US" sz="2400"/>
              <a:t> = population mean</a:t>
            </a:r>
          </a:p>
          <a:p>
            <a:pPr>
              <a:lnSpc>
                <a:spcPct val="90000"/>
              </a:lnSpc>
            </a:pPr>
            <a:r>
              <a:rPr lang="en-US" sz="2400"/>
              <a:t>   = sample mean</a:t>
            </a:r>
          </a:p>
          <a:p>
            <a:pPr>
              <a:lnSpc>
                <a:spcPct val="90000"/>
              </a:lnSpc>
              <a:buFont typeface="Wingdings" charset="0"/>
              <a:buNone/>
            </a:pPr>
            <a:endParaRPr lang="en-US" sz="2400"/>
          </a:p>
          <a:p>
            <a:pPr>
              <a:lnSpc>
                <a:spcPct val="90000"/>
              </a:lnSpc>
              <a:buFont typeface="Wingdings" charset="0"/>
              <a:buNone/>
            </a:pPr>
            <a:r>
              <a:rPr lang="en-US" sz="2400" b="1" u="sng"/>
              <a:t>Empirical rule:</a:t>
            </a:r>
            <a:r>
              <a:rPr lang="en-US" sz="2400"/>
              <a:t> </a:t>
            </a:r>
          </a:p>
          <a:p>
            <a:pPr>
              <a:lnSpc>
                <a:spcPct val="90000"/>
              </a:lnSpc>
              <a:buFont typeface="Wingdings" charset="0"/>
              <a:buNone/>
            </a:pPr>
            <a:r>
              <a:rPr lang="en-US" sz="2400"/>
              <a:t>For Variables with a Normal (Bell-Shaped Distribution)</a:t>
            </a:r>
          </a:p>
          <a:p>
            <a:pPr>
              <a:lnSpc>
                <a:spcPct val="90000"/>
              </a:lnSpc>
              <a:buFont typeface="Wingdings" charset="0"/>
              <a:buNone/>
            </a:pPr>
            <a:r>
              <a:rPr lang="en-US" sz="2400">
                <a:solidFill>
                  <a:schemeClr val="folHlink"/>
                </a:solidFill>
              </a:rPr>
              <a:t>~68% of the values fall within +/- 1 standard deviation of the mean.  </a:t>
            </a:r>
          </a:p>
          <a:p>
            <a:pPr>
              <a:lnSpc>
                <a:spcPct val="90000"/>
              </a:lnSpc>
              <a:buFont typeface="Wingdings" charset="0"/>
              <a:buNone/>
            </a:pPr>
            <a:r>
              <a:rPr lang="en-US" sz="2400">
                <a:solidFill>
                  <a:schemeClr val="folHlink"/>
                </a:solidFill>
              </a:rPr>
              <a:t>~95% of the values fall within +/-2 standard deviations of the mean.</a:t>
            </a:r>
            <a:r>
              <a:rPr lang="en-US" sz="2400"/>
              <a:t> </a:t>
            </a:r>
          </a:p>
          <a:p>
            <a:pPr>
              <a:lnSpc>
                <a:spcPct val="90000"/>
              </a:lnSpc>
              <a:buFont typeface="Wingdings" charset="0"/>
              <a:buNone/>
            </a:pPr>
            <a:endParaRPr lang="en-US" sz="2400"/>
          </a:p>
        </p:txBody>
      </p:sp>
      <p:graphicFrame>
        <p:nvGraphicFramePr>
          <p:cNvPr id="3078" name="Object 6"/>
          <p:cNvGraphicFramePr>
            <a:graphicFrameLocks noGrp="1" noChangeAspect="1"/>
          </p:cNvGraphicFramePr>
          <p:nvPr>
            <p:ph sz="quarter" idx="3"/>
          </p:nvPr>
        </p:nvGraphicFramePr>
        <p:xfrm>
          <a:off x="990600" y="3048000"/>
          <a:ext cx="387350" cy="428625"/>
        </p:xfrm>
        <a:graphic>
          <a:graphicData uri="http://schemas.openxmlformats.org/presentationml/2006/ole">
            <mc:AlternateContent xmlns:mc="http://schemas.openxmlformats.org/markup-compatibility/2006">
              <mc:Choice xmlns:v="urn:schemas-microsoft-com:vml" Requires="v">
                <p:oleObj spid="_x0000_s1042" name="Equation" r:id="rId3" imgW="139680" imgH="164880" progId="Equation.3">
                  <p:embed/>
                </p:oleObj>
              </mc:Choice>
              <mc:Fallback>
                <p:oleObj name="Equation" r:id="rId3" imgW="1396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048000"/>
                        <a:ext cx="387350"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3081" name="Object 9"/>
          <p:cNvGraphicFramePr>
            <a:graphicFrameLocks noChangeAspect="1"/>
          </p:cNvGraphicFramePr>
          <p:nvPr/>
        </p:nvGraphicFramePr>
        <p:xfrm>
          <a:off x="990600" y="2286000"/>
          <a:ext cx="341313" cy="457200"/>
        </p:xfrm>
        <a:graphic>
          <a:graphicData uri="http://schemas.openxmlformats.org/presentationml/2006/ole">
            <mc:AlternateContent xmlns:mc="http://schemas.openxmlformats.org/markup-compatibility/2006">
              <mc:Choice xmlns:v="urn:schemas-microsoft-com:vml" Requires="v">
                <p:oleObj spid="_x0000_s1043" name="Equation" r:id="rId5" imgW="152280" imgH="203040" progId="Equation.3">
                  <p:embed/>
                </p:oleObj>
              </mc:Choice>
              <mc:Fallback>
                <p:oleObj name="Equation" r:id="rId5" imgW="152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286000"/>
                        <a:ext cx="3413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94936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Sampling Distribution of a Proportion</a:t>
            </a:r>
            <a:endParaRPr lang="en-US" dirty="0"/>
          </a:p>
        </p:txBody>
      </p:sp>
      <p:sp>
        <p:nvSpPr>
          <p:cNvPr id="3" name="Content Placeholder 2"/>
          <p:cNvSpPr>
            <a:spLocks noGrp="1"/>
          </p:cNvSpPr>
          <p:nvPr>
            <p:ph idx="1"/>
          </p:nvPr>
        </p:nvSpPr>
        <p:spPr/>
        <p:txBody>
          <a:bodyPr/>
          <a:lstStyle/>
          <a:p>
            <a:pPr marL="82296" indent="0">
              <a:buNone/>
            </a:pPr>
            <a:r>
              <a:rPr lang="en-US" dirty="0" smtClean="0"/>
              <a:t>How good is the </a:t>
            </a:r>
            <a:r>
              <a:rPr lang="en-US" u="sng" dirty="0" smtClean="0"/>
              <a:t>STATISTIC</a:t>
            </a:r>
            <a:r>
              <a:rPr lang="en-US" dirty="0" smtClean="0"/>
              <a:t>,      , as an estimate of the </a:t>
            </a:r>
            <a:r>
              <a:rPr lang="en-US" u="sng" dirty="0" smtClean="0"/>
              <a:t>parameter</a:t>
            </a:r>
            <a:r>
              <a:rPr lang="en-US" dirty="0" smtClean="0"/>
              <a:t> p?</a:t>
            </a:r>
          </a:p>
          <a:p>
            <a:pPr marL="82296" indent="0">
              <a:buNone/>
            </a:pPr>
            <a:endParaRPr lang="en-US" dirty="0"/>
          </a:p>
          <a:p>
            <a:pPr marL="82296" indent="0">
              <a:buNone/>
            </a:pPr>
            <a:r>
              <a:rPr lang="en-US" dirty="0" smtClean="0"/>
              <a:t>To find out we ask, what would happen if I took MANY samples and plotted the proportions (i.e. made the sampling distribution of       ?</a:t>
            </a:r>
            <a:endParaRPr lang="en-US" dirty="0"/>
          </a:p>
        </p:txBody>
      </p:sp>
      <p:graphicFrame>
        <p:nvGraphicFramePr>
          <p:cNvPr id="5" name="Object 8"/>
          <p:cNvGraphicFramePr>
            <a:graphicFrameLocks noChangeAspect="1"/>
          </p:cNvGraphicFramePr>
          <p:nvPr>
            <p:extLst>
              <p:ext uri="{D42A27DB-BD31-4B8C-83A1-F6EECF244321}">
                <p14:modId xmlns:p14="http://schemas.microsoft.com/office/powerpoint/2010/main" val="1874341689"/>
              </p:ext>
            </p:extLst>
          </p:nvPr>
        </p:nvGraphicFramePr>
        <p:xfrm>
          <a:off x="6473138" y="1447800"/>
          <a:ext cx="400050" cy="533400"/>
        </p:xfrm>
        <a:graphic>
          <a:graphicData uri="http://schemas.openxmlformats.org/presentationml/2006/ole">
            <mc:AlternateContent xmlns:mc="http://schemas.openxmlformats.org/markup-compatibility/2006">
              <mc:Choice xmlns:v="urn:schemas-microsoft-com:vml" Requires="v">
                <p:oleObj spid="_x0000_s10269" name="Equation" r:id="rId3" imgW="152280" imgH="203040" progId="Equation.3">
                  <p:embed/>
                </p:oleObj>
              </mc:Choice>
              <mc:Fallback>
                <p:oleObj name="Equation" r:id="rId3"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3138" y="1447800"/>
                        <a:ext cx="40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6" name="Object 8"/>
          <p:cNvGraphicFramePr>
            <a:graphicFrameLocks noChangeAspect="1"/>
          </p:cNvGraphicFramePr>
          <p:nvPr>
            <p:extLst>
              <p:ext uri="{D42A27DB-BD31-4B8C-83A1-F6EECF244321}">
                <p14:modId xmlns:p14="http://schemas.microsoft.com/office/powerpoint/2010/main" val="1460327289"/>
              </p:ext>
            </p:extLst>
          </p:nvPr>
        </p:nvGraphicFramePr>
        <p:xfrm>
          <a:off x="4108216" y="4524634"/>
          <a:ext cx="400050" cy="533400"/>
        </p:xfrm>
        <a:graphic>
          <a:graphicData uri="http://schemas.openxmlformats.org/presentationml/2006/ole">
            <mc:AlternateContent xmlns:mc="http://schemas.openxmlformats.org/markup-compatibility/2006">
              <mc:Choice xmlns:v="urn:schemas-microsoft-com:vml" Requires="v">
                <p:oleObj spid="_x0000_s10270" name="Equation" r:id="rId5" imgW="152280" imgH="203040" progId="Equation.3">
                  <p:embed/>
                </p:oleObj>
              </mc:Choice>
              <mc:Fallback>
                <p:oleObj name="Equation" r:id="rId5"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8216" y="4524634"/>
                        <a:ext cx="40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7" name="Object 8"/>
          <p:cNvGraphicFramePr>
            <a:graphicFrameLocks noChangeAspect="1"/>
          </p:cNvGraphicFramePr>
          <p:nvPr>
            <p:extLst>
              <p:ext uri="{D42A27DB-BD31-4B8C-83A1-F6EECF244321}">
                <p14:modId xmlns:p14="http://schemas.microsoft.com/office/powerpoint/2010/main" val="6019561"/>
              </p:ext>
            </p:extLst>
          </p:nvPr>
        </p:nvGraphicFramePr>
        <p:xfrm>
          <a:off x="1757372" y="5365750"/>
          <a:ext cx="4267200" cy="1133475"/>
        </p:xfrm>
        <a:graphic>
          <a:graphicData uri="http://schemas.openxmlformats.org/presentationml/2006/ole">
            <mc:AlternateContent xmlns:mc="http://schemas.openxmlformats.org/markup-compatibility/2006">
              <mc:Choice xmlns:v="urn:schemas-microsoft-com:vml" Requires="v">
                <p:oleObj spid="_x0000_s10271" name="Equation" r:id="rId6" imgW="1625600" imgH="431800" progId="Equation.3">
                  <p:embed/>
                </p:oleObj>
              </mc:Choice>
              <mc:Fallback>
                <p:oleObj name="Equation" r:id="rId6" imgW="1625600" imgH="431800" progId="Equation.3">
                  <p:embed/>
                  <p:pic>
                    <p:nvPicPr>
                      <p:cNvPr id="0" name=""/>
                      <p:cNvPicPr>
                        <a:picLocks noChangeAspect="1" noChangeArrowheads="1"/>
                      </p:cNvPicPr>
                      <p:nvPr/>
                    </p:nvPicPr>
                    <p:blipFill>
                      <a:blip r:embed="rId7"/>
                      <a:srcRect/>
                      <a:stretch>
                        <a:fillRect/>
                      </a:stretch>
                    </p:blipFill>
                    <p:spPr bwMode="auto">
                      <a:xfrm>
                        <a:off x="1757372" y="5365750"/>
                        <a:ext cx="4267200"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2484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382000" cy="1066800"/>
          </a:xfrm>
        </p:spPr>
        <p:txBody>
          <a:bodyPr>
            <a:normAutofit fontScale="90000"/>
          </a:bodyPr>
          <a:lstStyle/>
          <a:p>
            <a:r>
              <a:rPr lang="en-US" dirty="0" smtClean="0"/>
              <a:t>EXAMPLE: Sampling </a:t>
            </a:r>
            <a:r>
              <a:rPr lang="en-US" dirty="0"/>
              <a:t>Distribution of the Sample Proportion</a:t>
            </a:r>
          </a:p>
        </p:txBody>
      </p:sp>
      <p:sp>
        <p:nvSpPr>
          <p:cNvPr id="4099" name="Rectangle 3"/>
          <p:cNvSpPr>
            <a:spLocks noGrp="1" noChangeArrowheads="1"/>
          </p:cNvSpPr>
          <p:nvPr>
            <p:ph type="body" sz="half" idx="1"/>
          </p:nvPr>
        </p:nvSpPr>
        <p:spPr>
          <a:xfrm>
            <a:off x="457200" y="1981200"/>
            <a:ext cx="8305800" cy="4114800"/>
          </a:xfrm>
        </p:spPr>
        <p:txBody>
          <a:bodyPr/>
          <a:lstStyle/>
          <a:p>
            <a:pPr>
              <a:buFont typeface="Wingdings" charset="0"/>
              <a:buNone/>
            </a:pPr>
            <a:r>
              <a:rPr lang="en-US" sz="2800" b="1" dirty="0"/>
              <a:t>	</a:t>
            </a:r>
            <a:r>
              <a:rPr lang="en-US" sz="2800" b="1" u="sng" dirty="0"/>
              <a:t>Situation 1:</a:t>
            </a:r>
            <a:r>
              <a:rPr lang="en-US" sz="2800" dirty="0"/>
              <a:t>  A survey is undertaken to determine the proportion of PSU students who engage in under-age drinking.  The survey asks 200 random under-age students (assume no problems with bias). Suppose the true population proportion of those who drink is 60% or p=.6   </a:t>
            </a:r>
          </a:p>
          <a:p>
            <a:pPr>
              <a:buFont typeface="Wingdings" charset="0"/>
              <a:buNone/>
            </a:pPr>
            <a:r>
              <a:rPr lang="en-US" sz="2800" dirty="0"/>
              <a:t>   </a:t>
            </a:r>
          </a:p>
          <a:p>
            <a:pPr>
              <a:buFont typeface="Wingdings" charset="0"/>
              <a:buNone/>
            </a:pPr>
            <a:r>
              <a:rPr lang="en-US" sz="2800" dirty="0"/>
              <a:t>       is the proportion in the sample who </a:t>
            </a:r>
            <a:r>
              <a:rPr lang="en-US" sz="2800" dirty="0" smtClean="0"/>
              <a:t>drink from a sample of 200 students.</a:t>
            </a:r>
            <a:endParaRPr lang="en-US" sz="2800" dirty="0"/>
          </a:p>
        </p:txBody>
      </p:sp>
      <p:graphicFrame>
        <p:nvGraphicFramePr>
          <p:cNvPr id="4104" name="Object 8"/>
          <p:cNvGraphicFramePr>
            <a:graphicFrameLocks noGrp="1" noChangeAspect="1"/>
          </p:cNvGraphicFramePr>
          <p:nvPr>
            <p:ph sz="quarter" idx="3"/>
          </p:nvPr>
        </p:nvGraphicFramePr>
        <p:xfrm>
          <a:off x="838200" y="5181600"/>
          <a:ext cx="400050" cy="533400"/>
        </p:xfrm>
        <a:graphic>
          <a:graphicData uri="http://schemas.openxmlformats.org/presentationml/2006/ole">
            <mc:AlternateContent xmlns:mc="http://schemas.openxmlformats.org/markup-compatibility/2006">
              <mc:Choice xmlns:v="urn:schemas-microsoft-com:vml" Requires="v">
                <p:oleObj spid="_x0000_s2059" name="Equation" r:id="rId3" imgW="152280" imgH="203040" progId="Equation.3">
                  <p:embed/>
                </p:oleObj>
              </mc:Choice>
              <mc:Fallback>
                <p:oleObj name="Equation" r:id="rId3"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181600"/>
                        <a:ext cx="40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71463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1143000"/>
          </a:xfrm>
        </p:spPr>
        <p:txBody>
          <a:bodyPr/>
          <a:lstStyle/>
          <a:p>
            <a:r>
              <a:rPr lang="en-US"/>
              <a:t>Repeated Samples</a:t>
            </a:r>
          </a:p>
        </p:txBody>
      </p:sp>
      <p:sp>
        <p:nvSpPr>
          <p:cNvPr id="7171" name="Rectangle 3"/>
          <p:cNvSpPr>
            <a:spLocks noGrp="1" noChangeArrowheads="1"/>
          </p:cNvSpPr>
          <p:nvPr>
            <p:ph type="body" sz="half" idx="1"/>
          </p:nvPr>
        </p:nvSpPr>
        <p:spPr>
          <a:xfrm>
            <a:off x="457200" y="1981200"/>
            <a:ext cx="8188325" cy="4114800"/>
          </a:xfrm>
        </p:spPr>
        <p:txBody>
          <a:bodyPr/>
          <a:lstStyle/>
          <a:p>
            <a:pPr>
              <a:buFont typeface="Wingdings" charset="0"/>
              <a:buNone/>
            </a:pPr>
            <a:r>
              <a:rPr lang="en-US" sz="2800" dirty="0"/>
              <a:t>	</a:t>
            </a:r>
            <a:r>
              <a:rPr lang="en-US" sz="2400" dirty="0">
                <a:solidFill>
                  <a:schemeClr val="hlink"/>
                </a:solidFill>
              </a:rPr>
              <a:t>Imagine repeating this survey many times</a:t>
            </a:r>
            <a:r>
              <a:rPr lang="en-US" sz="2400" dirty="0"/>
              <a:t>, and each time we record the sample proportion of those who have engaged in under-age drinking.  What would the sampling distribution of     look like?</a:t>
            </a:r>
          </a:p>
        </p:txBody>
      </p:sp>
      <p:graphicFrame>
        <p:nvGraphicFramePr>
          <p:cNvPr id="7247" name="Group 79"/>
          <p:cNvGraphicFramePr>
            <a:graphicFrameLocks noGrp="1"/>
          </p:cNvGraphicFramePr>
          <p:nvPr>
            <p:ph sz="quarter" idx="2"/>
          </p:nvPr>
        </p:nvGraphicFramePr>
        <p:xfrm>
          <a:off x="1676400" y="4038600"/>
          <a:ext cx="4038600" cy="2590800"/>
        </p:xfrm>
        <a:graphic>
          <a:graphicData uri="http://schemas.openxmlformats.org/drawingml/2006/table">
            <a:tbl>
              <a:tblPr/>
              <a:tblGrid>
                <a:gridCol w="2019300"/>
                <a:gridCol w="2019300"/>
              </a:tblGrid>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Sample (n=200)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Sample Proportion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2</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4</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400" b="1"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150,000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0"/>
                        <a:buNone/>
                        <a:tabLst/>
                      </a:pPr>
                      <a:r>
                        <a:rPr kumimoji="0" lang="en-US" sz="12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              </a:t>
                      </a:r>
                      <a:r>
                        <a:rPr kumimoji="0" lang="en-US" sz="1000" b="0" i="0" u="none" strike="noStrike" cap="none" normalizeH="0" baseline="0">
                          <a:ln>
                            <a:noFill/>
                          </a:ln>
                          <a:solidFill>
                            <a:schemeClr val="tx1"/>
                          </a:solidFill>
                          <a:effectLst>
                            <a:outerShdw blurRad="38100" dist="38100" dir="2700000" algn="tl">
                              <a:srgbClr val="000000"/>
                            </a:outerShdw>
                          </a:effectLst>
                          <a:latin typeface="Tahoma" charset="0"/>
                          <a:ea typeface="ＭＳ Ｐゴシック" charset="0"/>
                        </a:rPr>
                        <a:t>150,000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232" name="Object 64"/>
          <p:cNvGraphicFramePr>
            <a:graphicFrameLocks noGrp="1" noChangeAspect="1"/>
          </p:cNvGraphicFramePr>
          <p:nvPr>
            <p:ph sz="quarter" idx="3"/>
            <p:extLst>
              <p:ext uri="{D42A27DB-BD31-4B8C-83A1-F6EECF244321}">
                <p14:modId xmlns:p14="http://schemas.microsoft.com/office/powerpoint/2010/main" val="2814957258"/>
              </p:ext>
            </p:extLst>
          </p:nvPr>
        </p:nvGraphicFramePr>
        <p:xfrm>
          <a:off x="8439150" y="2846855"/>
          <a:ext cx="301475" cy="401966"/>
        </p:xfrm>
        <a:graphic>
          <a:graphicData uri="http://schemas.openxmlformats.org/presentationml/2006/ole">
            <mc:AlternateContent xmlns:mc="http://schemas.openxmlformats.org/markup-compatibility/2006">
              <mc:Choice xmlns:v="urn:schemas-microsoft-com:vml" Requires="v">
                <p:oleObj spid="_x0000_s3138" name="Equation" r:id="rId3" imgW="152280" imgH="203040" progId="Equation.3">
                  <p:embed/>
                </p:oleObj>
              </mc:Choice>
              <mc:Fallback>
                <p:oleObj name="Equation" r:id="rId3"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9150" y="2846855"/>
                        <a:ext cx="301475" cy="401966"/>
                      </a:xfrm>
                      <a:prstGeom prst="rect">
                        <a:avLst/>
                      </a:prstGeom>
                      <a:noFill/>
                      <a:ln>
                        <a:noFill/>
                      </a:ln>
                      <a:effectLst/>
                    </p:spPr>
                  </p:pic>
                </p:oleObj>
              </mc:Fallback>
            </mc:AlternateContent>
          </a:graphicData>
        </a:graphic>
      </p:graphicFrame>
      <p:graphicFrame>
        <p:nvGraphicFramePr>
          <p:cNvPr id="7234" name="Object 66"/>
          <p:cNvGraphicFramePr>
            <a:graphicFrameLocks noChangeAspect="1"/>
          </p:cNvGraphicFramePr>
          <p:nvPr/>
        </p:nvGraphicFramePr>
        <p:xfrm>
          <a:off x="4267200" y="4343400"/>
          <a:ext cx="228600" cy="304800"/>
        </p:xfrm>
        <a:graphic>
          <a:graphicData uri="http://schemas.openxmlformats.org/presentationml/2006/ole">
            <mc:AlternateContent xmlns:mc="http://schemas.openxmlformats.org/markup-compatibility/2006">
              <mc:Choice xmlns:v="urn:schemas-microsoft-com:vml" Requires="v">
                <p:oleObj spid="_x0000_s3139" name="Equation" r:id="rId5" imgW="152280" imgH="203040" progId="Equation.3">
                  <p:embed/>
                </p:oleObj>
              </mc:Choice>
              <mc:Fallback>
                <p:oleObj name="Equation" r:id="rId5"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3434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240" name="Object 72"/>
          <p:cNvGraphicFramePr>
            <a:graphicFrameLocks noChangeAspect="1"/>
          </p:cNvGraphicFramePr>
          <p:nvPr/>
        </p:nvGraphicFramePr>
        <p:xfrm>
          <a:off x="4267200" y="4648200"/>
          <a:ext cx="228600" cy="304800"/>
        </p:xfrm>
        <a:graphic>
          <a:graphicData uri="http://schemas.openxmlformats.org/presentationml/2006/ole">
            <mc:AlternateContent xmlns:mc="http://schemas.openxmlformats.org/markup-compatibility/2006">
              <mc:Choice xmlns:v="urn:schemas-microsoft-com:vml" Requires="v">
                <p:oleObj spid="_x0000_s3140" name="Equation" r:id="rId6" imgW="152280" imgH="203040" progId="Equation.3">
                  <p:embed/>
                </p:oleObj>
              </mc:Choice>
              <mc:Fallback>
                <p:oleObj name="Equation" r:id="rId6"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6482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241" name="Object 73"/>
          <p:cNvGraphicFramePr>
            <a:graphicFrameLocks noChangeAspect="1"/>
          </p:cNvGraphicFramePr>
          <p:nvPr/>
        </p:nvGraphicFramePr>
        <p:xfrm>
          <a:off x="4267200" y="5029200"/>
          <a:ext cx="228600" cy="304800"/>
        </p:xfrm>
        <a:graphic>
          <a:graphicData uri="http://schemas.openxmlformats.org/presentationml/2006/ole">
            <mc:AlternateContent xmlns:mc="http://schemas.openxmlformats.org/markup-compatibility/2006">
              <mc:Choice xmlns:v="urn:schemas-microsoft-com:vml" Requires="v">
                <p:oleObj spid="_x0000_s3141" name="Equation" r:id="rId7" imgW="152280" imgH="203040" progId="Equation.3">
                  <p:embed/>
                </p:oleObj>
              </mc:Choice>
              <mc:Fallback>
                <p:oleObj name="Equation" r:id="rId7"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50292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242" name="Object 74"/>
          <p:cNvGraphicFramePr>
            <a:graphicFrameLocks noChangeAspect="1"/>
          </p:cNvGraphicFramePr>
          <p:nvPr/>
        </p:nvGraphicFramePr>
        <p:xfrm>
          <a:off x="4267200" y="5334000"/>
          <a:ext cx="228600" cy="304800"/>
        </p:xfrm>
        <a:graphic>
          <a:graphicData uri="http://schemas.openxmlformats.org/presentationml/2006/ole">
            <mc:AlternateContent xmlns:mc="http://schemas.openxmlformats.org/markup-compatibility/2006">
              <mc:Choice xmlns:v="urn:schemas-microsoft-com:vml" Requires="v">
                <p:oleObj spid="_x0000_s3142" name="Equation" r:id="rId8" imgW="152280" imgH="203040" progId="Equation.3">
                  <p:embed/>
                </p:oleObj>
              </mc:Choice>
              <mc:Fallback>
                <p:oleObj name="Equation" r:id="rId8"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53340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243" name="Object 75"/>
          <p:cNvGraphicFramePr>
            <a:graphicFrameLocks noChangeAspect="1"/>
          </p:cNvGraphicFramePr>
          <p:nvPr/>
        </p:nvGraphicFramePr>
        <p:xfrm>
          <a:off x="4267200" y="5638800"/>
          <a:ext cx="228600" cy="304800"/>
        </p:xfrm>
        <a:graphic>
          <a:graphicData uri="http://schemas.openxmlformats.org/presentationml/2006/ole">
            <mc:AlternateContent xmlns:mc="http://schemas.openxmlformats.org/markup-compatibility/2006">
              <mc:Choice xmlns:v="urn:schemas-microsoft-com:vml" Requires="v">
                <p:oleObj spid="_x0000_s3143" name="Equation" r:id="rId9" imgW="152280" imgH="203040" progId="Equation.3">
                  <p:embed/>
                </p:oleObj>
              </mc:Choice>
              <mc:Fallback>
                <p:oleObj name="Equation" r:id="rId9"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56388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248" name="Object 80"/>
          <p:cNvGraphicFramePr>
            <a:graphicFrameLocks noChangeAspect="1"/>
          </p:cNvGraphicFramePr>
          <p:nvPr/>
        </p:nvGraphicFramePr>
        <p:xfrm>
          <a:off x="4267200" y="6324600"/>
          <a:ext cx="228600" cy="304800"/>
        </p:xfrm>
        <a:graphic>
          <a:graphicData uri="http://schemas.openxmlformats.org/presentationml/2006/ole">
            <mc:AlternateContent xmlns:mc="http://schemas.openxmlformats.org/markup-compatibility/2006">
              <mc:Choice xmlns:v="urn:schemas-microsoft-com:vml" Requires="v">
                <p:oleObj spid="_x0000_s3144" name="Equation" r:id="rId10" imgW="152280" imgH="203040" progId="Equation.3">
                  <p:embed/>
                </p:oleObj>
              </mc:Choice>
              <mc:Fallback>
                <p:oleObj name="Equation" r:id="rId10"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6324600"/>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250" name="Text Box 82"/>
          <p:cNvSpPr txBox="1">
            <a:spLocks noChangeArrowheads="1"/>
          </p:cNvSpPr>
          <p:nvPr/>
        </p:nvSpPr>
        <p:spPr bwMode="auto">
          <a:xfrm>
            <a:off x="6461125" y="39941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p>
        </p:txBody>
      </p:sp>
      <p:graphicFrame>
        <p:nvGraphicFramePr>
          <p:cNvPr id="7251" name="Object 83"/>
          <p:cNvGraphicFramePr>
            <a:graphicFrameLocks noChangeAspect="1"/>
          </p:cNvGraphicFramePr>
          <p:nvPr>
            <p:extLst>
              <p:ext uri="{D42A27DB-BD31-4B8C-83A1-F6EECF244321}">
                <p14:modId xmlns:p14="http://schemas.microsoft.com/office/powerpoint/2010/main" val="1557222449"/>
              </p:ext>
            </p:extLst>
          </p:nvPr>
        </p:nvGraphicFramePr>
        <p:xfrm>
          <a:off x="6324600" y="4191000"/>
          <a:ext cx="342900" cy="457200"/>
        </p:xfrm>
        <a:graphic>
          <a:graphicData uri="http://schemas.openxmlformats.org/presentationml/2006/ole">
            <mc:AlternateContent xmlns:mc="http://schemas.openxmlformats.org/markup-compatibility/2006">
              <mc:Choice xmlns:v="urn:schemas-microsoft-com:vml" Requires="v">
                <p:oleObj spid="_x0000_s3145" name="Equation" r:id="rId11" imgW="152280" imgH="203040" progId="Equation.3">
                  <p:embed/>
                </p:oleObj>
              </mc:Choice>
              <mc:Fallback>
                <p:oleObj name="Equation" r:id="rId11"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191000"/>
                        <a:ext cx="342900" cy="457200"/>
                      </a:xfrm>
                      <a:prstGeom prst="rect">
                        <a:avLst/>
                      </a:prstGeom>
                      <a:noFill/>
                      <a:ln>
                        <a:noFill/>
                      </a:ln>
                      <a:effectLst/>
                    </p:spPr>
                  </p:pic>
                </p:oleObj>
              </mc:Fallback>
            </mc:AlternateContent>
          </a:graphicData>
        </a:graphic>
      </p:graphicFrame>
      <p:sp>
        <p:nvSpPr>
          <p:cNvPr id="7252" name="Text Box 84"/>
          <p:cNvSpPr txBox="1">
            <a:spLocks noChangeArrowheads="1"/>
          </p:cNvSpPr>
          <p:nvPr/>
        </p:nvSpPr>
        <p:spPr bwMode="auto">
          <a:xfrm>
            <a:off x="6324600" y="4221212"/>
            <a:ext cx="2819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dirty="0"/>
              <a:t>     </a:t>
            </a:r>
            <a:r>
              <a:rPr lang="en-US" sz="2000" dirty="0"/>
              <a:t>is a random variable </a:t>
            </a:r>
          </a:p>
          <a:p>
            <a:r>
              <a:rPr lang="en-US" sz="2000" dirty="0"/>
              <a:t>assigning a value to each sample! </a:t>
            </a:r>
          </a:p>
        </p:txBody>
      </p:sp>
    </p:spTree>
    <p:extLst>
      <p:ext uri="{BB962C8B-B14F-4D97-AF65-F5344CB8AC3E}">
        <p14:creationId xmlns:p14="http://schemas.microsoft.com/office/powerpoint/2010/main" val="296299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25"/>
          <p:cNvSpPr>
            <a:spLocks noGrp="1" noChangeArrowheads="1"/>
          </p:cNvSpPr>
          <p:nvPr>
            <p:ph type="title"/>
          </p:nvPr>
        </p:nvSpPr>
        <p:spPr/>
        <p:txBody>
          <a:bodyPr/>
          <a:lstStyle/>
          <a:p>
            <a:r>
              <a:rPr lang="en-US">
                <a:solidFill>
                  <a:schemeClr val="tx1"/>
                </a:solidFill>
              </a:rPr>
              <a:t>Histogram of    for 150k samples.</a:t>
            </a:r>
          </a:p>
        </p:txBody>
      </p:sp>
      <p:graphicFrame>
        <p:nvGraphicFramePr>
          <p:cNvPr id="8216" name="Object 24"/>
          <p:cNvGraphicFramePr>
            <a:graphicFrameLocks noGrp="1" noChangeAspect="1"/>
          </p:cNvGraphicFramePr>
          <p:nvPr>
            <p:ph sz="half" idx="1"/>
          </p:nvPr>
        </p:nvGraphicFramePr>
        <p:xfrm>
          <a:off x="1524000" y="2133600"/>
          <a:ext cx="5638800" cy="4357688"/>
        </p:xfrm>
        <a:graphic>
          <a:graphicData uri="http://schemas.openxmlformats.org/presentationml/2006/ole">
            <mc:AlternateContent xmlns:mc="http://schemas.openxmlformats.org/markup-compatibility/2006">
              <mc:Choice xmlns:v="urn:schemas-microsoft-com:vml" Requires="v">
                <p:oleObj spid="_x0000_s4122" name="Graph Sheet" r:id="rId3" imgW="3352680" imgH="2590560" progId="SPLUSGraphSheetFileType">
                  <p:embed/>
                </p:oleObj>
              </mc:Choice>
              <mc:Fallback>
                <p:oleObj name="Graph Sheet" r:id="rId3" imgW="3352680" imgH="2590560" progId="SPLUSGraphSheetFileTyp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133600"/>
                        <a:ext cx="5638800" cy="43576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224" name="Object 32"/>
          <p:cNvGraphicFramePr>
            <a:graphicFrameLocks noGrp="1" noChangeAspect="1"/>
          </p:cNvGraphicFramePr>
          <p:nvPr>
            <p:ph sz="quarter" idx="2"/>
            <p:extLst>
              <p:ext uri="{D42A27DB-BD31-4B8C-83A1-F6EECF244321}">
                <p14:modId xmlns:p14="http://schemas.microsoft.com/office/powerpoint/2010/main" val="1415320723"/>
              </p:ext>
            </p:extLst>
          </p:nvPr>
        </p:nvGraphicFramePr>
        <p:xfrm>
          <a:off x="3519160" y="762000"/>
          <a:ext cx="571500" cy="762000"/>
        </p:xfrm>
        <a:graphic>
          <a:graphicData uri="http://schemas.openxmlformats.org/presentationml/2006/ole">
            <mc:AlternateContent xmlns:mc="http://schemas.openxmlformats.org/markup-compatibility/2006">
              <mc:Choice xmlns:v="urn:schemas-microsoft-com:vml" Requires="v">
                <p:oleObj spid="_x0000_s4123" name="Equation" r:id="rId5" imgW="152280" imgH="203040" progId="Equation.3">
                  <p:embed/>
                </p:oleObj>
              </mc:Choice>
              <mc:Fallback>
                <p:oleObj name="Equation" r:id="rId5" imgW="152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9160" y="762000"/>
                        <a:ext cx="5715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8227" name="Object 35"/>
          <p:cNvGraphicFramePr>
            <a:graphicFrameLocks noGrp="1" noChangeAspect="1"/>
          </p:cNvGraphicFramePr>
          <p:nvPr>
            <p:ph sz="quarter" idx="3"/>
          </p:nvPr>
        </p:nvGraphicFramePr>
        <p:xfrm>
          <a:off x="3962400" y="6019800"/>
          <a:ext cx="361950" cy="482600"/>
        </p:xfrm>
        <a:graphic>
          <a:graphicData uri="http://schemas.openxmlformats.org/presentationml/2006/ole">
            <mc:AlternateContent xmlns:mc="http://schemas.openxmlformats.org/markup-compatibility/2006">
              <mc:Choice xmlns:v="urn:schemas-microsoft-com:vml" Requires="v">
                <p:oleObj spid="_x0000_s4124" name="Equation" r:id="rId7" imgW="152280" imgH="203040" progId="Equation.3">
                  <p:embed/>
                </p:oleObj>
              </mc:Choice>
              <mc:Fallback>
                <p:oleObj name="Equation" r:id="rId7" imgW="152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6019800"/>
                        <a:ext cx="3619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28617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229600" cy="1371600"/>
          </a:xfrm>
        </p:spPr>
        <p:txBody>
          <a:bodyPr/>
          <a:lstStyle/>
          <a:p>
            <a:r>
              <a:rPr lang="en-US" sz="3500">
                <a:solidFill>
                  <a:schemeClr val="tx1"/>
                </a:solidFill>
              </a:rPr>
              <a:t>Sampling Distribution of    </a:t>
            </a:r>
            <a:br>
              <a:rPr lang="en-US" sz="3500">
                <a:solidFill>
                  <a:schemeClr val="tx1"/>
                </a:solidFill>
              </a:rPr>
            </a:br>
            <a:r>
              <a:rPr lang="en-US" sz="3500">
                <a:solidFill>
                  <a:schemeClr val="tx1"/>
                </a:solidFill>
              </a:rPr>
              <a:t>Derived from the Binomial Distribution</a:t>
            </a:r>
          </a:p>
        </p:txBody>
      </p:sp>
      <p:sp>
        <p:nvSpPr>
          <p:cNvPr id="13315" name="Rectangle 3"/>
          <p:cNvSpPr>
            <a:spLocks noGrp="1" noChangeArrowheads="1"/>
          </p:cNvSpPr>
          <p:nvPr>
            <p:ph type="body" sz="half" idx="1"/>
          </p:nvPr>
        </p:nvSpPr>
        <p:spPr>
          <a:xfrm>
            <a:off x="304800" y="1600200"/>
            <a:ext cx="8839200" cy="1752600"/>
          </a:xfrm>
        </p:spPr>
        <p:txBody>
          <a:bodyPr/>
          <a:lstStyle/>
          <a:p>
            <a:pPr>
              <a:buFont typeface="Wingdings" charset="0"/>
              <a:buNone/>
            </a:pPr>
            <a:r>
              <a:rPr lang="en-US" sz="1800"/>
              <a:t>	Let X be the number of respondents who say they engage in under age drinking.  What is the PDF of X?  </a:t>
            </a:r>
          </a:p>
          <a:p>
            <a:pPr>
              <a:buFont typeface="Wingdings" charset="0"/>
              <a:buNone/>
            </a:pPr>
            <a:r>
              <a:rPr lang="en-US" sz="1800"/>
              <a:t>     X is binomial with n=200 and p=.6 so we can calculate the probability of X for each possible outcome (0-200).  The PDF is plotted below:</a:t>
            </a:r>
          </a:p>
          <a:p>
            <a:pPr>
              <a:buFont typeface="Wingdings" charset="0"/>
              <a:buNone/>
            </a:pPr>
            <a:endParaRPr lang="en-US" sz="2000"/>
          </a:p>
        </p:txBody>
      </p:sp>
      <p:graphicFrame>
        <p:nvGraphicFramePr>
          <p:cNvPr id="13316" name="Object 4"/>
          <p:cNvGraphicFramePr>
            <a:graphicFrameLocks noGrp="1" noChangeAspect="1"/>
          </p:cNvGraphicFramePr>
          <p:nvPr>
            <p:ph sz="quarter" idx="2"/>
          </p:nvPr>
        </p:nvGraphicFramePr>
        <p:xfrm>
          <a:off x="2362200" y="2971800"/>
          <a:ext cx="4648200" cy="3592513"/>
        </p:xfrm>
        <a:graphic>
          <a:graphicData uri="http://schemas.openxmlformats.org/presentationml/2006/ole">
            <mc:AlternateContent xmlns:mc="http://schemas.openxmlformats.org/markup-compatibility/2006">
              <mc:Choice xmlns:v="urn:schemas-microsoft-com:vml" Requires="v">
                <p:oleObj spid="_x0000_s5138" name="Graph Sheet" r:id="rId3" imgW="3352680" imgH="2590560" progId="SPLUSGraphSheetFileType">
                  <p:embed/>
                </p:oleObj>
              </mc:Choice>
              <mc:Fallback>
                <p:oleObj name="Graph Sheet" r:id="rId3" imgW="3352680" imgH="2590560" progId="SPLUSGraphSheetFileTyp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971800"/>
                        <a:ext cx="4648200" cy="3592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13322" name="Object 10"/>
          <p:cNvGraphicFramePr>
            <a:graphicFrameLocks noGrp="1" noChangeAspect="1"/>
          </p:cNvGraphicFramePr>
          <p:nvPr>
            <p:ph sz="quarter" idx="3"/>
            <p:extLst>
              <p:ext uri="{D42A27DB-BD31-4B8C-83A1-F6EECF244321}">
                <p14:modId xmlns:p14="http://schemas.microsoft.com/office/powerpoint/2010/main" val="3457731299"/>
              </p:ext>
            </p:extLst>
          </p:nvPr>
        </p:nvGraphicFramePr>
        <p:xfrm>
          <a:off x="5273204" y="304800"/>
          <a:ext cx="571500" cy="609600"/>
        </p:xfrm>
        <a:graphic>
          <a:graphicData uri="http://schemas.openxmlformats.org/presentationml/2006/ole">
            <mc:AlternateContent xmlns:mc="http://schemas.openxmlformats.org/markup-compatibility/2006">
              <mc:Choice xmlns:v="urn:schemas-microsoft-com:vml" Requires="v">
                <p:oleObj spid="_x0000_s5139" name="Equation" r:id="rId5" imgW="152280" imgH="203040" progId="Equation.3">
                  <p:embed/>
                </p:oleObj>
              </mc:Choice>
              <mc:Fallback>
                <p:oleObj name="Equation" r:id="rId5" imgW="152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3204" y="304800"/>
                        <a:ext cx="5715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66925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59376" y="304800"/>
            <a:ext cx="7041624" cy="1371600"/>
          </a:xfrm>
        </p:spPr>
        <p:txBody>
          <a:bodyPr/>
          <a:lstStyle/>
          <a:p>
            <a:r>
              <a:rPr lang="en-US" dirty="0"/>
              <a:t>Sampling Dist. of                    </a:t>
            </a:r>
          </a:p>
        </p:txBody>
      </p:sp>
      <p:sp>
        <p:nvSpPr>
          <p:cNvPr id="16387" name="Rectangle 3"/>
          <p:cNvSpPr>
            <a:spLocks noGrp="1" noChangeArrowheads="1"/>
          </p:cNvSpPr>
          <p:nvPr>
            <p:ph type="body" sz="half" idx="1"/>
          </p:nvPr>
        </p:nvSpPr>
        <p:spPr>
          <a:xfrm>
            <a:off x="228600" y="1676400"/>
            <a:ext cx="8686800" cy="4572000"/>
          </a:xfrm>
        </p:spPr>
        <p:txBody>
          <a:bodyPr/>
          <a:lstStyle/>
          <a:p>
            <a:pPr>
              <a:lnSpc>
                <a:spcPct val="80000"/>
              </a:lnSpc>
              <a:buSzTx/>
              <a:buFont typeface="Wingdings" charset="0"/>
              <a:buChar char="§"/>
            </a:pPr>
            <a:r>
              <a:rPr lang="en-US" sz="2400" dirty="0" smtClean="0"/>
              <a:t>Choose an SRS of size n from a large population with population proportion p.  Let     be the proportion of the sample having the characteristic of interest (i.e. likes the wing bar at lunch)</a:t>
            </a:r>
            <a:endParaRPr lang="en-US" sz="2400" dirty="0"/>
          </a:p>
          <a:p>
            <a:pPr>
              <a:lnSpc>
                <a:spcPct val="80000"/>
              </a:lnSpc>
              <a:buSzTx/>
              <a:buFont typeface="Wingdings" charset="0"/>
              <a:buChar char="§"/>
            </a:pPr>
            <a:endParaRPr lang="en-US" sz="2400" dirty="0"/>
          </a:p>
          <a:p>
            <a:pPr>
              <a:lnSpc>
                <a:spcPct val="80000"/>
              </a:lnSpc>
              <a:buFont typeface="Wingdings" charset="0"/>
              <a:buNone/>
            </a:pPr>
            <a:r>
              <a:rPr lang="en-US" sz="2400" dirty="0"/>
              <a:t>   </a:t>
            </a:r>
            <a:endParaRPr lang="en-US" sz="2400" dirty="0">
              <a:solidFill>
                <a:schemeClr val="tx2"/>
              </a:solidFill>
            </a:endParaRPr>
          </a:p>
          <a:p>
            <a:pPr>
              <a:lnSpc>
                <a:spcPct val="80000"/>
              </a:lnSpc>
              <a:buFont typeface="Wingdings" charset="0"/>
              <a:buNone/>
            </a:pPr>
            <a:r>
              <a:rPr lang="en-US" sz="2400" dirty="0">
                <a:solidFill>
                  <a:schemeClr val="tx2"/>
                </a:solidFill>
              </a:rPr>
              <a:t>   </a:t>
            </a:r>
          </a:p>
          <a:p>
            <a:pPr>
              <a:lnSpc>
                <a:spcPct val="80000"/>
              </a:lnSpc>
              <a:buFont typeface="Wingdings" charset="0"/>
              <a:buNone/>
            </a:pPr>
            <a:endParaRPr lang="en-US" sz="2400" dirty="0">
              <a:solidFill>
                <a:schemeClr val="tx2"/>
              </a:solidFill>
            </a:endParaRPr>
          </a:p>
          <a:p>
            <a:pPr>
              <a:lnSpc>
                <a:spcPct val="80000"/>
              </a:lnSpc>
              <a:buFont typeface="Wingdings" charset="0"/>
              <a:buNone/>
            </a:pPr>
            <a:r>
              <a:rPr lang="en-US" sz="2400" dirty="0">
                <a:solidFill>
                  <a:schemeClr val="tx2"/>
                </a:solidFill>
              </a:rPr>
              <a:t> </a:t>
            </a:r>
          </a:p>
          <a:p>
            <a:pPr>
              <a:lnSpc>
                <a:spcPct val="80000"/>
              </a:lnSpc>
              <a:buFont typeface="Wingdings" charset="0"/>
              <a:buNone/>
            </a:pPr>
            <a:endParaRPr lang="en-US" sz="2400" dirty="0">
              <a:solidFill>
                <a:schemeClr val="tx2"/>
              </a:solidFill>
            </a:endParaRPr>
          </a:p>
          <a:p>
            <a:pPr>
              <a:lnSpc>
                <a:spcPct val="80000"/>
              </a:lnSpc>
              <a:buFont typeface="Wingdings" charset="0"/>
              <a:buNone/>
            </a:pPr>
            <a:endParaRPr lang="en-US" sz="2400" dirty="0">
              <a:solidFill>
                <a:schemeClr val="tx2"/>
              </a:solidFill>
            </a:endParaRPr>
          </a:p>
        </p:txBody>
      </p:sp>
      <p:graphicFrame>
        <p:nvGraphicFramePr>
          <p:cNvPr id="16401" name="Object 17"/>
          <p:cNvGraphicFramePr>
            <a:graphicFrameLocks noChangeAspect="1"/>
          </p:cNvGraphicFramePr>
          <p:nvPr>
            <p:extLst>
              <p:ext uri="{D42A27DB-BD31-4B8C-83A1-F6EECF244321}">
                <p14:modId xmlns:p14="http://schemas.microsoft.com/office/powerpoint/2010/main" val="2290187290"/>
              </p:ext>
            </p:extLst>
          </p:nvPr>
        </p:nvGraphicFramePr>
        <p:xfrm>
          <a:off x="4857750" y="609600"/>
          <a:ext cx="628650" cy="838200"/>
        </p:xfrm>
        <a:graphic>
          <a:graphicData uri="http://schemas.openxmlformats.org/presentationml/2006/ole">
            <mc:AlternateContent xmlns:mc="http://schemas.openxmlformats.org/markup-compatibility/2006">
              <mc:Choice xmlns:v="urn:schemas-microsoft-com:vml" Requires="v">
                <p:oleObj spid="_x0000_s6198" name="Microsoft Equation 3.0" r:id="rId3" imgW="152280" imgH="203040" progId="Equation.3">
                  <p:embed/>
                </p:oleObj>
              </mc:Choice>
              <mc:Fallback>
                <p:oleObj name="Microsoft Equation 3.0" r:id="rId3"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0" y="609600"/>
                        <a:ext cx="62865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6402" name="Object 18"/>
          <p:cNvGraphicFramePr>
            <a:graphicFrameLocks noChangeAspect="1"/>
          </p:cNvGraphicFramePr>
          <p:nvPr>
            <p:extLst>
              <p:ext uri="{D42A27DB-BD31-4B8C-83A1-F6EECF244321}">
                <p14:modId xmlns:p14="http://schemas.microsoft.com/office/powerpoint/2010/main" val="720330446"/>
              </p:ext>
            </p:extLst>
          </p:nvPr>
        </p:nvGraphicFramePr>
        <p:xfrm>
          <a:off x="844550" y="3159125"/>
          <a:ext cx="7834313" cy="1608138"/>
        </p:xfrm>
        <a:graphic>
          <a:graphicData uri="http://schemas.openxmlformats.org/presentationml/2006/ole">
            <mc:AlternateContent xmlns:mc="http://schemas.openxmlformats.org/markup-compatibility/2006">
              <mc:Choice xmlns:v="urn:schemas-microsoft-com:vml" Requires="v">
                <p:oleObj spid="_x0000_s6199" name="Equation" r:id="rId5" imgW="3429000" imgH="850900" progId="Equation.3">
                  <p:embed/>
                </p:oleObj>
              </mc:Choice>
              <mc:Fallback>
                <p:oleObj name="Equation" r:id="rId5" imgW="3429000" imgH="850900" progId="Equation.3">
                  <p:embed/>
                  <p:pic>
                    <p:nvPicPr>
                      <p:cNvPr id="0" name=""/>
                      <p:cNvPicPr>
                        <a:picLocks noChangeAspect="1" noChangeArrowheads="1"/>
                      </p:cNvPicPr>
                      <p:nvPr/>
                    </p:nvPicPr>
                    <p:blipFill>
                      <a:blip r:embed="rId6"/>
                      <a:srcRect/>
                      <a:stretch>
                        <a:fillRect/>
                      </a:stretch>
                    </p:blipFill>
                    <p:spPr bwMode="auto">
                      <a:xfrm>
                        <a:off x="844550" y="3159125"/>
                        <a:ext cx="7834313" cy="160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6404" name="Object 20"/>
          <p:cNvGraphicFramePr>
            <a:graphicFrameLocks noChangeAspect="1"/>
          </p:cNvGraphicFramePr>
          <p:nvPr>
            <p:extLst>
              <p:ext uri="{D42A27DB-BD31-4B8C-83A1-F6EECF244321}">
                <p14:modId xmlns:p14="http://schemas.microsoft.com/office/powerpoint/2010/main" val="3034562832"/>
              </p:ext>
            </p:extLst>
          </p:nvPr>
        </p:nvGraphicFramePr>
        <p:xfrm>
          <a:off x="2933818" y="2049102"/>
          <a:ext cx="234823" cy="313097"/>
        </p:xfrm>
        <a:graphic>
          <a:graphicData uri="http://schemas.openxmlformats.org/presentationml/2006/ole">
            <mc:AlternateContent xmlns:mc="http://schemas.openxmlformats.org/markup-compatibility/2006">
              <mc:Choice xmlns:v="urn:schemas-microsoft-com:vml" Requires="v">
                <p:oleObj spid="_x0000_s6200" name="Microsoft Equation 3.0" r:id="rId7" imgW="152280" imgH="203040" progId="Equation.3">
                  <p:embed/>
                </p:oleObj>
              </mc:Choice>
              <mc:Fallback>
                <p:oleObj name="Microsoft Equation 3.0" r:id="rId7"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818" y="2049102"/>
                        <a:ext cx="234823" cy="313097"/>
                      </a:xfrm>
                      <a:prstGeom prst="rect">
                        <a:avLst/>
                      </a:prstGeom>
                      <a:noFill/>
                      <a:ln>
                        <a:noFill/>
                      </a:ln>
                      <a:effectLst/>
                      <a:extLst/>
                    </p:spPr>
                  </p:pic>
                </p:oleObj>
              </mc:Fallback>
            </mc:AlternateContent>
          </a:graphicData>
        </a:graphic>
      </p:graphicFrame>
      <p:graphicFrame>
        <p:nvGraphicFramePr>
          <p:cNvPr id="16409" name="Object 2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201" name="Equation" r:id="rId8" imgW="114120" imgH="215640" progId="Equation.3">
                  <p:embed/>
                </p:oleObj>
              </mc:Choice>
              <mc:Fallback>
                <p:oleObj name="Equation" r:id="rId8" imgW="11412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TextBox 1"/>
          <p:cNvSpPr txBox="1"/>
          <p:nvPr/>
        </p:nvSpPr>
        <p:spPr>
          <a:xfrm>
            <a:off x="959376" y="5095528"/>
            <a:ext cx="7956024" cy="646331"/>
          </a:xfrm>
          <a:prstGeom prst="rect">
            <a:avLst/>
          </a:prstGeom>
          <a:noFill/>
        </p:spPr>
        <p:txBody>
          <a:bodyPr wrap="none" rtlCol="0">
            <a:spAutoFit/>
          </a:bodyPr>
          <a:lstStyle/>
          <a:p>
            <a:r>
              <a:rPr lang="en-US" dirty="0" smtClean="0"/>
              <a:t>Notice that the standard deviation of        will decrease as n increases (see formula </a:t>
            </a:r>
          </a:p>
          <a:p>
            <a:r>
              <a:rPr lang="en-US" dirty="0" smtClean="0"/>
              <a:t>Above). I.e.        Is less variable in large samples. </a:t>
            </a:r>
            <a:endParaRPr lang="en-US" dirty="0"/>
          </a:p>
        </p:txBody>
      </p:sp>
      <p:graphicFrame>
        <p:nvGraphicFramePr>
          <p:cNvPr id="11" name="Object 20"/>
          <p:cNvGraphicFramePr>
            <a:graphicFrameLocks noChangeAspect="1"/>
          </p:cNvGraphicFramePr>
          <p:nvPr>
            <p:extLst>
              <p:ext uri="{D42A27DB-BD31-4B8C-83A1-F6EECF244321}">
                <p14:modId xmlns:p14="http://schemas.microsoft.com/office/powerpoint/2010/main" val="3061112533"/>
              </p:ext>
            </p:extLst>
          </p:nvPr>
        </p:nvGraphicFramePr>
        <p:xfrm>
          <a:off x="4514850" y="5095528"/>
          <a:ext cx="342900" cy="457200"/>
        </p:xfrm>
        <a:graphic>
          <a:graphicData uri="http://schemas.openxmlformats.org/presentationml/2006/ole">
            <mc:AlternateContent xmlns:mc="http://schemas.openxmlformats.org/markup-compatibility/2006">
              <mc:Choice xmlns:v="urn:schemas-microsoft-com:vml" Requires="v">
                <p:oleObj spid="_x0000_s6202" name="Microsoft Equation 3.0" r:id="rId10" imgW="152280" imgH="203040" progId="Equation.3">
                  <p:embed/>
                </p:oleObj>
              </mc:Choice>
              <mc:Fallback>
                <p:oleObj name="Microsoft Equation 3.0" r:id="rId10"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5095528"/>
                        <a:ext cx="3429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 name="Object 20"/>
          <p:cNvGraphicFramePr>
            <a:graphicFrameLocks noChangeAspect="1"/>
          </p:cNvGraphicFramePr>
          <p:nvPr>
            <p:extLst>
              <p:ext uri="{D42A27DB-BD31-4B8C-83A1-F6EECF244321}">
                <p14:modId xmlns:p14="http://schemas.microsoft.com/office/powerpoint/2010/main" val="1391269615"/>
              </p:ext>
            </p:extLst>
          </p:nvPr>
        </p:nvGraphicFramePr>
        <p:xfrm>
          <a:off x="2265705" y="5399980"/>
          <a:ext cx="229121" cy="305495"/>
        </p:xfrm>
        <a:graphic>
          <a:graphicData uri="http://schemas.openxmlformats.org/presentationml/2006/ole">
            <mc:AlternateContent xmlns:mc="http://schemas.openxmlformats.org/markup-compatibility/2006">
              <mc:Choice xmlns:v="urn:schemas-microsoft-com:vml" Requires="v">
                <p:oleObj spid="_x0000_s6203" name="Microsoft Equation 3.0" r:id="rId11" imgW="152280" imgH="203040" progId="Equation.3">
                  <p:embed/>
                </p:oleObj>
              </mc:Choice>
              <mc:Fallback>
                <p:oleObj name="Microsoft Equation 3.0" r:id="rId11" imgW="1522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5705" y="5399980"/>
                        <a:ext cx="229121" cy="30549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409608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1005</TotalTime>
  <Words>819</Words>
  <Application>Microsoft Macintosh PowerPoint</Application>
  <PresentationFormat>On-screen Show (4:3)</PresentationFormat>
  <Paragraphs>101</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16</vt:i4>
      </vt:variant>
    </vt:vector>
  </HeadingPairs>
  <TitlesOfParts>
    <vt:vector size="20" baseType="lpstr">
      <vt:lpstr>Solstice</vt:lpstr>
      <vt:lpstr>Equation</vt:lpstr>
      <vt:lpstr>Graph Sheet</vt:lpstr>
      <vt:lpstr>Microsoft Equation 3.0</vt:lpstr>
      <vt:lpstr>AP STATS: WARM UP</vt:lpstr>
      <vt:lpstr>Weekly Agenda</vt:lpstr>
      <vt:lpstr>Quick Review</vt:lpstr>
      <vt:lpstr>The Sampling Distribution of a Proportion</vt:lpstr>
      <vt:lpstr>EXAMPLE: Sampling Distribution of the Sample Proportion</vt:lpstr>
      <vt:lpstr>Repeated Samples</vt:lpstr>
      <vt:lpstr>Histogram of    for 150k samples.</vt:lpstr>
      <vt:lpstr>Sampling Distribution of     Derived from the Binomial Distribution</vt:lpstr>
      <vt:lpstr>Sampling Dist. of                    </vt:lpstr>
      <vt:lpstr>Normal Approximations: RULES OF THUMB: use the formula for the standard deviation of      only under these circumstances: </vt:lpstr>
      <vt:lpstr>Normal Approximation for p hat</vt:lpstr>
      <vt:lpstr>Example: Normal Approximation</vt:lpstr>
      <vt:lpstr>Example:</vt:lpstr>
      <vt:lpstr>PowerPoint Presentation</vt:lpstr>
      <vt:lpstr>Example: Survey Under-coverage</vt:lpstr>
      <vt:lpstr>HW #3: Sample Proportions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STATS: WARM UP</dc:title>
  <dc:creator>Ben Young</dc:creator>
  <cp:lastModifiedBy>Ben Young</cp:lastModifiedBy>
  <cp:revision>14</cp:revision>
  <dcterms:created xsi:type="dcterms:W3CDTF">2014-01-31T15:17:26Z</dcterms:created>
  <dcterms:modified xsi:type="dcterms:W3CDTF">2014-02-03T13:05:59Z</dcterms:modified>
</cp:coreProperties>
</file>