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7" r:id="rId3"/>
    <p:sldId id="258" r:id="rId4"/>
    <p:sldId id="260" r:id="rId5"/>
    <p:sldId id="262" r:id="rId6"/>
    <p:sldId id="263" r:id="rId7"/>
    <p:sldId id="265" r:id="rId8"/>
    <p:sldId id="264" r:id="rId9"/>
    <p:sldId id="266" r:id="rId10"/>
    <p:sldId id="271" r:id="rId11"/>
    <p:sldId id="267" r:id="rId12"/>
    <p:sldId id="268" r:id="rId13"/>
    <p:sldId id="270"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3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623663-119A-8E49-8C31-C8651B866BD1}" type="datetimeFigureOut">
              <a:rPr lang="en-US" smtClean="0"/>
              <a:t>1/31/14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616CB-155A-614F-A48C-EFEC1AA2A5BA}" type="slidenum">
              <a:rPr lang="en-US" smtClean="0"/>
              <a:t>‹#›</a:t>
            </a:fld>
            <a:endParaRPr lang="en-US"/>
          </a:p>
        </p:txBody>
      </p:sp>
    </p:spTree>
    <p:extLst>
      <p:ext uri="{BB962C8B-B14F-4D97-AF65-F5344CB8AC3E}">
        <p14:creationId xmlns:p14="http://schemas.microsoft.com/office/powerpoint/2010/main" val="324177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23663-119A-8E49-8C31-C8651B866BD1}" type="datetimeFigureOut">
              <a:rPr lang="en-US" smtClean="0"/>
              <a:t>1/31/14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616CB-155A-614F-A48C-EFEC1AA2A5BA}" type="slidenum">
              <a:rPr lang="en-US" smtClean="0"/>
              <a:t>‹#›</a:t>
            </a:fld>
            <a:endParaRPr lang="en-US"/>
          </a:p>
        </p:txBody>
      </p:sp>
    </p:spTree>
    <p:extLst>
      <p:ext uri="{BB962C8B-B14F-4D97-AF65-F5344CB8AC3E}">
        <p14:creationId xmlns:p14="http://schemas.microsoft.com/office/powerpoint/2010/main" val="381963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23663-119A-8E49-8C31-C8651B866BD1}" type="datetimeFigureOut">
              <a:rPr lang="en-US" smtClean="0"/>
              <a:t>1/31/14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616CB-155A-614F-A48C-EFEC1AA2A5BA}" type="slidenum">
              <a:rPr lang="en-US" smtClean="0"/>
              <a:t>‹#›</a:t>
            </a:fld>
            <a:endParaRPr lang="en-US"/>
          </a:p>
        </p:txBody>
      </p:sp>
    </p:spTree>
    <p:extLst>
      <p:ext uri="{BB962C8B-B14F-4D97-AF65-F5344CB8AC3E}">
        <p14:creationId xmlns:p14="http://schemas.microsoft.com/office/powerpoint/2010/main" val="68448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23663-119A-8E49-8C31-C8651B866BD1}" type="datetimeFigureOut">
              <a:rPr lang="en-US" smtClean="0"/>
              <a:t>1/31/14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616CB-155A-614F-A48C-EFEC1AA2A5BA}" type="slidenum">
              <a:rPr lang="en-US" smtClean="0"/>
              <a:t>‹#›</a:t>
            </a:fld>
            <a:endParaRPr lang="en-US"/>
          </a:p>
        </p:txBody>
      </p:sp>
    </p:spTree>
    <p:extLst>
      <p:ext uri="{BB962C8B-B14F-4D97-AF65-F5344CB8AC3E}">
        <p14:creationId xmlns:p14="http://schemas.microsoft.com/office/powerpoint/2010/main" val="282918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23663-119A-8E49-8C31-C8651B866BD1}" type="datetimeFigureOut">
              <a:rPr lang="en-US" smtClean="0"/>
              <a:t>1/31/14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616CB-155A-614F-A48C-EFEC1AA2A5BA}" type="slidenum">
              <a:rPr lang="en-US" smtClean="0"/>
              <a:t>‹#›</a:t>
            </a:fld>
            <a:endParaRPr lang="en-US"/>
          </a:p>
        </p:txBody>
      </p:sp>
    </p:spTree>
    <p:extLst>
      <p:ext uri="{BB962C8B-B14F-4D97-AF65-F5344CB8AC3E}">
        <p14:creationId xmlns:p14="http://schemas.microsoft.com/office/powerpoint/2010/main" val="393335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623663-119A-8E49-8C31-C8651B866BD1}" type="datetimeFigureOut">
              <a:rPr lang="en-US" smtClean="0"/>
              <a:t>1/31/14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616CB-155A-614F-A48C-EFEC1AA2A5BA}" type="slidenum">
              <a:rPr lang="en-US" smtClean="0"/>
              <a:t>‹#›</a:t>
            </a:fld>
            <a:endParaRPr lang="en-US"/>
          </a:p>
        </p:txBody>
      </p:sp>
    </p:spTree>
    <p:extLst>
      <p:ext uri="{BB962C8B-B14F-4D97-AF65-F5344CB8AC3E}">
        <p14:creationId xmlns:p14="http://schemas.microsoft.com/office/powerpoint/2010/main" val="77016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23663-119A-8E49-8C31-C8651B866BD1}" type="datetimeFigureOut">
              <a:rPr lang="en-US" smtClean="0"/>
              <a:t>1/31/14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616CB-155A-614F-A48C-EFEC1AA2A5BA}" type="slidenum">
              <a:rPr lang="en-US" smtClean="0"/>
              <a:t>‹#›</a:t>
            </a:fld>
            <a:endParaRPr lang="en-US"/>
          </a:p>
        </p:txBody>
      </p:sp>
    </p:spTree>
    <p:extLst>
      <p:ext uri="{BB962C8B-B14F-4D97-AF65-F5344CB8AC3E}">
        <p14:creationId xmlns:p14="http://schemas.microsoft.com/office/powerpoint/2010/main" val="376927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23663-119A-8E49-8C31-C8651B866BD1}" type="datetimeFigureOut">
              <a:rPr lang="en-US" smtClean="0"/>
              <a:t>1/31/14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616CB-155A-614F-A48C-EFEC1AA2A5BA}" type="slidenum">
              <a:rPr lang="en-US" smtClean="0"/>
              <a:t>‹#›</a:t>
            </a:fld>
            <a:endParaRPr lang="en-US"/>
          </a:p>
        </p:txBody>
      </p:sp>
    </p:spTree>
    <p:extLst>
      <p:ext uri="{BB962C8B-B14F-4D97-AF65-F5344CB8AC3E}">
        <p14:creationId xmlns:p14="http://schemas.microsoft.com/office/powerpoint/2010/main" val="2734110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23663-119A-8E49-8C31-C8651B866BD1}" type="datetimeFigureOut">
              <a:rPr lang="en-US" smtClean="0"/>
              <a:t>1/31/14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616CB-155A-614F-A48C-EFEC1AA2A5BA}" type="slidenum">
              <a:rPr lang="en-US" smtClean="0"/>
              <a:t>‹#›</a:t>
            </a:fld>
            <a:endParaRPr lang="en-US"/>
          </a:p>
        </p:txBody>
      </p:sp>
    </p:spTree>
    <p:extLst>
      <p:ext uri="{BB962C8B-B14F-4D97-AF65-F5344CB8AC3E}">
        <p14:creationId xmlns:p14="http://schemas.microsoft.com/office/powerpoint/2010/main" val="1656419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23663-119A-8E49-8C31-C8651B866BD1}" type="datetimeFigureOut">
              <a:rPr lang="en-US" smtClean="0"/>
              <a:t>1/31/14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616CB-155A-614F-A48C-EFEC1AA2A5BA}" type="slidenum">
              <a:rPr lang="en-US" smtClean="0"/>
              <a:t>‹#›</a:t>
            </a:fld>
            <a:endParaRPr lang="en-US"/>
          </a:p>
        </p:txBody>
      </p:sp>
    </p:spTree>
    <p:extLst>
      <p:ext uri="{BB962C8B-B14F-4D97-AF65-F5344CB8AC3E}">
        <p14:creationId xmlns:p14="http://schemas.microsoft.com/office/powerpoint/2010/main" val="254516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23663-119A-8E49-8C31-C8651B866BD1}" type="datetimeFigureOut">
              <a:rPr lang="en-US" smtClean="0"/>
              <a:t>1/31/14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616CB-155A-614F-A48C-EFEC1AA2A5BA}" type="slidenum">
              <a:rPr lang="en-US" smtClean="0"/>
              <a:t>‹#›</a:t>
            </a:fld>
            <a:endParaRPr lang="en-US"/>
          </a:p>
        </p:txBody>
      </p:sp>
    </p:spTree>
    <p:extLst>
      <p:ext uri="{BB962C8B-B14F-4D97-AF65-F5344CB8AC3E}">
        <p14:creationId xmlns:p14="http://schemas.microsoft.com/office/powerpoint/2010/main" val="16765772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23663-119A-8E49-8C31-C8651B866BD1}" type="datetimeFigureOut">
              <a:rPr lang="en-US" smtClean="0"/>
              <a:t>1/31/14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616CB-155A-614F-A48C-EFEC1AA2A5BA}" type="slidenum">
              <a:rPr lang="en-US" smtClean="0"/>
              <a:t>‹#›</a:t>
            </a:fld>
            <a:endParaRPr lang="en-US"/>
          </a:p>
        </p:txBody>
      </p:sp>
    </p:spTree>
    <p:extLst>
      <p:ext uri="{BB962C8B-B14F-4D97-AF65-F5344CB8AC3E}">
        <p14:creationId xmlns:p14="http://schemas.microsoft.com/office/powerpoint/2010/main" val="3468621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Penny Sampling</a:t>
            </a:r>
            <a:endParaRPr lang="en-US" dirty="0"/>
          </a:p>
        </p:txBody>
      </p:sp>
      <p:sp>
        <p:nvSpPr>
          <p:cNvPr id="3" name="Content Placeholder 2"/>
          <p:cNvSpPr>
            <a:spLocks noGrp="1"/>
          </p:cNvSpPr>
          <p:nvPr>
            <p:ph idx="1"/>
          </p:nvPr>
        </p:nvSpPr>
        <p:spPr/>
        <p:txBody>
          <a:bodyPr/>
          <a:lstStyle/>
          <a:p>
            <a:pPr marL="0" indent="0">
              <a:buNone/>
            </a:pPr>
            <a:r>
              <a:rPr lang="en-US" dirty="0" smtClean="0"/>
              <a:t>1.) Take a look at the graphs that you made yesterday. What are some intuitive takeaways just from looking at the graphs?</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4432514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35"/>
            <a:ext cx="8992146" cy="1143000"/>
          </a:xfrm>
        </p:spPr>
        <p:txBody>
          <a:bodyPr>
            <a:normAutofit fontScale="90000"/>
          </a:bodyPr>
          <a:lstStyle/>
          <a:p>
            <a:r>
              <a:rPr lang="en-US" dirty="0" smtClean="0"/>
              <a:t>Describing Sampling Distribution (SOCS)</a:t>
            </a:r>
            <a:endParaRPr lang="en-US" dirty="0"/>
          </a:p>
        </p:txBody>
      </p:sp>
      <p:pic>
        <p:nvPicPr>
          <p:cNvPr id="5" name="Picture 4"/>
          <p:cNvPicPr>
            <a:picLocks noChangeAspect="1"/>
          </p:cNvPicPr>
          <p:nvPr/>
        </p:nvPicPr>
        <p:blipFill>
          <a:blip r:embed="rId2"/>
          <a:stretch>
            <a:fillRect/>
          </a:stretch>
        </p:blipFill>
        <p:spPr>
          <a:xfrm>
            <a:off x="-96634" y="949815"/>
            <a:ext cx="5943139" cy="4199724"/>
          </a:xfrm>
          <a:prstGeom prst="rect">
            <a:avLst/>
          </a:prstGeom>
        </p:spPr>
      </p:pic>
      <p:pic>
        <p:nvPicPr>
          <p:cNvPr id="6" name="Picture 5"/>
          <p:cNvPicPr>
            <a:picLocks noChangeAspect="1"/>
          </p:cNvPicPr>
          <p:nvPr/>
        </p:nvPicPr>
        <p:blipFill>
          <a:blip r:embed="rId3"/>
          <a:stretch>
            <a:fillRect/>
          </a:stretch>
        </p:blipFill>
        <p:spPr>
          <a:xfrm>
            <a:off x="4380190" y="3285765"/>
            <a:ext cx="4763810" cy="3366350"/>
          </a:xfrm>
          <a:prstGeom prst="rect">
            <a:avLst/>
          </a:prstGeom>
        </p:spPr>
      </p:pic>
    </p:spTree>
    <p:extLst>
      <p:ext uri="{BB962C8B-B14F-4D97-AF65-F5344CB8AC3E}">
        <p14:creationId xmlns:p14="http://schemas.microsoft.com/office/powerpoint/2010/main" val="2316544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Unbiased Statistic/Estimator</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A statistic used to estimate a parameter is </a:t>
            </a:r>
            <a:r>
              <a:rPr lang="en-US" b="1" u="sng" dirty="0" smtClean="0"/>
              <a:t>unbiased</a:t>
            </a:r>
            <a:r>
              <a:rPr lang="en-US" dirty="0" smtClean="0"/>
              <a:t> if the mean of its sampling distribution is equal to the true value of the parameter being estimated.</a:t>
            </a:r>
          </a:p>
          <a:p>
            <a:endParaRPr lang="en-US" b="1" u="sng" dirty="0"/>
          </a:p>
          <a:p>
            <a:r>
              <a:rPr lang="en-US" i="1" dirty="0" smtClean="0"/>
              <a:t>The statistic is called an </a:t>
            </a:r>
            <a:r>
              <a:rPr lang="en-US" i="1" u="sng" dirty="0" smtClean="0"/>
              <a:t>unbiased estimator </a:t>
            </a:r>
            <a:r>
              <a:rPr lang="en-US" i="1" dirty="0" smtClean="0"/>
              <a:t>if so.</a:t>
            </a:r>
            <a:endParaRPr lang="en-US" i="1" dirty="0"/>
          </a:p>
        </p:txBody>
      </p:sp>
    </p:spTree>
    <p:extLst>
      <p:ext uri="{BB962C8B-B14F-4D97-AF65-F5344CB8AC3E}">
        <p14:creationId xmlns:p14="http://schemas.microsoft.com/office/powerpoint/2010/main" val="10976368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Variability of a Statistic</a:t>
            </a:r>
            <a:endParaRPr lang="en-US" dirty="0"/>
          </a:p>
        </p:txBody>
      </p:sp>
      <p:sp>
        <p:nvSpPr>
          <p:cNvPr id="3" name="Content Placeholder 2"/>
          <p:cNvSpPr>
            <a:spLocks noGrp="1"/>
          </p:cNvSpPr>
          <p:nvPr>
            <p:ph idx="1"/>
          </p:nvPr>
        </p:nvSpPr>
        <p:spPr>
          <a:xfrm>
            <a:off x="109243" y="1160637"/>
            <a:ext cx="9009409" cy="5697363"/>
          </a:xfrm>
        </p:spPr>
        <p:txBody>
          <a:bodyPr>
            <a:normAutofit fontScale="92500" lnSpcReduction="20000"/>
          </a:bodyPr>
          <a:lstStyle/>
          <a:p>
            <a:r>
              <a:rPr lang="en-US" dirty="0" smtClean="0"/>
              <a:t>Described by the SPREAD of its sampling distribution. Determined by the SIZE of the sample.</a:t>
            </a:r>
          </a:p>
          <a:p>
            <a:endParaRPr lang="en-US" dirty="0"/>
          </a:p>
          <a:p>
            <a:r>
              <a:rPr lang="en-US" dirty="0" smtClean="0"/>
              <a:t>LARGER SAMPLES HAVE SMALLER SPREAD (surprise, surprise).</a:t>
            </a:r>
          </a:p>
          <a:p>
            <a:pPr marL="0" indent="0">
              <a:buNone/>
            </a:pPr>
            <a:endParaRPr lang="en-US" dirty="0" smtClean="0"/>
          </a:p>
          <a:p>
            <a:pPr marL="0" indent="0">
              <a:buNone/>
            </a:pPr>
            <a:r>
              <a:rPr lang="en-US" b="1" u="sng" dirty="0" smtClean="0"/>
              <a:t>Power of Statistics: </a:t>
            </a:r>
          </a:p>
          <a:p>
            <a:pPr marL="0" indent="0">
              <a:buNone/>
            </a:pPr>
            <a:r>
              <a:rPr lang="en-US" dirty="0" smtClean="0"/>
              <a:t>***As long as the population is much larger than the sample (say at least ten times as large), the spread of the sampling distribution is approximately the same FOR ANY POPULATION SIZE.***</a:t>
            </a:r>
          </a:p>
          <a:p>
            <a:pPr marL="0" indent="0">
              <a:buNone/>
            </a:pPr>
            <a:endParaRPr lang="en-US" b="1" u="sng" dirty="0" smtClean="0"/>
          </a:p>
          <a:p>
            <a:pPr marL="0" indent="0">
              <a:buNone/>
            </a:pPr>
            <a:r>
              <a:rPr lang="en-US" b="1" u="sng" dirty="0" smtClean="0"/>
              <a:t>This is good news the US but bad news for Providence.</a:t>
            </a:r>
          </a:p>
          <a:p>
            <a:pPr marL="0" indent="0">
              <a:buNone/>
            </a:pPr>
            <a:endParaRPr lang="en-US" dirty="0"/>
          </a:p>
        </p:txBody>
      </p:sp>
    </p:spTree>
    <p:extLst>
      <p:ext uri="{BB962C8B-B14F-4D97-AF65-F5344CB8AC3E}">
        <p14:creationId xmlns:p14="http://schemas.microsoft.com/office/powerpoint/2010/main" val="19732722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AND VARIABILITY</a:t>
            </a:r>
            <a:endParaRPr lang="en-US" dirty="0"/>
          </a:p>
        </p:txBody>
      </p:sp>
      <p:pic>
        <p:nvPicPr>
          <p:cNvPr id="4" name="Picture 3"/>
          <p:cNvPicPr>
            <a:picLocks noChangeAspect="1"/>
          </p:cNvPicPr>
          <p:nvPr/>
        </p:nvPicPr>
        <p:blipFill>
          <a:blip r:embed="rId2"/>
          <a:stretch>
            <a:fillRect/>
          </a:stretch>
        </p:blipFill>
        <p:spPr>
          <a:xfrm>
            <a:off x="2116588" y="1417638"/>
            <a:ext cx="4970567" cy="5246763"/>
          </a:xfrm>
          <a:prstGeom prst="rect">
            <a:avLst/>
          </a:prstGeom>
        </p:spPr>
      </p:pic>
    </p:spTree>
    <p:extLst>
      <p:ext uri="{BB962C8B-B14F-4D97-AF65-F5344CB8AC3E}">
        <p14:creationId xmlns:p14="http://schemas.microsoft.com/office/powerpoint/2010/main" val="31247881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HOMEWORK #2: Sampling Distribution</a:t>
            </a:r>
            <a:endParaRPr lang="en-US" dirty="0"/>
          </a:p>
        </p:txBody>
      </p:sp>
      <p:sp>
        <p:nvSpPr>
          <p:cNvPr id="3" name="Content Placeholder 2"/>
          <p:cNvSpPr>
            <a:spLocks noGrp="1"/>
          </p:cNvSpPr>
          <p:nvPr>
            <p:ph idx="1"/>
          </p:nvPr>
        </p:nvSpPr>
        <p:spPr/>
        <p:txBody>
          <a:bodyPr/>
          <a:lstStyle/>
          <a:p>
            <a:r>
              <a:rPr lang="en-US" dirty="0" smtClean="0"/>
              <a:t>Read section 9.1</a:t>
            </a:r>
          </a:p>
          <a:p>
            <a:r>
              <a:rPr lang="en-US" dirty="0" smtClean="0"/>
              <a:t>Exercises: 9.11, 9.12, 9.13, </a:t>
            </a:r>
            <a:r>
              <a:rPr lang="en-US" dirty="0" smtClean="0"/>
              <a:t>9.15, 9.17</a:t>
            </a:r>
            <a:r>
              <a:rPr lang="en-US" dirty="0" smtClean="0"/>
              <a:t>, </a:t>
            </a:r>
            <a:endParaRPr lang="en-US" dirty="0"/>
          </a:p>
        </p:txBody>
      </p:sp>
      <p:pic>
        <p:nvPicPr>
          <p:cNvPr id="4" name="Picture 3"/>
          <p:cNvPicPr>
            <a:picLocks noChangeAspect="1"/>
          </p:cNvPicPr>
          <p:nvPr/>
        </p:nvPicPr>
        <p:blipFill>
          <a:blip r:embed="rId2"/>
          <a:stretch>
            <a:fillRect/>
          </a:stretch>
        </p:blipFill>
        <p:spPr>
          <a:xfrm>
            <a:off x="457200" y="4102100"/>
            <a:ext cx="2959100" cy="2755900"/>
          </a:xfrm>
          <a:prstGeom prst="rect">
            <a:avLst/>
          </a:prstGeom>
        </p:spPr>
      </p:pic>
      <p:sp>
        <p:nvSpPr>
          <p:cNvPr id="5" name="TextBox 4"/>
          <p:cNvSpPr txBox="1"/>
          <p:nvPr/>
        </p:nvSpPr>
        <p:spPr>
          <a:xfrm>
            <a:off x="527864" y="3732768"/>
            <a:ext cx="954370" cy="369332"/>
          </a:xfrm>
          <a:prstGeom prst="rect">
            <a:avLst/>
          </a:prstGeom>
          <a:noFill/>
        </p:spPr>
        <p:txBody>
          <a:bodyPr wrap="none" rtlCol="0">
            <a:spAutoFit/>
          </a:bodyPr>
          <a:lstStyle/>
          <a:p>
            <a:r>
              <a:rPr lang="en-US" dirty="0" smtClean="0"/>
              <a:t>For 9.15</a:t>
            </a:r>
            <a:endParaRPr lang="en-US" dirty="0"/>
          </a:p>
        </p:txBody>
      </p:sp>
    </p:spTree>
    <p:extLst>
      <p:ext uri="{BB962C8B-B14F-4D97-AF65-F5344CB8AC3E}">
        <p14:creationId xmlns:p14="http://schemas.microsoft.com/office/powerpoint/2010/main" val="21453230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3884"/>
          </a:xfrm>
        </p:spPr>
        <p:txBody>
          <a:bodyPr>
            <a:normAutofit fontScale="90000"/>
          </a:bodyPr>
          <a:lstStyle/>
          <a:p>
            <a:r>
              <a:rPr lang="en-US" dirty="0" smtClean="0"/>
              <a:t>SIMILAR RESULTS</a:t>
            </a:r>
            <a:br>
              <a:rPr lang="en-US" dirty="0" smtClean="0"/>
            </a:br>
            <a:r>
              <a:rPr lang="en-US" sz="1600" dirty="0" smtClean="0"/>
              <a:t>Sampling means and why they’re useful</a:t>
            </a:r>
            <a:endParaRPr lang="en-US" dirty="0"/>
          </a:p>
        </p:txBody>
      </p:sp>
      <p:pic>
        <p:nvPicPr>
          <p:cNvPr id="5" name="Picture 4"/>
          <p:cNvPicPr>
            <a:picLocks noChangeAspect="1"/>
          </p:cNvPicPr>
          <p:nvPr/>
        </p:nvPicPr>
        <p:blipFill>
          <a:blip r:embed="rId2"/>
          <a:stretch>
            <a:fillRect/>
          </a:stretch>
        </p:blipFill>
        <p:spPr>
          <a:xfrm>
            <a:off x="1130657" y="1146982"/>
            <a:ext cx="6675527" cy="5711017"/>
          </a:xfrm>
          <a:prstGeom prst="rect">
            <a:avLst/>
          </a:prstGeom>
        </p:spPr>
      </p:pic>
    </p:spTree>
    <p:extLst>
      <p:ext uri="{BB962C8B-B14F-4D97-AF65-F5344CB8AC3E}">
        <p14:creationId xmlns:p14="http://schemas.microsoft.com/office/powerpoint/2010/main" val="28106527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Central Limit Theorem?</a:t>
            </a:r>
            <a:endParaRPr lang="en-US" dirty="0"/>
          </a:p>
        </p:txBody>
      </p:sp>
      <p:sp>
        <p:nvSpPr>
          <p:cNvPr id="5" name="Rectangle 4"/>
          <p:cNvSpPr/>
          <p:nvPr/>
        </p:nvSpPr>
        <p:spPr>
          <a:xfrm>
            <a:off x="657485" y="1417638"/>
            <a:ext cx="8029315" cy="4247317"/>
          </a:xfrm>
          <a:prstGeom prst="rect">
            <a:avLst/>
          </a:prstGeom>
        </p:spPr>
        <p:txBody>
          <a:bodyPr wrap="square">
            <a:spAutoFit/>
          </a:bodyPr>
          <a:lstStyle/>
          <a:p>
            <a:r>
              <a:rPr lang="en-US" dirty="0"/>
              <a:t>The central limit theorem in it's shortest form states that the sampling distribution of the sampling means approaches a normal distribution as the sample size gets larger, </a:t>
            </a:r>
            <a:r>
              <a:rPr lang="en-US" u="sng" dirty="0"/>
              <a:t>regardless of the shape of the population distribution</a:t>
            </a:r>
            <a:r>
              <a:rPr lang="en-US" dirty="0"/>
              <a:t>. So the sample means will be normally distributed (especially when the sample is above 30) if the population is positively skewed, negatively skewed or even binomial (having only 2 outcomes). </a:t>
            </a:r>
            <a:endParaRPr lang="en-US" dirty="0" smtClean="0"/>
          </a:p>
          <a:p>
            <a:endParaRPr lang="en-US" dirty="0"/>
          </a:p>
          <a:p>
            <a:r>
              <a:rPr lang="en-US" dirty="0" smtClean="0"/>
              <a:t>Why it’s so important?</a:t>
            </a:r>
          </a:p>
          <a:p>
            <a:endParaRPr lang="en-US" dirty="0"/>
          </a:p>
          <a:p>
            <a:r>
              <a:rPr lang="en-US" b="1" u="sng" dirty="0" smtClean="0"/>
              <a:t>The key to inference:</a:t>
            </a:r>
          </a:p>
          <a:p>
            <a:r>
              <a:rPr lang="en-US" dirty="0" smtClean="0"/>
              <a:t>-Confidence Intervals and Hypothesis Testing</a:t>
            </a:r>
          </a:p>
          <a:p>
            <a:r>
              <a:rPr lang="en-US" dirty="0" smtClean="0"/>
              <a:t>-Allows us to make definitive statements about SAMPLE MEANS and </a:t>
            </a:r>
            <a:r>
              <a:rPr lang="en-US" dirty="0" smtClean="0"/>
              <a:t>PROPORTIONS (every consumer product that you use undergoes quality control using this methodology).</a:t>
            </a:r>
            <a:endParaRPr lang="en-US" dirty="0" smtClean="0"/>
          </a:p>
          <a:p>
            <a:r>
              <a:rPr lang="en-US" dirty="0" smtClean="0"/>
              <a:t>-Allows to determine if a result from a study is significant.</a:t>
            </a:r>
            <a:endParaRPr lang="en-US" dirty="0"/>
          </a:p>
        </p:txBody>
      </p:sp>
    </p:spTree>
    <p:extLst>
      <p:ext uri="{BB962C8B-B14F-4D97-AF65-F5344CB8AC3E}">
        <p14:creationId xmlns:p14="http://schemas.microsoft.com/office/powerpoint/2010/main" val="32928476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of the Day</a:t>
            </a:r>
            <a:endParaRPr lang="en-US" dirty="0"/>
          </a:p>
        </p:txBody>
      </p:sp>
      <p:sp>
        <p:nvSpPr>
          <p:cNvPr id="5" name="Rectangle 4"/>
          <p:cNvSpPr/>
          <p:nvPr/>
        </p:nvSpPr>
        <p:spPr>
          <a:xfrm>
            <a:off x="1248042" y="1232972"/>
            <a:ext cx="2879026" cy="369332"/>
          </a:xfrm>
          <a:prstGeom prst="rect">
            <a:avLst/>
          </a:prstGeom>
        </p:spPr>
        <p:txBody>
          <a:bodyPr wrap="none">
            <a:spAutoFit/>
          </a:bodyPr>
          <a:lstStyle/>
          <a:p>
            <a:r>
              <a:rPr lang="pt-BR" dirty="0" err="1" smtClean="0"/>
              <a:t>http</a:t>
            </a:r>
            <a:r>
              <a:rPr lang="pt-BR" dirty="0" smtClean="0"/>
              <a:t>://</a:t>
            </a:r>
            <a:r>
              <a:rPr lang="pt-BR" dirty="0" err="1" smtClean="0"/>
              <a:t>vimeo.com</a:t>
            </a:r>
            <a:r>
              <a:rPr lang="pt-BR" dirty="0" smtClean="0"/>
              <a:t>/75089338</a:t>
            </a:r>
            <a:endParaRPr lang="en-US" dirty="0"/>
          </a:p>
        </p:txBody>
      </p:sp>
      <p:pic>
        <p:nvPicPr>
          <p:cNvPr id="6" name="Picture 5"/>
          <p:cNvPicPr>
            <a:picLocks noChangeAspect="1"/>
          </p:cNvPicPr>
          <p:nvPr/>
        </p:nvPicPr>
        <p:blipFill>
          <a:blip r:embed="rId2"/>
          <a:stretch>
            <a:fillRect/>
          </a:stretch>
        </p:blipFill>
        <p:spPr>
          <a:xfrm>
            <a:off x="1802654" y="2423708"/>
            <a:ext cx="5514765" cy="3079077"/>
          </a:xfrm>
          <a:prstGeom prst="rect">
            <a:avLst/>
          </a:prstGeom>
        </p:spPr>
      </p:pic>
    </p:spTree>
    <p:extLst>
      <p:ext uri="{BB962C8B-B14F-4D97-AF65-F5344CB8AC3E}">
        <p14:creationId xmlns:p14="http://schemas.microsoft.com/office/powerpoint/2010/main" val="7797351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432473" cy="7404007"/>
          </a:xfrm>
        </p:spPr>
        <p:txBody>
          <a:bodyPr>
            <a:normAutofit fontScale="55000" lnSpcReduction="20000"/>
          </a:bodyPr>
          <a:lstStyle/>
          <a:p>
            <a:pPr marL="0" indent="0" algn="ctr">
              <a:buNone/>
            </a:pPr>
            <a:r>
              <a:rPr lang="en-US" sz="2400" b="1" u="sng" dirty="0" smtClean="0"/>
              <a:t>WHAT”S IN STORE FOR THE SECOND SEMESTER!</a:t>
            </a:r>
          </a:p>
          <a:p>
            <a:pPr marL="0" indent="0" algn="ctr">
              <a:buNone/>
            </a:pPr>
            <a:endParaRPr lang="en-US" sz="2400" b="1" u="sng" dirty="0" smtClean="0"/>
          </a:p>
          <a:p>
            <a:pPr marL="0" indent="0">
              <a:buNone/>
            </a:pPr>
            <a:r>
              <a:rPr lang="en-US" sz="2400" b="1" u="sng" dirty="0" smtClean="0"/>
              <a:t>What we have already covered:</a:t>
            </a:r>
          </a:p>
          <a:p>
            <a:pPr marL="0" indent="0">
              <a:buNone/>
            </a:pPr>
            <a:r>
              <a:rPr lang="en-US" sz="2400" strike="sngStrike" dirty="0" smtClean="0"/>
              <a:t>Displaying distributions with graphs (histograms, </a:t>
            </a:r>
            <a:r>
              <a:rPr lang="en-US" sz="2400" strike="sngStrike" dirty="0" err="1" smtClean="0"/>
              <a:t>ogives</a:t>
            </a:r>
            <a:r>
              <a:rPr lang="en-US" sz="2400" strike="sngStrike" dirty="0" smtClean="0"/>
              <a:t>, </a:t>
            </a:r>
            <a:r>
              <a:rPr lang="en-US" sz="2400" strike="sngStrike" dirty="0" err="1" smtClean="0"/>
              <a:t>etc</a:t>
            </a:r>
            <a:r>
              <a:rPr lang="en-US" sz="2400" strike="sngStrike" dirty="0" smtClean="0"/>
              <a:t>)</a:t>
            </a:r>
          </a:p>
          <a:p>
            <a:pPr marL="0" indent="0">
              <a:buNone/>
            </a:pPr>
            <a:r>
              <a:rPr lang="en-US" strike="sngStrike" dirty="0" smtClean="0"/>
              <a:t>Describing distributions with numbers (mean, </a:t>
            </a:r>
            <a:r>
              <a:rPr lang="en-US" strike="sngStrike" dirty="0" err="1" smtClean="0"/>
              <a:t>std</a:t>
            </a:r>
            <a:r>
              <a:rPr lang="en-US" strike="sngStrike" dirty="0" smtClean="0"/>
              <a:t> </a:t>
            </a:r>
            <a:r>
              <a:rPr lang="en-US" strike="sngStrike" dirty="0" err="1" smtClean="0"/>
              <a:t>dev</a:t>
            </a:r>
            <a:r>
              <a:rPr lang="en-US" strike="sngStrike" dirty="0" smtClean="0"/>
              <a:t>, </a:t>
            </a:r>
            <a:r>
              <a:rPr lang="en-US" strike="sngStrike" dirty="0" err="1" smtClean="0"/>
              <a:t>etc</a:t>
            </a:r>
            <a:r>
              <a:rPr lang="en-US" strike="sngStrike" dirty="0" smtClean="0"/>
              <a:t>)</a:t>
            </a:r>
          </a:p>
          <a:p>
            <a:pPr marL="0" indent="0">
              <a:buNone/>
            </a:pPr>
            <a:r>
              <a:rPr lang="en-US" sz="2400" strike="sngStrike" dirty="0" smtClean="0"/>
              <a:t>Density curves and normal distributions</a:t>
            </a:r>
          </a:p>
          <a:p>
            <a:pPr marL="0" indent="0">
              <a:buNone/>
            </a:pPr>
            <a:r>
              <a:rPr lang="en-US" strike="sngStrike" dirty="0" smtClean="0"/>
              <a:t>Scatter plots</a:t>
            </a:r>
          </a:p>
          <a:p>
            <a:pPr marL="0" indent="0">
              <a:buNone/>
            </a:pPr>
            <a:r>
              <a:rPr lang="en-US" sz="2400" strike="sngStrike" dirty="0" smtClean="0"/>
              <a:t>Least square regression </a:t>
            </a:r>
          </a:p>
          <a:p>
            <a:pPr marL="0" indent="0">
              <a:buNone/>
            </a:pPr>
            <a:r>
              <a:rPr lang="en-US" strike="sngStrike" dirty="0" smtClean="0"/>
              <a:t>Transforming to achieve linearity</a:t>
            </a:r>
          </a:p>
          <a:p>
            <a:pPr marL="0" indent="0">
              <a:buNone/>
            </a:pPr>
            <a:r>
              <a:rPr lang="en-US" sz="2400" strike="sngStrike" dirty="0" smtClean="0"/>
              <a:t>Categorical variables</a:t>
            </a:r>
          </a:p>
          <a:p>
            <a:pPr marL="0" indent="0">
              <a:buNone/>
            </a:pPr>
            <a:r>
              <a:rPr lang="en-US" strike="sngStrike" dirty="0" smtClean="0"/>
              <a:t>Establishing causation</a:t>
            </a:r>
          </a:p>
          <a:p>
            <a:pPr marL="0" indent="0">
              <a:buNone/>
            </a:pPr>
            <a:r>
              <a:rPr lang="en-US" sz="2400" strike="sngStrike" dirty="0" smtClean="0"/>
              <a:t>Designing samples and experiments</a:t>
            </a:r>
          </a:p>
          <a:p>
            <a:pPr marL="0" indent="0">
              <a:buNone/>
            </a:pPr>
            <a:r>
              <a:rPr lang="en-US" strike="sngStrike" dirty="0" smtClean="0"/>
              <a:t>Simulation and probability</a:t>
            </a:r>
          </a:p>
          <a:p>
            <a:pPr marL="0" indent="0">
              <a:buNone/>
            </a:pPr>
            <a:r>
              <a:rPr lang="en-US" sz="2400" strike="sngStrike" dirty="0" smtClean="0"/>
              <a:t>Discrete and continuous random variables</a:t>
            </a:r>
          </a:p>
          <a:p>
            <a:pPr marL="0" indent="0">
              <a:buNone/>
            </a:pPr>
            <a:r>
              <a:rPr lang="en-US" strike="sngStrike" dirty="0" smtClean="0"/>
              <a:t>Means and variances of random variables</a:t>
            </a:r>
          </a:p>
          <a:p>
            <a:pPr marL="0" indent="0">
              <a:buNone/>
            </a:pPr>
            <a:r>
              <a:rPr lang="en-US" sz="2400" strike="sngStrike" dirty="0" smtClean="0"/>
              <a:t>Binomial and geometric distribution</a:t>
            </a:r>
          </a:p>
          <a:p>
            <a:pPr marL="0" indent="0">
              <a:buNone/>
            </a:pPr>
            <a:endParaRPr lang="en-US" sz="2400" strike="sngStrike" dirty="0" smtClean="0"/>
          </a:p>
          <a:p>
            <a:pPr marL="0" indent="0">
              <a:buNone/>
            </a:pPr>
            <a:endParaRPr lang="en-US" sz="2400" b="1" u="sng" dirty="0" smtClean="0"/>
          </a:p>
          <a:p>
            <a:pPr marL="0" indent="0">
              <a:buNone/>
            </a:pPr>
            <a:r>
              <a:rPr lang="en-US" sz="2400" b="1" u="sng" dirty="0" smtClean="0"/>
              <a:t>What’s in store for the  2</a:t>
            </a:r>
            <a:r>
              <a:rPr lang="en-US" sz="2400" b="1" u="sng" baseline="30000" dirty="0" smtClean="0"/>
              <a:t>nd</a:t>
            </a:r>
            <a:r>
              <a:rPr lang="en-US" sz="2400" b="1" u="sng" dirty="0" smtClean="0"/>
              <a:t> Semester! – ALL ABOUT INFERENCE</a:t>
            </a:r>
          </a:p>
          <a:p>
            <a:pPr marL="0" indent="0">
              <a:buNone/>
            </a:pPr>
            <a:r>
              <a:rPr lang="en-US" dirty="0" smtClean="0">
                <a:solidFill>
                  <a:srgbClr val="9BBB59"/>
                </a:solidFill>
              </a:rPr>
              <a:t>-The sampling distribution (sample means and proportions) – TEST NEXT WEEK</a:t>
            </a:r>
          </a:p>
          <a:p>
            <a:pPr marL="0" indent="0">
              <a:buNone/>
            </a:pPr>
            <a:r>
              <a:rPr lang="en-US" sz="2400" dirty="0" smtClean="0">
                <a:solidFill>
                  <a:srgbClr val="9BBB59"/>
                </a:solidFill>
              </a:rPr>
              <a:t>-Confidence Intervals</a:t>
            </a:r>
          </a:p>
          <a:p>
            <a:pPr marL="0" indent="0">
              <a:buNone/>
            </a:pPr>
            <a:r>
              <a:rPr lang="en-US" dirty="0" smtClean="0">
                <a:solidFill>
                  <a:srgbClr val="9BBB59"/>
                </a:solidFill>
              </a:rPr>
              <a:t>-Significance Testing</a:t>
            </a:r>
          </a:p>
          <a:p>
            <a:pPr marL="0" indent="0">
              <a:buNone/>
            </a:pPr>
            <a:r>
              <a:rPr lang="en-US" dirty="0" smtClean="0">
                <a:solidFill>
                  <a:srgbClr val="9BBB59"/>
                </a:solidFill>
              </a:rPr>
              <a:t>-Comparing means and proportions</a:t>
            </a:r>
          </a:p>
          <a:p>
            <a:pPr marL="0" indent="0">
              <a:buNone/>
            </a:pPr>
            <a:r>
              <a:rPr lang="en-US" dirty="0" smtClean="0">
                <a:solidFill>
                  <a:srgbClr val="9BBB59"/>
                </a:solidFill>
              </a:rPr>
              <a:t>-Chi Square</a:t>
            </a:r>
          </a:p>
          <a:p>
            <a:pPr marL="0" indent="0">
              <a:buNone/>
            </a:pPr>
            <a:r>
              <a:rPr lang="en-US" dirty="0" smtClean="0">
                <a:solidFill>
                  <a:srgbClr val="9BBB59"/>
                </a:solidFill>
              </a:rPr>
              <a:t>-Inference for Regression</a:t>
            </a:r>
            <a:endParaRPr lang="en-US" sz="6400" dirty="0">
              <a:solidFill>
                <a:srgbClr val="9BBB59"/>
              </a:solidFill>
            </a:endParaRPr>
          </a:p>
          <a:p>
            <a:pPr marL="0" indent="0">
              <a:buNone/>
            </a:pPr>
            <a:r>
              <a:rPr lang="en-US" sz="6400" dirty="0" smtClean="0">
                <a:solidFill>
                  <a:srgbClr val="9BBB59"/>
                </a:solidFill>
              </a:rPr>
              <a:t>THE AP EXAM AND A FINAL PROJECT (7</a:t>
            </a:r>
            <a:r>
              <a:rPr lang="en-US" sz="6400" baseline="30000" dirty="0" smtClean="0">
                <a:solidFill>
                  <a:srgbClr val="9BBB59"/>
                </a:solidFill>
              </a:rPr>
              <a:t>th</a:t>
            </a:r>
            <a:r>
              <a:rPr lang="en-US" sz="6400" dirty="0" smtClean="0">
                <a:solidFill>
                  <a:srgbClr val="9BBB59"/>
                </a:solidFill>
              </a:rPr>
              <a:t> Period)!!</a:t>
            </a:r>
          </a:p>
        </p:txBody>
      </p:sp>
    </p:spTree>
    <p:extLst>
      <p:ext uri="{BB962C8B-B14F-4D97-AF65-F5344CB8AC3E}">
        <p14:creationId xmlns:p14="http://schemas.microsoft.com/office/powerpoint/2010/main" val="6732073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Review Concept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u="sng" dirty="0" smtClean="0"/>
              <a:t>Parameter: </a:t>
            </a:r>
            <a:r>
              <a:rPr lang="en-US" dirty="0" smtClean="0"/>
              <a:t>a number that describes the </a:t>
            </a:r>
            <a:r>
              <a:rPr lang="en-US" b="1" u="sng" dirty="0" smtClean="0"/>
              <a:t>p</a:t>
            </a:r>
            <a:r>
              <a:rPr lang="en-US" dirty="0" smtClean="0"/>
              <a:t>opulation. Most often, this is not known.</a:t>
            </a:r>
          </a:p>
          <a:p>
            <a:endParaRPr lang="en-US" dirty="0"/>
          </a:p>
          <a:p>
            <a:pPr marL="0" indent="0">
              <a:buNone/>
            </a:pPr>
            <a:r>
              <a:rPr lang="en-US" b="1" u="sng" dirty="0" smtClean="0"/>
              <a:t>Statistic: </a:t>
            </a:r>
            <a:r>
              <a:rPr lang="en-US" dirty="0" smtClean="0"/>
              <a:t>a number that can be computed from a </a:t>
            </a:r>
            <a:r>
              <a:rPr lang="en-US" b="1" u="sng" dirty="0" smtClean="0"/>
              <a:t>s</a:t>
            </a:r>
            <a:r>
              <a:rPr lang="en-US" dirty="0" smtClean="0"/>
              <a:t>ample. Oftentimes used to estimate the population parameter.</a:t>
            </a:r>
          </a:p>
          <a:p>
            <a:endParaRPr lang="en-US" dirty="0"/>
          </a:p>
          <a:p>
            <a:r>
              <a:rPr lang="en-US" dirty="0" smtClean="0"/>
              <a:t>Sampling variability: the value of a statistic varies in repeated random sampling (think of the pennies)</a:t>
            </a:r>
            <a:endParaRPr lang="en-US" dirty="0"/>
          </a:p>
        </p:txBody>
      </p:sp>
    </p:spTree>
    <p:extLst>
      <p:ext uri="{BB962C8B-B14F-4D97-AF65-F5344CB8AC3E}">
        <p14:creationId xmlns:p14="http://schemas.microsoft.com/office/powerpoint/2010/main" val="20682723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algn="l"/>
            <a:r>
              <a:rPr lang="en-US" sz="2800" dirty="0" smtClean="0">
                <a:solidFill>
                  <a:schemeClr val="tx1"/>
                </a:solidFill>
              </a:rPr>
              <a:t>Remember the Law of Large Numbers: How </a:t>
            </a:r>
            <a:r>
              <a:rPr lang="en-US" sz="2800" dirty="0">
                <a:solidFill>
                  <a:schemeClr val="tx1"/>
                </a:solidFill>
              </a:rPr>
              <a:t>sample means approach the population mean (</a:t>
            </a:r>
            <a:r>
              <a:rPr lang="en-US" sz="2800" dirty="0">
                <a:solidFill>
                  <a:schemeClr val="tx1"/>
                </a:solidFill>
                <a:sym typeface="Symbol" charset="0"/>
              </a:rPr>
              <a:t>=25)</a:t>
            </a:r>
            <a:r>
              <a:rPr lang="en-US" sz="2800" dirty="0">
                <a:solidFill>
                  <a:schemeClr val="tx1"/>
                </a:solidFill>
              </a:rPr>
              <a:t>.</a:t>
            </a:r>
            <a:br>
              <a:rPr lang="en-US" sz="2800" dirty="0">
                <a:solidFill>
                  <a:schemeClr val="tx1"/>
                </a:solidFill>
              </a:rPr>
            </a:br>
            <a:endParaRPr lang="en-US" sz="2800" dirty="0">
              <a:solidFill>
                <a:schemeClr val="tx1"/>
              </a:solidFill>
            </a:endParaRPr>
          </a:p>
        </p:txBody>
      </p:sp>
      <p:pic>
        <p:nvPicPr>
          <p:cNvPr id="38916" name="Picture 4" descr="figure-10-01.jpg                                               0001F5E7BFD                            B892F25D:"/>
          <p:cNvPicPr>
            <a:picLocks noGrp="1" noChangeAspect="1" noChangeArrowheads="1"/>
          </p:cNvPicPr>
          <p:nvPr>
            <p:ph type="body"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371600" y="1676400"/>
            <a:ext cx="74676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2835555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SAMPLING DISTRIBUTION</a:t>
            </a:r>
            <a:endParaRPr lang="en-US" dirty="0"/>
          </a:p>
        </p:txBody>
      </p:sp>
      <p:sp>
        <p:nvSpPr>
          <p:cNvPr id="3" name="Content Placeholder 2"/>
          <p:cNvSpPr>
            <a:spLocks noGrp="1"/>
          </p:cNvSpPr>
          <p:nvPr>
            <p:ph idx="1"/>
          </p:nvPr>
        </p:nvSpPr>
        <p:spPr/>
        <p:txBody>
          <a:bodyPr/>
          <a:lstStyle/>
          <a:p>
            <a:pPr marL="0" indent="0">
              <a:buNone/>
            </a:pPr>
            <a:r>
              <a:rPr lang="en-US" dirty="0" smtClean="0"/>
              <a:t>The sampling distribution of a statistic is the distribution of values taken by the statistic in all possible samples of the </a:t>
            </a:r>
            <a:r>
              <a:rPr lang="en-US" u="sng" dirty="0" smtClean="0"/>
              <a:t>same size</a:t>
            </a:r>
            <a:r>
              <a:rPr lang="en-US" dirty="0" smtClean="0"/>
              <a:t> from the </a:t>
            </a:r>
            <a:r>
              <a:rPr lang="en-US" u="sng" dirty="0" smtClean="0"/>
              <a:t>same population.</a:t>
            </a:r>
          </a:p>
          <a:p>
            <a:pPr marL="0" indent="0">
              <a:buNone/>
            </a:pPr>
            <a:endParaRPr lang="en-US" u="sng" dirty="0"/>
          </a:p>
          <a:p>
            <a:pPr marL="0" indent="0">
              <a:buNone/>
            </a:pPr>
            <a:r>
              <a:rPr lang="en-US" dirty="0" smtClean="0"/>
              <a:t>Think of rolling a die 5 times (repeatedly) and calculating the mean of each sample of size 5 and plotting a histogram.</a:t>
            </a:r>
            <a:endParaRPr lang="en-US" dirty="0"/>
          </a:p>
        </p:txBody>
      </p:sp>
    </p:spTree>
    <p:extLst>
      <p:ext uri="{BB962C8B-B14F-4D97-AF65-F5344CB8AC3E}">
        <p14:creationId xmlns:p14="http://schemas.microsoft.com/office/powerpoint/2010/main" val="3102145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algn="l"/>
            <a:r>
              <a:rPr lang="en-US" sz="3200" dirty="0" smtClean="0">
                <a:solidFill>
                  <a:schemeClr val="tx1"/>
                </a:solidFill>
                <a:effectLst>
                  <a:outerShdw blurRad="38100" dist="38100" dir="2700000" algn="tl">
                    <a:srgbClr val="FFFFFF"/>
                  </a:outerShdw>
                </a:effectLst>
              </a:rPr>
              <a:t>what </a:t>
            </a:r>
            <a:r>
              <a:rPr lang="en-US" sz="3200" dirty="0">
                <a:solidFill>
                  <a:schemeClr val="tx1"/>
                </a:solidFill>
                <a:effectLst>
                  <a:outerShdw blurRad="38100" dist="38100" dir="2700000" algn="tl">
                    <a:srgbClr val="FFFFFF"/>
                  </a:outerShdw>
                </a:effectLst>
              </a:rPr>
              <a:t>would happen in many samples?</a:t>
            </a:r>
          </a:p>
        </p:txBody>
      </p:sp>
      <p:pic>
        <p:nvPicPr>
          <p:cNvPr id="39940" name="Picture 4" descr="figure-10-02.jpg                                               0001F5E7BFD                            B892F25D:"/>
          <p:cNvPicPr>
            <a:picLocks noGrp="1" noChangeAspect="1" noChangeArrowheads="1"/>
          </p:cNvPicPr>
          <p:nvPr>
            <p:ph type="body"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219200" y="2057400"/>
            <a:ext cx="79248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0486480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TotalTime>
  <Words>622</Words>
  <Application>Microsoft Macintosh PowerPoint</Application>
  <PresentationFormat>On-screen Show (4:3)</PresentationFormat>
  <Paragraphs>71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WARM UP: Penny Sampling</vt:lpstr>
      <vt:lpstr>SIMILAR RESULTS Sampling means and why they’re useful</vt:lpstr>
      <vt:lpstr>What is the Central Limit Theorem?</vt:lpstr>
      <vt:lpstr>Video of the Day</vt:lpstr>
      <vt:lpstr>PowerPoint Presentation</vt:lpstr>
      <vt:lpstr>Important Review Concept</vt:lpstr>
      <vt:lpstr>Remember the Law of Large Numbers: How sample means approach the population mean (=25). </vt:lpstr>
      <vt:lpstr>THE SAMPLING DISTRIBUTION</vt:lpstr>
      <vt:lpstr>what would happen in many samples?</vt:lpstr>
      <vt:lpstr>Describing Sampling Distribution (SOCS)</vt:lpstr>
      <vt:lpstr>Unbiased Statistic/Estimator</vt:lpstr>
      <vt:lpstr>Variability of a Statistic</vt:lpstr>
      <vt:lpstr>BIAS AND VARIABILITY</vt:lpstr>
      <vt:lpstr>HOMEWORK #2: Sampling Distribution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SIMILAR RESULTS Sampling means and why they’re useful</dc:title>
  <dc:creator>Ben Young</dc:creator>
  <cp:lastModifiedBy>Ben Young</cp:lastModifiedBy>
  <cp:revision>12</cp:revision>
  <dcterms:created xsi:type="dcterms:W3CDTF">2014-01-31T01:29:37Z</dcterms:created>
  <dcterms:modified xsi:type="dcterms:W3CDTF">2014-01-31T13:57:49Z</dcterms:modified>
</cp:coreProperties>
</file>