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4" r:id="rId7"/>
    <p:sldId id="261" r:id="rId8"/>
    <p:sldId id="263"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2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10/21/13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10/21/13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10/21/13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10/21/13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10/21/13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10/21/13</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10/21/13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10/21/13</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10/21/13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10/21/13</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10/21/13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lgn="r" eaLnBrk="1" latinLnBrk="0" hangingPunct="1"/>
            <a:fld id="{9D21D778-B565-4D7E-94D7-64010A445B68}" type="datetimeFigureOut">
              <a:rPr lang="en-US" smtClean="0"/>
              <a:pPr algn="r" eaLnBrk="1" latinLnBrk="0" hangingPunct="1"/>
              <a:t>10/21/13</a:t>
            </a:fld>
            <a:endParaRPr lang="en-US" sz="1400" dirty="0">
              <a:solidFill>
                <a:srgbClr val="FFFFFF"/>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381000"/>
            <a:ext cx="7772400" cy="964521"/>
          </a:xfrm>
        </p:spPr>
        <p:txBody>
          <a:bodyPr/>
          <a:lstStyle/>
          <a:p>
            <a:r>
              <a:rPr lang="en-US" dirty="0" smtClean="0"/>
              <a:t>AP STATS WARM UP</a:t>
            </a:r>
            <a:endParaRPr lang="en-US" dirty="0"/>
          </a:p>
        </p:txBody>
      </p:sp>
      <p:sp>
        <p:nvSpPr>
          <p:cNvPr id="2" name="Subtitle 1"/>
          <p:cNvSpPr>
            <a:spLocks noGrp="1"/>
          </p:cNvSpPr>
          <p:nvPr>
            <p:ph type="subTitle" idx="1"/>
          </p:nvPr>
        </p:nvSpPr>
        <p:spPr>
          <a:xfrm>
            <a:off x="369779" y="1345520"/>
            <a:ext cx="8088421" cy="4907657"/>
          </a:xfrm>
        </p:spPr>
        <p:txBody>
          <a:bodyPr>
            <a:normAutofit lnSpcReduction="10000"/>
          </a:bodyPr>
          <a:lstStyle/>
          <a:p>
            <a:r>
              <a:rPr lang="en-US" dirty="0" smtClean="0"/>
              <a:t>Look over your test.</a:t>
            </a:r>
          </a:p>
          <a:p>
            <a:endParaRPr lang="en-US" dirty="0"/>
          </a:p>
          <a:p>
            <a:r>
              <a:rPr lang="en-US" dirty="0" smtClean="0"/>
              <a:t>Mean: 89.73</a:t>
            </a:r>
          </a:p>
          <a:p>
            <a:r>
              <a:rPr lang="en-US" dirty="0" smtClean="0"/>
              <a:t>Standard DevIation:9.55</a:t>
            </a:r>
          </a:p>
          <a:p>
            <a:endParaRPr lang="en-US" dirty="0"/>
          </a:p>
          <a:p>
            <a:r>
              <a:rPr lang="en-US" dirty="0" smtClean="0"/>
              <a:t>1.) What </a:t>
            </a:r>
            <a:r>
              <a:rPr lang="en-US" dirty="0" smtClean="0"/>
              <a:t>percent of test takers scored a B+ OR better (i.e. an 87 or above). </a:t>
            </a:r>
            <a:endParaRPr lang="en-US" dirty="0" smtClean="0"/>
          </a:p>
          <a:p>
            <a:endParaRPr lang="en-US" dirty="0"/>
          </a:p>
          <a:p>
            <a:r>
              <a:rPr lang="en-US" dirty="0" smtClean="0"/>
              <a:t>2.) Take your ruler and measure your hand span (hands fully spread, the distance from the tip of your thumb to the tip of your pinkie) in inches. Then put this and your height in inches on the board.</a:t>
            </a:r>
            <a:endParaRPr lang="en-US" dirty="0"/>
          </a:p>
        </p:txBody>
      </p:sp>
    </p:spTree>
    <p:extLst>
      <p:ext uri="{BB962C8B-B14F-4D97-AF65-F5344CB8AC3E}">
        <p14:creationId xmlns:p14="http://schemas.microsoft.com/office/powerpoint/2010/main" val="1657036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990600"/>
          </a:xfrm>
        </p:spPr>
        <p:txBody>
          <a:bodyPr/>
          <a:lstStyle/>
          <a:p>
            <a:r>
              <a:rPr lang="en-US" dirty="0" smtClean="0"/>
              <a:t>Idea of the Day</a:t>
            </a:r>
            <a:endParaRPr lang="en-US" dirty="0"/>
          </a:p>
        </p:txBody>
      </p:sp>
      <p:pic>
        <p:nvPicPr>
          <p:cNvPr id="4" name="Picture 3"/>
          <p:cNvPicPr>
            <a:picLocks noChangeAspect="1"/>
          </p:cNvPicPr>
          <p:nvPr/>
        </p:nvPicPr>
        <p:blipFill>
          <a:blip r:embed="rId2"/>
          <a:stretch>
            <a:fillRect/>
          </a:stretch>
        </p:blipFill>
        <p:spPr>
          <a:xfrm>
            <a:off x="0" y="1148984"/>
            <a:ext cx="9144000" cy="4772716"/>
          </a:xfrm>
          <a:prstGeom prst="rect">
            <a:avLst/>
          </a:prstGeom>
        </p:spPr>
      </p:pic>
    </p:spTree>
    <p:extLst>
      <p:ext uri="{BB962C8B-B14F-4D97-AF65-F5344CB8AC3E}">
        <p14:creationId xmlns:p14="http://schemas.microsoft.com/office/powerpoint/2010/main" val="2798441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3287"/>
            <a:ext cx="9144000" cy="758952"/>
          </a:xfrm>
        </p:spPr>
        <p:txBody>
          <a:bodyPr>
            <a:noAutofit/>
          </a:bodyPr>
          <a:lstStyle/>
          <a:p>
            <a:r>
              <a:rPr lang="en-US" sz="2800" dirty="0" smtClean="0"/>
              <a:t>Scatter Plots: </a:t>
            </a:r>
            <a:r>
              <a:rPr lang="en-US" sz="2800" dirty="0"/>
              <a:t>Fill in the table below and </a:t>
            </a:r>
            <a:r>
              <a:rPr lang="en-US" sz="2800" dirty="0" smtClean="0"/>
              <a:t>graph it </a:t>
            </a:r>
            <a:r>
              <a:rPr lang="en-US" sz="2800" dirty="0"/>
              <a:t>to see the relationship between the distance from Go and the cost of properties on a standard Monopoly board.  Find the line of best fit when all data points have been graphed.</a:t>
            </a:r>
          </a:p>
        </p:txBody>
      </p:sp>
      <p:pic>
        <p:nvPicPr>
          <p:cNvPr id="4" name="Picture 3"/>
          <p:cNvPicPr>
            <a:picLocks noChangeAspect="1"/>
          </p:cNvPicPr>
          <p:nvPr/>
        </p:nvPicPr>
        <p:blipFill>
          <a:blip r:embed="rId2"/>
          <a:stretch>
            <a:fillRect/>
          </a:stretch>
        </p:blipFill>
        <p:spPr>
          <a:xfrm>
            <a:off x="846737" y="2225804"/>
            <a:ext cx="5579390" cy="4619495"/>
          </a:xfrm>
          <a:prstGeom prst="rect">
            <a:avLst/>
          </a:prstGeom>
        </p:spPr>
      </p:pic>
    </p:spTree>
    <p:extLst>
      <p:ext uri="{BB962C8B-B14F-4D97-AF65-F5344CB8AC3E}">
        <p14:creationId xmlns:p14="http://schemas.microsoft.com/office/powerpoint/2010/main" val="200938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Bivariate Data</a:t>
            </a:r>
            <a:endParaRPr lang="en-US" dirty="0"/>
          </a:p>
        </p:txBody>
      </p:sp>
      <p:sp>
        <p:nvSpPr>
          <p:cNvPr id="3" name="Content Placeholder 2"/>
          <p:cNvSpPr>
            <a:spLocks noGrp="1"/>
          </p:cNvSpPr>
          <p:nvPr>
            <p:ph idx="1"/>
          </p:nvPr>
        </p:nvSpPr>
        <p:spPr>
          <a:xfrm>
            <a:off x="301752" y="1527048"/>
            <a:ext cx="8503920" cy="3975982"/>
          </a:xfrm>
        </p:spPr>
        <p:txBody>
          <a:bodyPr>
            <a:normAutofit lnSpcReduction="10000"/>
          </a:bodyPr>
          <a:lstStyle/>
          <a:p>
            <a:pPr marL="0" indent="0">
              <a:buNone/>
            </a:pPr>
            <a:r>
              <a:rPr lang="en-US" dirty="0" smtClean="0"/>
              <a:t>We often are interested in seeing how changes in one variable (the explanatory variable) result in predictable changes in some other variable (the response variable).</a:t>
            </a:r>
          </a:p>
          <a:p>
            <a:pPr marL="0" indent="0">
              <a:buNone/>
            </a:pPr>
            <a:endParaRPr lang="en-US" dirty="0"/>
          </a:p>
          <a:p>
            <a:pPr marL="0" indent="0">
              <a:buNone/>
            </a:pPr>
            <a:r>
              <a:rPr lang="en-US" dirty="0" smtClean="0"/>
              <a:t>In this chapter we will focus on both variables being quantitative.</a:t>
            </a:r>
          </a:p>
          <a:p>
            <a:pPr marL="0" indent="0">
              <a:buNone/>
            </a:pPr>
            <a:endParaRPr lang="en-US" dirty="0"/>
          </a:p>
          <a:p>
            <a:pPr marL="0" indent="0">
              <a:buNone/>
            </a:pPr>
            <a:r>
              <a:rPr lang="en-US" b="1" u="sng" dirty="0" smtClean="0"/>
              <a:t>Response Variable: </a:t>
            </a:r>
            <a:r>
              <a:rPr lang="en-US" dirty="0" smtClean="0"/>
              <a:t>Measures an outcome (y – axis)</a:t>
            </a:r>
          </a:p>
          <a:p>
            <a:pPr marL="0" indent="0">
              <a:buNone/>
            </a:pPr>
            <a:r>
              <a:rPr lang="en-US" b="1" u="sng" dirty="0" smtClean="0"/>
              <a:t>Explanatory Variable</a:t>
            </a:r>
            <a:r>
              <a:rPr lang="en-US" dirty="0" smtClean="0"/>
              <a:t>: Helps to influence changes in the response variable (x –axis)</a:t>
            </a:r>
            <a:endParaRPr lang="en-US" dirty="0"/>
          </a:p>
        </p:txBody>
      </p:sp>
      <p:sp>
        <p:nvSpPr>
          <p:cNvPr id="4" name="TextBox 3"/>
          <p:cNvSpPr txBox="1"/>
          <p:nvPr/>
        </p:nvSpPr>
        <p:spPr>
          <a:xfrm>
            <a:off x="166323" y="5775158"/>
            <a:ext cx="8784893" cy="646331"/>
          </a:xfrm>
          <a:prstGeom prst="rect">
            <a:avLst/>
          </a:prstGeom>
          <a:noFill/>
        </p:spPr>
        <p:txBody>
          <a:bodyPr wrap="square" rtlCol="0">
            <a:spAutoFit/>
          </a:bodyPr>
          <a:lstStyle/>
          <a:p>
            <a:r>
              <a:rPr lang="en-US" dirty="0" smtClean="0"/>
              <a:t>IMPORTANT NOTE: Calling one variable explanatory and the other response does </a:t>
            </a:r>
            <a:r>
              <a:rPr lang="en-US" b="1" u="sng" dirty="0" smtClean="0"/>
              <a:t>NOT </a:t>
            </a:r>
            <a:r>
              <a:rPr lang="en-US" dirty="0" smtClean="0"/>
              <a:t>necessarily mean that changes in one variable CAUSE changes in the other.</a:t>
            </a:r>
            <a:endParaRPr lang="en-US" dirty="0"/>
          </a:p>
        </p:txBody>
      </p:sp>
    </p:spTree>
    <p:extLst>
      <p:ext uri="{BB962C8B-B14F-4D97-AF65-F5344CB8AC3E}">
        <p14:creationId xmlns:p14="http://schemas.microsoft.com/office/powerpoint/2010/main" val="515767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990600"/>
          </a:xfrm>
        </p:spPr>
        <p:txBody>
          <a:bodyPr/>
          <a:lstStyle/>
          <a:p>
            <a:r>
              <a:rPr lang="en-US" dirty="0" smtClean="0"/>
              <a:t>Scatter Plots</a:t>
            </a:r>
            <a:endParaRPr lang="en-US" dirty="0"/>
          </a:p>
        </p:txBody>
      </p:sp>
      <p:sp>
        <p:nvSpPr>
          <p:cNvPr id="3" name="Content Placeholder 2"/>
          <p:cNvSpPr>
            <a:spLocks noGrp="1"/>
          </p:cNvSpPr>
          <p:nvPr>
            <p:ph idx="1"/>
          </p:nvPr>
        </p:nvSpPr>
        <p:spPr>
          <a:xfrm>
            <a:off x="-1" y="819825"/>
            <a:ext cx="9143999" cy="5657175"/>
          </a:xfrm>
        </p:spPr>
        <p:txBody>
          <a:bodyPr/>
          <a:lstStyle/>
          <a:p>
            <a:r>
              <a:rPr lang="en-US" dirty="0" smtClean="0"/>
              <a:t>Show the relationship between two quantitative variables measured on the same individuals. Each point represents the response for that individual for both variables.</a:t>
            </a:r>
            <a:endParaRPr lang="en-US" dirty="0"/>
          </a:p>
        </p:txBody>
      </p:sp>
      <p:pic>
        <p:nvPicPr>
          <p:cNvPr id="4" name="Picture 3"/>
          <p:cNvPicPr>
            <a:picLocks noChangeAspect="1"/>
          </p:cNvPicPr>
          <p:nvPr/>
        </p:nvPicPr>
        <p:blipFill>
          <a:blip r:embed="rId2"/>
          <a:stretch>
            <a:fillRect/>
          </a:stretch>
        </p:blipFill>
        <p:spPr>
          <a:xfrm>
            <a:off x="2250831" y="1986936"/>
            <a:ext cx="6893168" cy="4871063"/>
          </a:xfrm>
          <a:prstGeom prst="rect">
            <a:avLst/>
          </a:prstGeom>
        </p:spPr>
      </p:pic>
    </p:spTree>
    <p:extLst>
      <p:ext uri="{BB962C8B-B14F-4D97-AF65-F5344CB8AC3E}">
        <p14:creationId xmlns:p14="http://schemas.microsoft.com/office/powerpoint/2010/main" val="53638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426" y="38100"/>
            <a:ext cx="8229600" cy="990600"/>
          </a:xfrm>
        </p:spPr>
        <p:txBody>
          <a:bodyPr/>
          <a:lstStyle/>
          <a:p>
            <a:r>
              <a:rPr lang="en-US" dirty="0" smtClean="0"/>
              <a:t>Adding in a categorical variable</a:t>
            </a:r>
            <a:endParaRPr lang="en-US" dirty="0"/>
          </a:p>
        </p:txBody>
      </p:sp>
      <p:pic>
        <p:nvPicPr>
          <p:cNvPr id="4" name="Picture 3"/>
          <p:cNvPicPr>
            <a:picLocks noChangeAspect="1"/>
          </p:cNvPicPr>
          <p:nvPr/>
        </p:nvPicPr>
        <p:blipFill>
          <a:blip r:embed="rId2"/>
          <a:stretch>
            <a:fillRect/>
          </a:stretch>
        </p:blipFill>
        <p:spPr>
          <a:xfrm>
            <a:off x="296426" y="690388"/>
            <a:ext cx="8436596" cy="5961727"/>
          </a:xfrm>
          <a:prstGeom prst="rect">
            <a:avLst/>
          </a:prstGeom>
        </p:spPr>
      </p:pic>
    </p:spTree>
    <p:extLst>
      <p:ext uri="{BB962C8B-B14F-4D97-AF65-F5344CB8AC3E}">
        <p14:creationId xmlns:p14="http://schemas.microsoft.com/office/powerpoint/2010/main" val="320533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Interpreting Scatter Plots:</a:t>
            </a:r>
            <a:br>
              <a:rPr lang="en-US" dirty="0" smtClean="0"/>
            </a:br>
            <a:r>
              <a:rPr lang="en-US" dirty="0" smtClean="0"/>
              <a:t>Direction, Form, and  Strength</a:t>
            </a:r>
            <a:endParaRPr lang="en-US" dirty="0"/>
          </a:p>
        </p:txBody>
      </p:sp>
      <p:sp>
        <p:nvSpPr>
          <p:cNvPr id="3" name="Content Placeholder 2"/>
          <p:cNvSpPr>
            <a:spLocks noGrp="1"/>
          </p:cNvSpPr>
          <p:nvPr>
            <p:ph idx="1"/>
          </p:nvPr>
        </p:nvSpPr>
        <p:spPr/>
        <p:txBody>
          <a:bodyPr/>
          <a:lstStyle/>
          <a:p>
            <a:r>
              <a:rPr lang="en-US" dirty="0" smtClean="0"/>
              <a:t>1.) Look for the overall pattern and for striking deviations from that pattern.</a:t>
            </a:r>
          </a:p>
          <a:p>
            <a:r>
              <a:rPr lang="en-US" dirty="0" smtClean="0"/>
              <a:t>2.) Describe the overall pattern by noting the </a:t>
            </a:r>
            <a:r>
              <a:rPr lang="en-US" b="1" dirty="0" smtClean="0"/>
              <a:t>direction</a:t>
            </a:r>
            <a:r>
              <a:rPr lang="en-US" dirty="0" smtClean="0"/>
              <a:t>, </a:t>
            </a:r>
            <a:r>
              <a:rPr lang="en-US" b="1" dirty="0" smtClean="0"/>
              <a:t>form</a:t>
            </a:r>
            <a:r>
              <a:rPr lang="en-US" dirty="0" smtClean="0"/>
              <a:t> and </a:t>
            </a:r>
            <a:r>
              <a:rPr lang="en-US" b="1" dirty="0" smtClean="0"/>
              <a:t>strength</a:t>
            </a:r>
            <a:r>
              <a:rPr lang="en-US" dirty="0" smtClean="0"/>
              <a:t> of the relationship.</a:t>
            </a:r>
          </a:p>
          <a:p>
            <a:r>
              <a:rPr lang="en-US" dirty="0" smtClean="0"/>
              <a:t>3.) An important deviation is an </a:t>
            </a:r>
            <a:r>
              <a:rPr lang="en-US" b="1" dirty="0" smtClean="0"/>
              <a:t>outlier</a:t>
            </a:r>
            <a:r>
              <a:rPr lang="en-US" dirty="0" smtClean="0"/>
              <a:t>, an individual that falls outside the overall pattern of the relationship.</a:t>
            </a:r>
          </a:p>
          <a:p>
            <a:endParaRPr lang="en-US" dirty="0"/>
          </a:p>
          <a:p>
            <a:r>
              <a:rPr lang="en-US" b="1" u="sng" dirty="0" smtClean="0"/>
              <a:t>Direction: </a:t>
            </a:r>
            <a:r>
              <a:rPr lang="en-US" dirty="0" smtClean="0"/>
              <a:t>positive or negative</a:t>
            </a:r>
          </a:p>
          <a:p>
            <a:r>
              <a:rPr lang="en-US" b="1" u="sng" dirty="0" smtClean="0"/>
              <a:t>Form: </a:t>
            </a:r>
            <a:r>
              <a:rPr lang="en-US" dirty="0" smtClean="0"/>
              <a:t>clusters, curves, linear, quadratic, cubic, etc.</a:t>
            </a:r>
          </a:p>
          <a:p>
            <a:r>
              <a:rPr lang="en-US" b="1" u="sng" dirty="0" smtClean="0"/>
              <a:t>Strength: </a:t>
            </a:r>
            <a:r>
              <a:rPr lang="en-US" dirty="0" smtClean="0"/>
              <a:t>A measure of how closely the points follow a clear form (given by an r value)</a:t>
            </a:r>
            <a:endParaRPr lang="en-US" dirty="0"/>
          </a:p>
        </p:txBody>
      </p:sp>
    </p:spTree>
    <p:extLst>
      <p:ext uri="{BB962C8B-B14F-4D97-AF65-F5344CB8AC3E}">
        <p14:creationId xmlns:p14="http://schemas.microsoft.com/office/powerpoint/2010/main" val="10986467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One.</a:t>
            </a:r>
            <a:endParaRPr lang="en-US" dirty="0"/>
          </a:p>
        </p:txBody>
      </p:sp>
      <p:pic>
        <p:nvPicPr>
          <p:cNvPr id="3" name="Picture 2"/>
          <p:cNvPicPr>
            <a:picLocks noChangeAspect="1"/>
          </p:cNvPicPr>
          <p:nvPr/>
        </p:nvPicPr>
        <p:blipFill>
          <a:blip r:embed="rId2"/>
          <a:stretch>
            <a:fillRect/>
          </a:stretch>
        </p:blipFill>
        <p:spPr>
          <a:xfrm>
            <a:off x="3762104" y="-580124"/>
            <a:ext cx="5256156" cy="7438124"/>
          </a:xfrm>
          <a:prstGeom prst="rect">
            <a:avLst/>
          </a:prstGeom>
        </p:spPr>
      </p:pic>
    </p:spTree>
    <p:extLst>
      <p:ext uri="{BB962C8B-B14F-4D97-AF65-F5344CB8AC3E}">
        <p14:creationId xmlns:p14="http://schemas.microsoft.com/office/powerpoint/2010/main" val="23002024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18</a:t>
            </a:r>
            <a:endParaRPr lang="en-US" dirty="0"/>
          </a:p>
        </p:txBody>
      </p:sp>
      <p:sp>
        <p:nvSpPr>
          <p:cNvPr id="3" name="Content Placeholder 2"/>
          <p:cNvSpPr>
            <a:spLocks noGrp="1"/>
          </p:cNvSpPr>
          <p:nvPr>
            <p:ph idx="1"/>
          </p:nvPr>
        </p:nvSpPr>
        <p:spPr/>
        <p:txBody>
          <a:bodyPr/>
          <a:lstStyle/>
          <a:p>
            <a:r>
              <a:rPr lang="en-US" dirty="0" smtClean="0"/>
              <a:t>Read Section 3.1 (page 168-185)</a:t>
            </a:r>
          </a:p>
          <a:p>
            <a:r>
              <a:rPr lang="en-US" dirty="0" smtClean="0"/>
              <a:t>Complete Exercises: 3.2, 3.5, 3.8, 3.9 </a:t>
            </a:r>
            <a:endParaRPr lang="en-US" dirty="0"/>
          </a:p>
        </p:txBody>
      </p:sp>
    </p:spTree>
    <p:extLst>
      <p:ext uri="{BB962C8B-B14F-4D97-AF65-F5344CB8AC3E}">
        <p14:creationId xmlns:p14="http://schemas.microsoft.com/office/powerpoint/2010/main" val="96940247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172</TotalTime>
  <Words>388</Words>
  <Application>Microsoft Macintosh PowerPoint</Application>
  <PresentationFormat>On-screen Show (4:3)</PresentationFormat>
  <Paragraphs>34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Clarity</vt:lpstr>
      <vt:lpstr>AP STATS WARM UP</vt:lpstr>
      <vt:lpstr>Idea of the Day</vt:lpstr>
      <vt:lpstr>Scatter Plots: Fill in the table below and graph it to see the relationship between the distance from Go and the cost of properties on a standard Monopoly board.  Find the line of best fit when all data points have been graphed.</vt:lpstr>
      <vt:lpstr>Bivariate Data</vt:lpstr>
      <vt:lpstr>Scatter Plots</vt:lpstr>
      <vt:lpstr>Adding in a categorical variable</vt:lpstr>
      <vt:lpstr>Interpreting Scatter Plots: Direction, Form, and  Strength</vt:lpstr>
      <vt:lpstr>Let’s Try One.</vt:lpstr>
      <vt:lpstr>Homework 18</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WARM UP</dc:title>
  <dc:creator>Ben Young</dc:creator>
  <cp:lastModifiedBy>Ben Young</cp:lastModifiedBy>
  <cp:revision>12</cp:revision>
  <dcterms:created xsi:type="dcterms:W3CDTF">2013-10-21T01:02:27Z</dcterms:created>
  <dcterms:modified xsi:type="dcterms:W3CDTF">2013-10-21T16:41:29Z</dcterms:modified>
</cp:coreProperties>
</file>