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9" r:id="rId4"/>
    <p:sldId id="259" r:id="rId5"/>
    <p:sldId id="260" r:id="rId6"/>
    <p:sldId id="261" r:id="rId7"/>
    <p:sldId id="263" r:id="rId8"/>
    <p:sldId id="265" r:id="rId9"/>
    <p:sldId id="267" r:id="rId10"/>
    <p:sldId id="266" r:id="rId11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528" y="-96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3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0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2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6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7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6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415A-7D98-AA41-BAE8-E745E6312D5F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1DD5-4935-1947-AD90-6BE2CE4F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656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6966"/>
            <a:ext cx="10972800" cy="546919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Graph the function below by hand.  Be sure to factor the function, find the horizontal and vertical asymptotes, and the x and y-intercepts .   Only use a graphing calculator at the very end to confirm your answer. REMEMBER FAITS!!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561897"/>
              </p:ext>
            </p:extLst>
          </p:nvPr>
        </p:nvGraphicFramePr>
        <p:xfrm>
          <a:off x="169546" y="1703474"/>
          <a:ext cx="259842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1193800" imgH="406400" progId="Equation.3">
                  <p:embed/>
                </p:oleObj>
              </mc:Choice>
              <mc:Fallback>
                <p:oleObj name="Equation" r:id="rId3" imgW="11938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546" y="1703474"/>
                        <a:ext cx="2598420" cy="73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2914" y="4000196"/>
            <a:ext cx="3619885" cy="28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1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GRADED HOMEWORK (30 points)! </a:t>
            </a:r>
            <a:br>
              <a:rPr lang="en-US" dirty="0" smtClean="0"/>
            </a:br>
            <a:r>
              <a:rPr lang="en-US" dirty="0" smtClean="0"/>
              <a:t>which you may start in class….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your textbook, notes, and even a graphing calculator to</a:t>
            </a:r>
            <a:r>
              <a:rPr lang="en-US" b="1" u="sng" dirty="0" smtClean="0"/>
              <a:t> check </a:t>
            </a:r>
            <a:r>
              <a:rPr lang="en-US" dirty="0" smtClean="0"/>
              <a:t>your work.</a:t>
            </a:r>
          </a:p>
          <a:p>
            <a:r>
              <a:rPr lang="en-US" dirty="0" smtClean="0"/>
              <a:t>You may EVEN work with a partner to complete these problems.</a:t>
            </a:r>
          </a:p>
          <a:p>
            <a:r>
              <a:rPr lang="en-US" dirty="0" smtClean="0"/>
              <a:t>Be sure to </a:t>
            </a:r>
            <a:r>
              <a:rPr lang="en-US" b="1" u="sng" dirty="0" smtClean="0"/>
              <a:t>SHOW</a:t>
            </a:r>
            <a:r>
              <a:rPr lang="en-US" dirty="0" smtClean="0"/>
              <a:t> all work. This means showing how you found your asymptotes, how you determined what happened at the extremes and near the asymptotes.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2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able to graph rational functions with holes, slant asymptotes and parabolic asymptotes.</a:t>
            </a:r>
          </a:p>
          <a:p>
            <a:r>
              <a:rPr lang="en-US" dirty="0" smtClean="0"/>
              <a:t>Your homework for this weekend will be to complete a graded HW (worth </a:t>
            </a:r>
            <a:r>
              <a:rPr lang="en-US" dirty="0"/>
              <a:t>3</a:t>
            </a:r>
            <a:r>
              <a:rPr lang="en-US" dirty="0" smtClean="0"/>
              <a:t>0 points –on section 3.5-3.7).</a:t>
            </a:r>
          </a:p>
          <a:p>
            <a:r>
              <a:rPr lang="en-US" dirty="0" smtClean="0"/>
              <a:t>Monday: Applications of Polynomial Functions</a:t>
            </a:r>
          </a:p>
          <a:p>
            <a:r>
              <a:rPr lang="en-US" dirty="0" smtClean="0"/>
              <a:t>Tuesday: Review</a:t>
            </a:r>
          </a:p>
          <a:p>
            <a:r>
              <a:rPr lang="en-US" dirty="0" smtClean="0"/>
              <a:t>Wednesday: Chapter 3 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Funky 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68" y="1417638"/>
            <a:ext cx="605028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005" y="3053353"/>
            <a:ext cx="5943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1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0"/>
            <a:ext cx="9875520" cy="1143000"/>
          </a:xfrm>
        </p:spPr>
        <p:txBody>
          <a:bodyPr/>
          <a:lstStyle/>
          <a:p>
            <a:r>
              <a:rPr lang="en-US" dirty="0" smtClean="0"/>
              <a:t>Slant 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9938"/>
            <a:ext cx="10972800" cy="526622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slant asymptote will be present </a:t>
            </a:r>
            <a:r>
              <a:rPr lang="en-US" sz="2400" b="1" i="1" dirty="0" smtClean="0"/>
              <a:t>if the degree of the numerator is one higher than the degree of the denominator.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find the equation of the slant asymptote, divide the numerator by the denominator and discard any remainder. </a:t>
            </a:r>
            <a:r>
              <a:rPr lang="en-US" sz="2400" b="1" i="1" dirty="0"/>
              <a:t>The quotient, the equation of a line, is the equation of the slant asymptote. </a:t>
            </a:r>
            <a:endParaRPr lang="en-US" sz="2400" b="1" i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591" y="3425892"/>
            <a:ext cx="5608624" cy="31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7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6569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1: graph the rational function below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043069"/>
              </p:ext>
            </p:extLst>
          </p:nvPr>
        </p:nvGraphicFramePr>
        <p:xfrm>
          <a:off x="125718" y="784064"/>
          <a:ext cx="2662648" cy="8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1104900" imgH="406400" progId="Equation.3">
                  <p:embed/>
                </p:oleObj>
              </mc:Choice>
              <mc:Fallback>
                <p:oleObj name="Equation" r:id="rId3" imgW="11049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18" y="784064"/>
                        <a:ext cx="2662648" cy="81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4600" y="3657600"/>
            <a:ext cx="3378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6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0042"/>
            <a:ext cx="9875520" cy="1143000"/>
          </a:xfrm>
        </p:spPr>
        <p:txBody>
          <a:bodyPr/>
          <a:lstStyle/>
          <a:p>
            <a:r>
              <a:rPr lang="en-US" dirty="0" smtClean="0"/>
              <a:t>Parabolic 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3479"/>
            <a:ext cx="10972800" cy="52926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degree of the numerator of a rational function </a:t>
            </a:r>
            <a:r>
              <a:rPr lang="en-US" b="1" u="sng" dirty="0"/>
              <a:t>differs by more than one from the degree of the denominator, the function will have curved asymptotes.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230" y="2969573"/>
            <a:ext cx="5961650" cy="315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7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 2: graph the rational function below listing any asymptotes and intercepts.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032881"/>
              </p:ext>
            </p:extLst>
          </p:nvPr>
        </p:nvGraphicFramePr>
        <p:xfrm>
          <a:off x="38100" y="875676"/>
          <a:ext cx="2472888" cy="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1155700" imgH="406400" progId="Equation.3">
                  <p:embed/>
                </p:oleObj>
              </mc:Choice>
              <mc:Fallback>
                <p:oleObj name="Equation" r:id="rId3" imgW="11557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" y="875676"/>
                        <a:ext cx="2472888" cy="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4600" y="3657600"/>
            <a:ext cx="3378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2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5649"/>
            <a:ext cx="9875520" cy="542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Holes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8570"/>
            <a:ext cx="10972800" cy="5527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It is even possible to have a hole in a rational function.</a:t>
            </a:r>
          </a:p>
          <a:p>
            <a:pPr marL="0" indent="0">
              <a:buNone/>
            </a:pPr>
            <a:r>
              <a:rPr lang="en-US" sz="2800" dirty="0" smtClean="0"/>
              <a:t>Take for example this function: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050686"/>
              </p:ext>
            </p:extLst>
          </p:nvPr>
        </p:nvGraphicFramePr>
        <p:xfrm>
          <a:off x="5417820" y="3346450"/>
          <a:ext cx="13716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7820" y="3346450"/>
                        <a:ext cx="13716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720978"/>
              </p:ext>
            </p:extLst>
          </p:nvPr>
        </p:nvGraphicFramePr>
        <p:xfrm>
          <a:off x="310615" y="1808119"/>
          <a:ext cx="3160394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5" imgW="1104900" imgH="406400" progId="Equation.3">
                  <p:embed/>
                </p:oleObj>
              </mc:Choice>
              <mc:Fallback>
                <p:oleObj name="Equation" r:id="rId5" imgW="11049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0615" y="1808119"/>
                        <a:ext cx="3160394" cy="90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97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Reminders!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00201"/>
            <a:ext cx="1085771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1.) If n &lt; m the function will have a horizontal asymptote at y = 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2.) If n = m, the </a:t>
            </a:r>
            <a:r>
              <a:rPr lang="en-US" dirty="0"/>
              <a:t>function will have a horizontal </a:t>
            </a:r>
            <a:r>
              <a:rPr lang="en-US" dirty="0" smtClean="0"/>
              <a:t>asymptote at y = a/b. (where a is the leading coefficient of the numerator and b is the leading coefficient of the denominator).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.) If </a:t>
            </a:r>
            <a:r>
              <a:rPr lang="en-US" dirty="0"/>
              <a:t>the degree of the numerator is </a:t>
            </a:r>
            <a:r>
              <a:rPr lang="en-US" b="1" u="sng" dirty="0"/>
              <a:t>one larger than the degree of the numerator, </a:t>
            </a:r>
            <a:r>
              <a:rPr lang="en-US" dirty="0"/>
              <a:t>the function will have a </a:t>
            </a:r>
            <a:r>
              <a:rPr lang="en-US" b="1" u="sng" dirty="0"/>
              <a:t>linear (slant) asymptote.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.) If </a:t>
            </a:r>
            <a:r>
              <a:rPr lang="en-US" dirty="0"/>
              <a:t>the degree of the numerator is </a:t>
            </a:r>
            <a:r>
              <a:rPr lang="en-US" b="1" u="sng" dirty="0" smtClean="0"/>
              <a:t>two (</a:t>
            </a:r>
            <a:r>
              <a:rPr lang="en-US" b="1" u="sng" dirty="0"/>
              <a:t>or more</a:t>
            </a:r>
            <a:r>
              <a:rPr lang="en-US" b="1" u="sng" dirty="0" smtClean="0"/>
              <a:t>) larger </a:t>
            </a:r>
            <a:r>
              <a:rPr lang="en-US" b="1" u="sng" dirty="0"/>
              <a:t>than the degree of the denominator, </a:t>
            </a:r>
            <a:r>
              <a:rPr lang="en-US" dirty="0"/>
              <a:t>the function will have a curved asymptote. For example, if the degree of the numerator is 3 and that of the denominator is one, the function will have a parabolic asymptote.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7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472</Words>
  <Application>Microsoft Macintosh PowerPoint</Application>
  <PresentationFormat>Custom</PresentationFormat>
  <Paragraphs>34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Honors Precalculus: Do Now</vt:lpstr>
      <vt:lpstr>After Today!</vt:lpstr>
      <vt:lpstr>A Funky One</vt:lpstr>
      <vt:lpstr>Slant Asymptotes</vt:lpstr>
      <vt:lpstr>Example 1: graph the rational function below</vt:lpstr>
      <vt:lpstr>Parabolic Asymptotes</vt:lpstr>
      <vt:lpstr>Example 2: graph the rational function below listing any asymptotes and intercepts.</vt:lpstr>
      <vt:lpstr>Example 3: Holes!</vt:lpstr>
      <vt:lpstr>Some Reminders!</vt:lpstr>
      <vt:lpstr>GRADED HOMEWORK (30 points)!  which you may start in class….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26</cp:revision>
  <dcterms:created xsi:type="dcterms:W3CDTF">2012-10-30T17:52:50Z</dcterms:created>
  <dcterms:modified xsi:type="dcterms:W3CDTF">2013-10-25T14:47:58Z</dcterms:modified>
</cp:coreProperties>
</file>