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2" r:id="rId7"/>
    <p:sldId id="261" r:id="rId8"/>
    <p:sldId id="260"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C4262-FC84-D941-8295-9D5E074E8B92}"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274299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4262-FC84-D941-8295-9D5E074E8B92}"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262199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4262-FC84-D941-8295-9D5E074E8B92}"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404852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4262-FC84-D941-8295-9D5E074E8B92}"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174615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C4262-FC84-D941-8295-9D5E074E8B92}"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24530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C4262-FC84-D941-8295-9D5E074E8B92}"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342405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C4262-FC84-D941-8295-9D5E074E8B92}" type="datetimeFigureOut">
              <a:rPr lang="en-US" smtClean="0"/>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307060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C4262-FC84-D941-8295-9D5E074E8B92}" type="datetimeFigureOut">
              <a:rPr lang="en-US" smtClean="0"/>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375369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C4262-FC84-D941-8295-9D5E074E8B92}" type="datetimeFigureOut">
              <a:rPr lang="en-US" smtClean="0"/>
              <a:t>9/24/13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89952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C4262-FC84-D941-8295-9D5E074E8B92}"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17665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C4262-FC84-D941-8295-9D5E074E8B92}"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88E2-99B0-1948-A08D-3AD308FDAD67}" type="slidenum">
              <a:rPr lang="en-US" smtClean="0"/>
              <a:t>‹#›</a:t>
            </a:fld>
            <a:endParaRPr lang="en-US"/>
          </a:p>
        </p:txBody>
      </p:sp>
    </p:spTree>
    <p:extLst>
      <p:ext uri="{BB962C8B-B14F-4D97-AF65-F5344CB8AC3E}">
        <p14:creationId xmlns:p14="http://schemas.microsoft.com/office/powerpoint/2010/main" val="2933885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C4262-FC84-D941-8295-9D5E074E8B92}" type="datetimeFigureOut">
              <a:rPr lang="en-US" smtClean="0"/>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388E2-99B0-1948-A08D-3AD308FDAD67}" type="slidenum">
              <a:rPr lang="en-US" smtClean="0"/>
              <a:t>‹#›</a:t>
            </a:fld>
            <a:endParaRPr lang="en-US"/>
          </a:p>
        </p:txBody>
      </p:sp>
    </p:spTree>
    <p:extLst>
      <p:ext uri="{BB962C8B-B14F-4D97-AF65-F5344CB8AC3E}">
        <p14:creationId xmlns:p14="http://schemas.microsoft.com/office/powerpoint/2010/main" val="830548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973874"/>
          </a:xfrm>
        </p:spPr>
        <p:txBody>
          <a:bodyPr/>
          <a:lstStyle/>
          <a:p>
            <a:r>
              <a:rPr lang="en-US" dirty="0" smtClean="0"/>
              <a:t>AP STATS: DO NOW</a:t>
            </a:r>
            <a:endParaRPr lang="en-US" dirty="0"/>
          </a:p>
        </p:txBody>
      </p:sp>
      <p:sp>
        <p:nvSpPr>
          <p:cNvPr id="3" name="Subtitle 2"/>
          <p:cNvSpPr>
            <a:spLocks noGrp="1"/>
          </p:cNvSpPr>
          <p:nvPr>
            <p:ph type="subTitle" idx="1"/>
          </p:nvPr>
        </p:nvSpPr>
        <p:spPr>
          <a:xfrm>
            <a:off x="269413" y="718349"/>
            <a:ext cx="8874587" cy="5798113"/>
          </a:xfrm>
        </p:spPr>
        <p:txBody>
          <a:bodyPr>
            <a:normAutofit/>
          </a:bodyPr>
          <a:lstStyle/>
          <a:p>
            <a:r>
              <a:rPr lang="en-US" sz="2000" dirty="0" smtClean="0"/>
              <a:t>I am trying to determine if there is a difference between the quiz scores from 2 of my Honors </a:t>
            </a:r>
            <a:r>
              <a:rPr lang="en-US" sz="2000" dirty="0" err="1" smtClean="0"/>
              <a:t>Precalculus</a:t>
            </a:r>
            <a:r>
              <a:rPr lang="en-US" sz="2000" dirty="0" smtClean="0"/>
              <a:t> Classes. Below are the scores from the quiz. In pairs, determine the 5-number summary (and the mean) and sketch side by side boxplots for the two classes. Feel free to split up the work.  Your calculator can make side by side boxplots too (just type each class into L1 and L2 and turn Plot 1 and Plot 2 on.</a:t>
            </a:r>
          </a:p>
          <a:p>
            <a:endParaRPr lang="en-US" sz="2000" dirty="0"/>
          </a:p>
          <a:p>
            <a:r>
              <a:rPr lang="en-US" sz="2000" dirty="0" smtClean="0"/>
              <a:t>																		Be Ready to Interpret Your Findings.</a:t>
            </a:r>
          </a:p>
          <a:p>
            <a:endParaRPr lang="en-US" sz="2000" dirty="0"/>
          </a:p>
          <a:p>
            <a:r>
              <a:rPr lang="en-US" sz="2000" dirty="0" smtClean="0"/>
              <a:t>										</a:t>
            </a:r>
            <a:r>
              <a:rPr lang="en-US" sz="2000" dirty="0"/>
              <a:t>	</a:t>
            </a:r>
            <a:r>
              <a:rPr lang="en-US" sz="2000" dirty="0" smtClean="0"/>
              <a:t>				Are there any outliers? </a:t>
            </a:r>
            <a:endParaRPr lang="en-US" sz="2000" dirty="0"/>
          </a:p>
          <a:p>
            <a:endParaRPr lang="en-US" sz="2000" dirty="0" smtClean="0"/>
          </a:p>
          <a:p>
            <a:r>
              <a:rPr lang="en-US" sz="2000" dirty="0" smtClean="0"/>
              <a:t>																					Note my mistake that I posted on my website 												about outliers. </a:t>
            </a:r>
          </a:p>
          <a:p>
            <a:r>
              <a:rPr lang="en-US" sz="2000" dirty="0"/>
              <a:t>	</a:t>
            </a:r>
            <a:r>
              <a:rPr lang="en-US" sz="2000" dirty="0" smtClean="0"/>
              <a:t>															</a:t>
            </a:r>
          </a:p>
          <a:p>
            <a:r>
              <a:rPr lang="en-US" sz="2000" dirty="0"/>
              <a:t>	</a:t>
            </a:r>
            <a:r>
              <a:rPr lang="en-US" sz="2000" dirty="0" smtClean="0"/>
              <a:t>																			Outliers </a:t>
            </a:r>
            <a:r>
              <a:rPr lang="en-US" sz="2000" dirty="0"/>
              <a:t>will be any points below </a:t>
            </a:r>
            <a:endParaRPr lang="en-US" sz="2000" dirty="0" smtClean="0"/>
          </a:p>
          <a:p>
            <a:r>
              <a:rPr lang="en-US" sz="2000" dirty="0"/>
              <a:t>	</a:t>
            </a:r>
            <a:r>
              <a:rPr lang="en-US" sz="2000" dirty="0" smtClean="0"/>
              <a:t>																Q</a:t>
            </a:r>
            <a:r>
              <a:rPr lang="en-US" sz="2000" baseline="-25000" dirty="0" smtClean="0"/>
              <a:t>1</a:t>
            </a:r>
            <a:r>
              <a:rPr lang="en-US" sz="2000" dirty="0" smtClean="0"/>
              <a:t> </a:t>
            </a:r>
            <a:r>
              <a:rPr lang="en-US" sz="2000" dirty="0"/>
              <a:t>– </a:t>
            </a:r>
            <a:r>
              <a:rPr lang="en-US" sz="2000" dirty="0" smtClean="0"/>
              <a:t>(1.5</a:t>
            </a:r>
            <a:r>
              <a:rPr lang="en-US" sz="2000" dirty="0"/>
              <a:t>×</a:t>
            </a:r>
            <a:r>
              <a:rPr lang="en-US" sz="2000" dirty="0" smtClean="0"/>
              <a:t>IQR) or above </a:t>
            </a:r>
            <a:r>
              <a:rPr lang="en-US" sz="2000" dirty="0" smtClean="0"/>
              <a:t>Q</a:t>
            </a:r>
            <a:r>
              <a:rPr lang="en-US" sz="2000" baseline="-25000" dirty="0"/>
              <a:t>3</a:t>
            </a:r>
            <a:r>
              <a:rPr lang="en-US" sz="2000" dirty="0" smtClean="0"/>
              <a:t> </a:t>
            </a:r>
            <a:r>
              <a:rPr lang="en-US" sz="2000" dirty="0"/>
              <a:t>+</a:t>
            </a:r>
            <a:r>
              <a:rPr lang="en-US" sz="2000" dirty="0" smtClean="0"/>
              <a:t> (1.5×IQR) </a:t>
            </a:r>
          </a:p>
          <a:p>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2048626133"/>
              </p:ext>
            </p:extLst>
          </p:nvPr>
        </p:nvGraphicFramePr>
        <p:xfrm>
          <a:off x="859934" y="2785993"/>
          <a:ext cx="1651000" cy="3129280"/>
        </p:xfrm>
        <a:graphic>
          <a:graphicData uri="http://schemas.openxmlformats.org/drawingml/2006/table">
            <a:tbl>
              <a:tblPr/>
              <a:tblGrid>
                <a:gridCol w="825500"/>
                <a:gridCol w="825500"/>
              </a:tblGrid>
              <a:tr h="190500">
                <a:tc>
                  <a:txBody>
                    <a:bodyPr/>
                    <a:lstStyle/>
                    <a:p>
                      <a:pPr algn="l" fontAlgn="b"/>
                      <a:r>
                        <a:rPr lang="en-US" sz="1200" b="0" i="0" u="none" strike="noStrike">
                          <a:solidFill>
                            <a:srgbClr val="000000"/>
                          </a:solidFill>
                          <a:effectLst/>
                          <a:latin typeface="Calibri"/>
                        </a:rPr>
                        <a:t>Class A</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Class B</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97</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92</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93.5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88</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99</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76</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98</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96.5</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84</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93</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98</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92</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99</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90.5</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85</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99</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91</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55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61</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96</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93</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82</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99</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86</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98.5</a:t>
                      </a:r>
                    </a:p>
                  </a:txBody>
                  <a:tcPr marL="12700" marR="12700" marT="12700" marB="0" anchor="b">
                    <a:lnL>
                      <a:noFill/>
                    </a:lnL>
                    <a:lnR>
                      <a:noFill/>
                    </a:lnR>
                    <a:lnT>
                      <a:noFill/>
                    </a:lnT>
                    <a:lnB>
                      <a:noFill/>
                    </a:lnB>
                  </a:tcPr>
                </a:tc>
              </a:tr>
              <a:tr h="190500">
                <a:tc>
                  <a:txBody>
                    <a:bodyPr/>
                    <a:lstStyle/>
                    <a:p>
                      <a:pPr algn="r" fontAlgn="b"/>
                      <a:r>
                        <a:rPr lang="en-US" sz="1200" b="0" i="0" u="none" strike="noStrike">
                          <a:solidFill>
                            <a:srgbClr val="000000"/>
                          </a:solidFill>
                          <a:effectLst/>
                          <a:latin typeface="Calibri"/>
                        </a:rPr>
                        <a:t>88</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08215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#11</a:t>
            </a:r>
            <a:endParaRPr lang="en-US" dirty="0"/>
          </a:p>
        </p:txBody>
      </p:sp>
      <p:sp>
        <p:nvSpPr>
          <p:cNvPr id="3" name="Content Placeholder 2"/>
          <p:cNvSpPr>
            <a:spLocks noGrp="1"/>
          </p:cNvSpPr>
          <p:nvPr>
            <p:ph idx="1"/>
          </p:nvPr>
        </p:nvSpPr>
        <p:spPr/>
        <p:txBody>
          <a:bodyPr/>
          <a:lstStyle/>
          <a:p>
            <a:r>
              <a:rPr lang="en-US" dirty="0" smtClean="0"/>
              <a:t>Pg. 89-90 Exercises: 1.39, 1.40, 1.43</a:t>
            </a:r>
          </a:p>
          <a:p>
            <a:r>
              <a:rPr lang="en-US" dirty="0" smtClean="0"/>
              <a:t>Also, read “The Well-Chosen Average” in How to Lie with Statistics.</a:t>
            </a:r>
            <a:endParaRPr lang="en-US" dirty="0"/>
          </a:p>
        </p:txBody>
      </p:sp>
    </p:spTree>
    <p:extLst>
      <p:ext uri="{BB962C8B-B14F-4D97-AF65-F5344CB8AC3E}">
        <p14:creationId xmlns:p14="http://schemas.microsoft.com/office/powerpoint/2010/main" val="140786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 on Chapter 1</a:t>
            </a:r>
            <a:endParaRPr lang="en-US" dirty="0"/>
          </a:p>
        </p:txBody>
      </p:sp>
      <p:sp>
        <p:nvSpPr>
          <p:cNvPr id="3" name="Content Placeholder 2"/>
          <p:cNvSpPr>
            <a:spLocks noGrp="1"/>
          </p:cNvSpPr>
          <p:nvPr>
            <p:ph idx="1"/>
          </p:nvPr>
        </p:nvSpPr>
        <p:spPr/>
        <p:txBody>
          <a:bodyPr/>
          <a:lstStyle/>
          <a:p>
            <a:r>
              <a:rPr lang="en-US" dirty="0" smtClean="0"/>
              <a:t>Tuesday!</a:t>
            </a:r>
          </a:p>
          <a:p>
            <a:r>
              <a:rPr lang="en-US" dirty="0" smtClean="0"/>
              <a:t>Seniors will be gone on Monday</a:t>
            </a:r>
          </a:p>
          <a:p>
            <a:r>
              <a:rPr lang="en-US" dirty="0" smtClean="0"/>
              <a:t>Juniors/Sophomores we might hang out… We might not… I’ll let you know.</a:t>
            </a:r>
            <a:endParaRPr lang="en-US" dirty="0"/>
          </a:p>
        </p:txBody>
      </p:sp>
    </p:spTree>
    <p:extLst>
      <p:ext uri="{BB962C8B-B14F-4D97-AF65-F5344CB8AC3E}">
        <p14:creationId xmlns:p14="http://schemas.microsoft.com/office/powerpoint/2010/main" val="306537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the Day!</a:t>
            </a:r>
            <a:endParaRPr lang="en-US" dirty="0"/>
          </a:p>
        </p:txBody>
      </p:sp>
      <p:sp>
        <p:nvSpPr>
          <p:cNvPr id="3" name="Content Placeholder 2"/>
          <p:cNvSpPr>
            <a:spLocks noGrp="1"/>
          </p:cNvSpPr>
          <p:nvPr>
            <p:ph idx="1"/>
          </p:nvPr>
        </p:nvSpPr>
        <p:spPr/>
        <p:txBody>
          <a:bodyPr/>
          <a:lstStyle/>
          <a:p>
            <a:r>
              <a:rPr lang="en-US" dirty="0" smtClean="0"/>
              <a:t>Stats </a:t>
            </a:r>
            <a:r>
              <a:rPr lang="en-US" dirty="0" err="1" smtClean="0"/>
              <a:t>TedTalk</a:t>
            </a:r>
            <a:endParaRPr lang="en-US" dirty="0" smtClean="0"/>
          </a:p>
          <a:p>
            <a:pPr marL="0" indent="0">
              <a:buNone/>
            </a:pPr>
            <a:r>
              <a:rPr lang="en-US" dirty="0" smtClean="0"/>
              <a:t>“In </a:t>
            </a:r>
            <a:r>
              <a:rPr lang="en-US" dirty="0"/>
              <a:t>summary, instead of our students learning about the techniques of calculus, I think it would be far more significant if all of them knew what two standard deviations from the mean means. And I mean it</a:t>
            </a:r>
            <a:r>
              <a:rPr lang="en-US" dirty="0" smtClean="0"/>
              <a:t>.”</a:t>
            </a:r>
            <a:endParaRPr lang="en-US" dirty="0"/>
          </a:p>
        </p:txBody>
      </p:sp>
      <p:pic>
        <p:nvPicPr>
          <p:cNvPr id="4" name="Picture 3"/>
          <p:cNvPicPr>
            <a:picLocks noChangeAspect="1"/>
          </p:cNvPicPr>
          <p:nvPr/>
        </p:nvPicPr>
        <p:blipFill>
          <a:blip r:embed="rId2"/>
          <a:stretch>
            <a:fillRect/>
          </a:stretch>
        </p:blipFill>
        <p:spPr>
          <a:xfrm>
            <a:off x="6114227" y="4848864"/>
            <a:ext cx="2096448" cy="1572336"/>
          </a:xfrm>
          <a:prstGeom prst="rect">
            <a:avLst/>
          </a:prstGeom>
        </p:spPr>
      </p:pic>
    </p:spTree>
    <p:extLst>
      <p:ext uri="{BB962C8B-B14F-4D97-AF65-F5344CB8AC3E}">
        <p14:creationId xmlns:p14="http://schemas.microsoft.com/office/powerpoint/2010/main" val="381582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Spread! </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2400" dirty="0" smtClean="0"/>
              <a:t>The most common description of a distribution is the combination of the </a:t>
            </a:r>
            <a:r>
              <a:rPr lang="en-US" sz="2400" b="1" u="sng" dirty="0" smtClean="0"/>
              <a:t>mean with the standard deviation</a:t>
            </a:r>
            <a:r>
              <a:rPr lang="en-US" sz="2400" dirty="0" smtClean="0"/>
              <a:t>.</a:t>
            </a:r>
          </a:p>
          <a:p>
            <a:endParaRPr lang="en-US" sz="2400" dirty="0" smtClean="0"/>
          </a:p>
          <a:p>
            <a:r>
              <a:rPr lang="en-US" sz="2400" b="1" u="sng" dirty="0" smtClean="0"/>
              <a:t>Standard Deviation: </a:t>
            </a:r>
            <a:r>
              <a:rPr lang="en-US" sz="2400" dirty="0" smtClean="0"/>
              <a:t>The standard deviation measures how far observations are from the mean.</a:t>
            </a:r>
            <a:endParaRPr lang="en-US" sz="2400" dirty="0"/>
          </a:p>
        </p:txBody>
      </p:sp>
    </p:spTree>
    <p:extLst>
      <p:ext uri="{BB962C8B-B14F-4D97-AF65-F5344CB8AC3E}">
        <p14:creationId xmlns:p14="http://schemas.microsoft.com/office/powerpoint/2010/main" val="1291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Variance/Standard Deviation</a:t>
            </a:r>
            <a:endParaRPr lang="en-US" dirty="0"/>
          </a:p>
        </p:txBody>
      </p:sp>
      <p:sp>
        <p:nvSpPr>
          <p:cNvPr id="4" name="TextBox 3"/>
          <p:cNvSpPr txBox="1"/>
          <p:nvPr/>
        </p:nvSpPr>
        <p:spPr>
          <a:xfrm>
            <a:off x="1160709" y="1611237"/>
            <a:ext cx="6280423" cy="923330"/>
          </a:xfrm>
          <a:prstGeom prst="rect">
            <a:avLst/>
          </a:prstGeom>
          <a:noFill/>
        </p:spPr>
        <p:txBody>
          <a:bodyPr wrap="none" rtlCol="0">
            <a:spAutoFit/>
          </a:bodyPr>
          <a:lstStyle/>
          <a:p>
            <a:r>
              <a:rPr lang="en-US" b="1" u="sng" dirty="0" smtClean="0"/>
              <a:t>Variance: </a:t>
            </a:r>
            <a:r>
              <a:rPr lang="en-US" dirty="0" smtClean="0"/>
              <a:t>The AVERAGE of the squared distances from the mean.</a:t>
            </a:r>
          </a:p>
          <a:p>
            <a:endParaRPr lang="en-US" dirty="0"/>
          </a:p>
          <a:p>
            <a:r>
              <a:rPr lang="en-US" b="1" u="sng" dirty="0" smtClean="0"/>
              <a:t>Standard Deviation: </a:t>
            </a:r>
            <a:r>
              <a:rPr lang="en-US" dirty="0" smtClean="0"/>
              <a:t>The square root of the variance.</a:t>
            </a:r>
            <a:endParaRPr lang="en-US" dirty="0"/>
          </a:p>
        </p:txBody>
      </p:sp>
      <p:pic>
        <p:nvPicPr>
          <p:cNvPr id="5" name="Picture 4"/>
          <p:cNvPicPr>
            <a:picLocks noChangeAspect="1"/>
          </p:cNvPicPr>
          <p:nvPr/>
        </p:nvPicPr>
        <p:blipFill>
          <a:blip r:embed="rId2"/>
          <a:stretch>
            <a:fillRect/>
          </a:stretch>
        </p:blipFill>
        <p:spPr>
          <a:xfrm>
            <a:off x="431800" y="2950964"/>
            <a:ext cx="8255000" cy="2540000"/>
          </a:xfrm>
          <a:prstGeom prst="rect">
            <a:avLst/>
          </a:prstGeom>
        </p:spPr>
      </p:pic>
      <p:sp>
        <p:nvSpPr>
          <p:cNvPr id="6" name="TextBox 5"/>
          <p:cNvSpPr txBox="1"/>
          <p:nvPr/>
        </p:nvSpPr>
        <p:spPr>
          <a:xfrm>
            <a:off x="223614" y="5561947"/>
            <a:ext cx="8463186" cy="923330"/>
          </a:xfrm>
          <a:prstGeom prst="rect">
            <a:avLst/>
          </a:prstGeom>
          <a:noFill/>
        </p:spPr>
        <p:txBody>
          <a:bodyPr wrap="none" rtlCol="0">
            <a:spAutoFit/>
          </a:bodyPr>
          <a:lstStyle/>
          <a:p>
            <a:r>
              <a:rPr lang="en-US" dirty="0" smtClean="0"/>
              <a:t>We square the values because it makes them all positive. We use the standard deviation</a:t>
            </a:r>
          </a:p>
          <a:p>
            <a:r>
              <a:rPr lang="en-US" dirty="0"/>
              <a:t>m</a:t>
            </a:r>
            <a:r>
              <a:rPr lang="en-US" dirty="0" smtClean="0"/>
              <a:t>ore often because it fits naturally into the </a:t>
            </a:r>
            <a:r>
              <a:rPr lang="en-US" b="1" dirty="0" smtClean="0"/>
              <a:t>normal distribution.  </a:t>
            </a:r>
            <a:r>
              <a:rPr lang="en-US" dirty="0" smtClean="0"/>
              <a:t>Also it puts the units</a:t>
            </a:r>
          </a:p>
          <a:p>
            <a:r>
              <a:rPr lang="en-US" dirty="0"/>
              <a:t>b</a:t>
            </a:r>
            <a:r>
              <a:rPr lang="en-US" dirty="0" smtClean="0"/>
              <a:t>ack into the original units of measurement.</a:t>
            </a:r>
            <a:endParaRPr lang="en-US" dirty="0"/>
          </a:p>
        </p:txBody>
      </p:sp>
    </p:spTree>
    <p:extLst>
      <p:ext uri="{BB962C8B-B14F-4D97-AF65-F5344CB8AC3E}">
        <p14:creationId xmlns:p14="http://schemas.microsoft.com/office/powerpoint/2010/main" val="278258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 – 1?</a:t>
            </a:r>
            <a:endParaRPr lang="en-US" dirty="0"/>
          </a:p>
        </p:txBody>
      </p:sp>
      <p:sp>
        <p:nvSpPr>
          <p:cNvPr id="3" name="Content Placeholder 2"/>
          <p:cNvSpPr>
            <a:spLocks noGrp="1"/>
          </p:cNvSpPr>
          <p:nvPr>
            <p:ph idx="1"/>
          </p:nvPr>
        </p:nvSpPr>
        <p:spPr/>
        <p:txBody>
          <a:bodyPr/>
          <a:lstStyle/>
          <a:p>
            <a:r>
              <a:rPr lang="en-US" dirty="0" smtClean="0"/>
              <a:t>n - 1 is called the </a:t>
            </a:r>
            <a:r>
              <a:rPr lang="en-US" b="1" u="sng" dirty="0" smtClean="0"/>
              <a:t>degrees of freedom</a:t>
            </a:r>
          </a:p>
          <a:p>
            <a:pPr marL="0" indent="0">
              <a:buNone/>
            </a:pPr>
            <a:endParaRPr lang="en-US" b="1" u="sng" dirty="0" smtClean="0"/>
          </a:p>
          <a:p>
            <a:r>
              <a:rPr lang="en-US" dirty="0" smtClean="0"/>
              <a:t>Because the data was a sample of the population and therefore n - 1 it works to correct that n would underestimate the population standard deviation.</a:t>
            </a:r>
            <a:endParaRPr lang="en-US" dirty="0"/>
          </a:p>
        </p:txBody>
      </p:sp>
    </p:spTree>
    <p:extLst>
      <p:ext uri="{BB962C8B-B14F-4D97-AF65-F5344CB8AC3E}">
        <p14:creationId xmlns:p14="http://schemas.microsoft.com/office/powerpoint/2010/main" val="261955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Calculate Mean and Standard Deviation by hand. Then check them on your calculator.</a:t>
            </a:r>
            <a:endParaRPr lang="en-US" dirty="0"/>
          </a:p>
        </p:txBody>
      </p:sp>
      <p:sp>
        <p:nvSpPr>
          <p:cNvPr id="3" name="Content Placeholder 2"/>
          <p:cNvSpPr>
            <a:spLocks noGrp="1"/>
          </p:cNvSpPr>
          <p:nvPr>
            <p:ph idx="1"/>
          </p:nvPr>
        </p:nvSpPr>
        <p:spPr>
          <a:xfrm>
            <a:off x="457200" y="2334929"/>
            <a:ext cx="8229600" cy="3791234"/>
          </a:xfrm>
        </p:spPr>
        <p:txBody>
          <a:bodyPr/>
          <a:lstStyle/>
          <a:p>
            <a:pPr marL="0" indent="0">
              <a:buNone/>
            </a:pPr>
            <a:r>
              <a:rPr lang="en-US" dirty="0" smtClean="0"/>
              <a:t>I need 5 volunteers to tell me their height in inches.</a:t>
            </a:r>
            <a:endParaRPr lang="en-US" dirty="0"/>
          </a:p>
        </p:txBody>
      </p:sp>
    </p:spTree>
    <p:extLst>
      <p:ext uri="{BB962C8B-B14F-4D97-AF65-F5344CB8AC3E}">
        <p14:creationId xmlns:p14="http://schemas.microsoft.com/office/powerpoint/2010/main" val="124208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Number Summary or Mean and Standard deviation?</a:t>
            </a:r>
            <a:endParaRPr lang="en-US" dirty="0"/>
          </a:p>
        </p:txBody>
      </p:sp>
      <p:sp>
        <p:nvSpPr>
          <p:cNvPr id="6" name="TextBox 5"/>
          <p:cNvSpPr txBox="1"/>
          <p:nvPr/>
        </p:nvSpPr>
        <p:spPr>
          <a:xfrm>
            <a:off x="436973" y="1993565"/>
            <a:ext cx="8607232" cy="1200329"/>
          </a:xfrm>
          <a:prstGeom prst="rect">
            <a:avLst/>
          </a:prstGeom>
          <a:noFill/>
        </p:spPr>
        <p:txBody>
          <a:bodyPr wrap="none" rtlCol="0">
            <a:spAutoFit/>
          </a:bodyPr>
          <a:lstStyle/>
          <a:p>
            <a:r>
              <a:rPr lang="en-US" b="1" u="sng" dirty="0" smtClean="0"/>
              <a:t>The mean and standard deviation </a:t>
            </a:r>
            <a:r>
              <a:rPr lang="en-US" dirty="0" smtClean="0"/>
              <a:t>are better when distributions are reasonably symmetric </a:t>
            </a:r>
          </a:p>
          <a:p>
            <a:r>
              <a:rPr lang="en-US" dirty="0"/>
              <a:t>a</a:t>
            </a:r>
            <a:r>
              <a:rPr lang="en-US" dirty="0" smtClean="0"/>
              <a:t>nd are free of outliers.</a:t>
            </a:r>
          </a:p>
          <a:p>
            <a:endParaRPr lang="en-US" dirty="0"/>
          </a:p>
          <a:p>
            <a:r>
              <a:rPr lang="en-US" b="1" u="sng" dirty="0" smtClean="0"/>
              <a:t>The 5-Number Summary </a:t>
            </a:r>
            <a:r>
              <a:rPr lang="en-US" dirty="0" smtClean="0"/>
              <a:t>is more appropriate for SKEWED DISTRIBUTIONS.</a:t>
            </a:r>
            <a:endParaRPr lang="en-US" dirty="0"/>
          </a:p>
        </p:txBody>
      </p:sp>
      <p:sp>
        <p:nvSpPr>
          <p:cNvPr id="8" name="TextBox 7"/>
          <p:cNvSpPr txBox="1"/>
          <p:nvPr/>
        </p:nvSpPr>
        <p:spPr>
          <a:xfrm>
            <a:off x="587182" y="4546967"/>
            <a:ext cx="8226606" cy="1200329"/>
          </a:xfrm>
          <a:prstGeom prst="rect">
            <a:avLst/>
          </a:prstGeom>
          <a:noFill/>
        </p:spPr>
        <p:txBody>
          <a:bodyPr wrap="none" rtlCol="0">
            <a:spAutoFit/>
          </a:bodyPr>
          <a:lstStyle/>
          <a:p>
            <a:r>
              <a:rPr lang="en-US" dirty="0" smtClean="0"/>
              <a:t>IMPORTANT NOTE:  While numerical measures of center and spread can give us some </a:t>
            </a:r>
          </a:p>
          <a:p>
            <a:r>
              <a:rPr lang="en-US" dirty="0" smtClean="0"/>
              <a:t>Information about a distribution, they do not describe the entire shape!</a:t>
            </a:r>
          </a:p>
          <a:p>
            <a:endParaRPr lang="en-US" dirty="0"/>
          </a:p>
          <a:p>
            <a:r>
              <a:rPr lang="en-US" dirty="0" smtClean="0"/>
              <a:t>Always graph distributions!</a:t>
            </a:r>
            <a:endParaRPr lang="en-US" dirty="0"/>
          </a:p>
        </p:txBody>
      </p:sp>
    </p:spTree>
    <p:extLst>
      <p:ext uri="{BB962C8B-B14F-4D97-AF65-F5344CB8AC3E}">
        <p14:creationId xmlns:p14="http://schemas.microsoft.com/office/powerpoint/2010/main" val="212109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Number Summary or Mean and Standard Deviation.</a:t>
            </a:r>
            <a:endParaRPr lang="en-US" dirty="0"/>
          </a:p>
        </p:txBody>
      </p:sp>
      <p:pic>
        <p:nvPicPr>
          <p:cNvPr id="4" name="Picture 3"/>
          <p:cNvPicPr>
            <a:picLocks noChangeAspect="1"/>
          </p:cNvPicPr>
          <p:nvPr/>
        </p:nvPicPr>
        <p:blipFill>
          <a:blip r:embed="rId2"/>
          <a:stretch>
            <a:fillRect/>
          </a:stretch>
        </p:blipFill>
        <p:spPr>
          <a:xfrm>
            <a:off x="1351885" y="1830933"/>
            <a:ext cx="6822580" cy="4821182"/>
          </a:xfrm>
          <a:prstGeom prst="rect">
            <a:avLst/>
          </a:prstGeom>
        </p:spPr>
      </p:pic>
    </p:spTree>
    <p:extLst>
      <p:ext uri="{BB962C8B-B14F-4D97-AF65-F5344CB8AC3E}">
        <p14:creationId xmlns:p14="http://schemas.microsoft.com/office/powerpoint/2010/main" val="3319549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TotalTime>
  <Words>492</Words>
  <Application>Microsoft Macintosh PowerPoint</Application>
  <PresentationFormat>On-screen Show (4:3)</PresentationFormat>
  <Paragraphs>79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AP STATS: DO NOW</vt:lpstr>
      <vt:lpstr>Unit Test on Chapter 1</vt:lpstr>
      <vt:lpstr>Video of the Day!</vt:lpstr>
      <vt:lpstr>Measuring the Spread! </vt:lpstr>
      <vt:lpstr>The Variance/Standard Deviation</vt:lpstr>
      <vt:lpstr>Why n – 1?</vt:lpstr>
      <vt:lpstr>Let’s Calculate Mean and Standard Deviation by hand. Then check them on your calculator.</vt:lpstr>
      <vt:lpstr>5 Number Summary or Mean and Standard deviation?</vt:lpstr>
      <vt:lpstr>5 Number Summary or Mean and Standard Deviation.</vt:lpstr>
      <vt:lpstr>HW #11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DO NOW</dc:title>
  <dc:creator>Ben Young</dc:creator>
  <cp:lastModifiedBy>Ben Young</cp:lastModifiedBy>
  <cp:revision>12</cp:revision>
  <dcterms:created xsi:type="dcterms:W3CDTF">2013-09-24T18:19:44Z</dcterms:created>
  <dcterms:modified xsi:type="dcterms:W3CDTF">2013-09-25T01:40:46Z</dcterms:modified>
</cp:coreProperties>
</file>