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07DAE7-589E-C54F-936C-46FB821FF2DD}"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DAE7-589E-C54F-936C-46FB821FF2DD}"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DAE7-589E-C54F-936C-46FB821FF2DD}"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DAE7-589E-C54F-936C-46FB821FF2DD}"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7DAE7-589E-C54F-936C-46FB821FF2DD}" type="datetimeFigureOut">
              <a:rPr lang="en-US" smtClean="0"/>
              <a:t>3/5/14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07DAE7-589E-C54F-936C-46FB821FF2DD}" type="datetimeFigureOut">
              <a:rPr lang="en-US" smtClean="0"/>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07DAE7-589E-C54F-936C-46FB821FF2DD}" type="datetimeFigureOut">
              <a:rPr lang="en-US" smtClean="0"/>
              <a:t>3/5/14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07DAE7-589E-C54F-936C-46FB821FF2DD}" type="datetimeFigureOut">
              <a:rPr lang="en-US" smtClean="0"/>
              <a:t>3/5/14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7DAE7-589E-C54F-936C-46FB821FF2DD}" type="datetimeFigureOut">
              <a:rPr lang="en-US" smtClean="0"/>
              <a:t>3/5/14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43A33-7A99-7249-858B-7856944F86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7DAE7-589E-C54F-936C-46FB821FF2DD}" type="datetimeFigureOut">
              <a:rPr lang="en-US" smtClean="0"/>
              <a:t>3/5/14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43A33-7A99-7249-858B-7856944F867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107DAE7-589E-C54F-936C-46FB821FF2DD}" type="datetimeFigureOut">
              <a:rPr lang="en-US" smtClean="0"/>
              <a:t>3/5/14</a:t>
            </a:fld>
            <a:endParaRPr lang="en-US"/>
          </a:p>
        </p:txBody>
      </p:sp>
      <p:sp>
        <p:nvSpPr>
          <p:cNvPr id="9" name="Slide Number Placeholder 8"/>
          <p:cNvSpPr>
            <a:spLocks noGrp="1"/>
          </p:cNvSpPr>
          <p:nvPr>
            <p:ph type="sldNum" sz="quarter" idx="11"/>
          </p:nvPr>
        </p:nvSpPr>
        <p:spPr/>
        <p:txBody>
          <a:bodyPr/>
          <a:lstStyle/>
          <a:p>
            <a:fld id="{45B43A33-7A99-7249-858B-7856944F867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5B43A33-7A99-7249-858B-7856944F867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107DAE7-589E-C54F-936C-46FB821FF2DD}" type="datetimeFigureOut">
              <a:rPr lang="en-US" smtClean="0"/>
              <a:t>3/5/14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772400" cy="968375"/>
          </a:xfrm>
        </p:spPr>
        <p:txBody>
          <a:bodyPr/>
          <a:lstStyle/>
          <a:p>
            <a:r>
              <a:rPr lang="en-US" sz="4400" dirty="0" smtClean="0"/>
              <a:t>Honors </a:t>
            </a:r>
            <a:r>
              <a:rPr lang="en-US" sz="4400" dirty="0" err="1" smtClean="0"/>
              <a:t>Precalculus</a:t>
            </a:r>
            <a:r>
              <a:rPr lang="en-US" sz="4400" dirty="0" smtClean="0"/>
              <a:t>: Do Now</a:t>
            </a:r>
            <a:endParaRPr lang="en-US" sz="4400" dirty="0"/>
          </a:p>
        </p:txBody>
      </p:sp>
      <p:sp>
        <p:nvSpPr>
          <p:cNvPr id="3" name="Subtitle 2"/>
          <p:cNvSpPr>
            <a:spLocks noGrp="1"/>
          </p:cNvSpPr>
          <p:nvPr>
            <p:ph type="subTitle" idx="1"/>
          </p:nvPr>
        </p:nvSpPr>
        <p:spPr>
          <a:xfrm>
            <a:off x="0" y="1044574"/>
            <a:ext cx="9144000" cy="4670425"/>
          </a:xfrm>
        </p:spPr>
        <p:txBody>
          <a:bodyPr/>
          <a:lstStyle/>
          <a:p>
            <a:pPr algn="l"/>
            <a:r>
              <a:rPr lang="en-US" dirty="0" smtClean="0"/>
              <a:t>1.) Solve for angle A in triangle ABC if a = 26 c = 15 and &lt;C = 29°</a:t>
            </a:r>
          </a:p>
          <a:p>
            <a:pPr algn="l"/>
            <a:endParaRPr lang="en-US" dirty="0" smtClean="0"/>
          </a:p>
          <a:p>
            <a:pPr algn="l"/>
            <a:endParaRPr lang="en-US" dirty="0"/>
          </a:p>
          <a:p>
            <a:pPr algn="l"/>
            <a:r>
              <a:rPr lang="en-US" dirty="0" smtClean="0"/>
              <a:t>2.)</a:t>
            </a:r>
          </a:p>
          <a:p>
            <a:endParaRPr lang="en-US" dirty="0"/>
          </a:p>
          <a:p>
            <a:endParaRPr lang="en-US" dirty="0"/>
          </a:p>
        </p:txBody>
      </p:sp>
      <p:pic>
        <p:nvPicPr>
          <p:cNvPr id="6" name="Picture 5"/>
          <p:cNvPicPr>
            <a:picLocks noChangeAspect="1"/>
          </p:cNvPicPr>
          <p:nvPr/>
        </p:nvPicPr>
        <p:blipFill>
          <a:blip r:embed="rId2"/>
          <a:stretch>
            <a:fillRect/>
          </a:stretch>
        </p:blipFill>
        <p:spPr>
          <a:xfrm>
            <a:off x="1295400" y="2198554"/>
            <a:ext cx="4898604" cy="4659446"/>
          </a:xfrm>
          <a:prstGeom prst="rect">
            <a:avLst/>
          </a:prstGeom>
        </p:spPr>
      </p:pic>
    </p:spTree>
    <p:extLst>
      <p:ext uri="{BB962C8B-B14F-4D97-AF65-F5344CB8AC3E}">
        <p14:creationId xmlns:p14="http://schemas.microsoft.com/office/powerpoint/2010/main" val="466135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34400" cy="1143000"/>
          </a:xfrm>
        </p:spPr>
        <p:txBody>
          <a:bodyPr/>
          <a:lstStyle/>
          <a:p>
            <a:r>
              <a:rPr lang="en-US" dirty="0" smtClean="0"/>
              <a:t>HW to REVIEW for the </a:t>
            </a:r>
            <a:r>
              <a:rPr lang="en-US" dirty="0"/>
              <a:t>C</a:t>
            </a:r>
            <a:r>
              <a:rPr lang="en-US" dirty="0" smtClean="0"/>
              <a:t>h. 6 </a:t>
            </a:r>
            <a:br>
              <a:rPr lang="en-US" dirty="0" smtClean="0"/>
            </a:br>
            <a:r>
              <a:rPr lang="en-US" dirty="0" smtClean="0"/>
              <a:t>TRIG TEST</a:t>
            </a:r>
            <a:endParaRPr lang="en-US" dirty="0"/>
          </a:p>
        </p:txBody>
      </p:sp>
      <p:sp>
        <p:nvSpPr>
          <p:cNvPr id="3" name="Content Placeholder 2"/>
          <p:cNvSpPr>
            <a:spLocks noGrp="1"/>
          </p:cNvSpPr>
          <p:nvPr>
            <p:ph idx="1"/>
          </p:nvPr>
        </p:nvSpPr>
        <p:spPr>
          <a:xfrm>
            <a:off x="0" y="1600200"/>
            <a:ext cx="8077200" cy="4800600"/>
          </a:xfrm>
        </p:spPr>
        <p:txBody>
          <a:bodyPr/>
          <a:lstStyle/>
          <a:p>
            <a:pPr marL="114300" indent="0">
              <a:buNone/>
            </a:pPr>
            <a:r>
              <a:rPr lang="en-US" dirty="0" smtClean="0"/>
              <a:t>While I will not CHECK this HW, these are the problems that I would suggest doing to review for the test on Friday. Again you certainly don’t need to do them all but I would do enough so you feel comfortable.</a:t>
            </a:r>
          </a:p>
          <a:p>
            <a:endParaRPr lang="en-US" dirty="0"/>
          </a:p>
          <a:p>
            <a:pPr marL="114300" indent="0">
              <a:buNone/>
            </a:pPr>
            <a:r>
              <a:rPr lang="en-US" dirty="0" smtClean="0"/>
              <a:t>Chapter 6: review</a:t>
            </a:r>
          </a:p>
          <a:p>
            <a:pPr marL="114300" indent="0">
              <a:buNone/>
            </a:pPr>
            <a:r>
              <a:rPr lang="en-US" dirty="0" smtClean="0"/>
              <a:t>Page 483-486 #1, 3, 7, 9, 11, 15, 17, 19, 21, 24, 28, 29, 32, 38, 41, 53, 65, 67, 73, 77, 78, 79, 82 </a:t>
            </a:r>
          </a:p>
          <a:p>
            <a:pPr marL="114300" indent="0">
              <a:buNone/>
            </a:pPr>
            <a:endParaRPr lang="en-US" dirty="0"/>
          </a:p>
          <a:p>
            <a:pPr marL="114300" indent="0">
              <a:buNone/>
            </a:pPr>
            <a:r>
              <a:rPr lang="en-US" dirty="0" smtClean="0"/>
              <a:t>OR </a:t>
            </a:r>
          </a:p>
          <a:p>
            <a:pPr marL="114300" indent="0">
              <a:buNone/>
            </a:pPr>
            <a:endParaRPr lang="en-US" dirty="0"/>
          </a:p>
          <a:p>
            <a:pPr marL="114300" indent="0">
              <a:buNone/>
            </a:pPr>
            <a:r>
              <a:rPr lang="en-US" dirty="0" smtClean="0"/>
              <a:t>Ch. 6 Test (except #3 and #12)</a:t>
            </a:r>
            <a:endParaRPr lang="en-US" dirty="0"/>
          </a:p>
        </p:txBody>
      </p:sp>
    </p:spTree>
    <p:extLst>
      <p:ext uri="{BB962C8B-B14F-4D97-AF65-F5344CB8AC3E}">
        <p14:creationId xmlns:p14="http://schemas.microsoft.com/office/powerpoint/2010/main" val="4502642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normAutofit/>
          </a:bodyPr>
          <a:lstStyle/>
          <a:p>
            <a:r>
              <a:rPr lang="en-US" dirty="0" smtClean="0"/>
              <a:t>Quote of the Day</a:t>
            </a:r>
            <a:endParaRPr lang="en-US" dirty="0"/>
          </a:p>
        </p:txBody>
      </p:sp>
      <p:sp>
        <p:nvSpPr>
          <p:cNvPr id="3" name="Rectangle 2"/>
          <p:cNvSpPr/>
          <p:nvPr/>
        </p:nvSpPr>
        <p:spPr>
          <a:xfrm>
            <a:off x="2540000" y="1143000"/>
            <a:ext cx="5442558" cy="3416320"/>
          </a:xfrm>
          <a:prstGeom prst="rect">
            <a:avLst/>
          </a:prstGeom>
        </p:spPr>
        <p:txBody>
          <a:bodyPr wrap="square">
            <a:spAutoFit/>
          </a:bodyPr>
          <a:lstStyle/>
          <a:p>
            <a:endParaRPr lang="en-US" dirty="0"/>
          </a:p>
          <a:p>
            <a:r>
              <a:rPr lang="en-US" dirty="0"/>
              <a:t>“I am not an advocate for frequent changes in laws and Constitutions. But laws and institutions must go hand in hand with the progress of the human mind. As that becomes more developed, more enlightened, as new discoveries are made, new truths discovered and manners and opinions change, with the change of circumstances, institutions must advance also to keep pace with the times. We might as well require a man to wear still the coat which fitted him when a boy as civilized society to remain ever under the regimen of their barbarous ancestors.”</a:t>
            </a:r>
          </a:p>
        </p:txBody>
      </p:sp>
      <p:pic>
        <p:nvPicPr>
          <p:cNvPr id="4" name="Picture 3"/>
          <p:cNvPicPr>
            <a:picLocks noChangeAspect="1"/>
          </p:cNvPicPr>
          <p:nvPr/>
        </p:nvPicPr>
        <p:blipFill>
          <a:blip r:embed="rId2"/>
          <a:stretch>
            <a:fillRect/>
          </a:stretch>
        </p:blipFill>
        <p:spPr>
          <a:xfrm>
            <a:off x="0" y="1417638"/>
            <a:ext cx="2540000" cy="2451100"/>
          </a:xfrm>
          <a:prstGeom prst="rect">
            <a:avLst/>
          </a:prstGeom>
        </p:spPr>
      </p:pic>
    </p:spTree>
    <p:extLst>
      <p:ext uri="{BB962C8B-B14F-4D97-AF65-F5344CB8AC3E}">
        <p14:creationId xmlns:p14="http://schemas.microsoft.com/office/powerpoint/2010/main" val="7044144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Cosines Vs. Law of </a:t>
            </a:r>
            <a:r>
              <a:rPr lang="en-US" dirty="0" err="1" smtClean="0"/>
              <a:t>Sines</a:t>
            </a:r>
            <a:endParaRPr lang="en-US" dirty="0"/>
          </a:p>
        </p:txBody>
      </p:sp>
      <p:sp>
        <p:nvSpPr>
          <p:cNvPr id="3" name="Content Placeholder 2"/>
          <p:cNvSpPr>
            <a:spLocks noGrp="1"/>
          </p:cNvSpPr>
          <p:nvPr>
            <p:ph idx="1"/>
          </p:nvPr>
        </p:nvSpPr>
        <p:spPr>
          <a:xfrm>
            <a:off x="0" y="1600200"/>
            <a:ext cx="9144000" cy="4525963"/>
          </a:xfrm>
        </p:spPr>
        <p:txBody>
          <a:bodyPr/>
          <a:lstStyle/>
          <a:p>
            <a:pPr marL="0" indent="0">
              <a:buNone/>
            </a:pPr>
            <a:r>
              <a:rPr lang="en-US" dirty="0" smtClean="0"/>
              <a:t>Law of </a:t>
            </a:r>
            <a:r>
              <a:rPr lang="en-US" dirty="0" err="1" smtClean="0"/>
              <a:t>Sines</a:t>
            </a:r>
            <a:r>
              <a:rPr lang="en-US" dirty="0" smtClean="0"/>
              <a:t> can be used if we know: ASA or AAS or SSA (but it’s ambiguous)</a:t>
            </a:r>
          </a:p>
          <a:p>
            <a:pPr marL="0" indent="0">
              <a:buNone/>
            </a:pPr>
            <a:endParaRPr lang="en-US" dirty="0"/>
          </a:p>
          <a:p>
            <a:pPr marL="0" indent="0">
              <a:buNone/>
            </a:pPr>
            <a:r>
              <a:rPr lang="en-US" dirty="0" smtClean="0"/>
              <a:t>Low of Cosines: SAS or SSS</a:t>
            </a:r>
          </a:p>
          <a:p>
            <a:endParaRPr lang="en-US" dirty="0"/>
          </a:p>
        </p:txBody>
      </p:sp>
    </p:spTree>
    <p:extLst>
      <p:ext uri="{BB962C8B-B14F-4D97-AF65-F5344CB8AC3E}">
        <p14:creationId xmlns:p14="http://schemas.microsoft.com/office/powerpoint/2010/main" val="384000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632372"/>
          </a:xfrm>
        </p:spPr>
        <p:txBody>
          <a:bodyPr/>
          <a:lstStyle/>
          <a:p>
            <a:r>
              <a:rPr lang="en-US" dirty="0" smtClean="0"/>
              <a:t>The Law of Cosines: Proof</a:t>
            </a:r>
            <a:endParaRPr lang="en-US" dirty="0"/>
          </a:p>
        </p:txBody>
      </p:sp>
      <p:sp>
        <p:nvSpPr>
          <p:cNvPr id="5" name="TextBox 4"/>
          <p:cNvSpPr txBox="1"/>
          <p:nvPr/>
        </p:nvSpPr>
        <p:spPr>
          <a:xfrm>
            <a:off x="0" y="722523"/>
            <a:ext cx="3937000" cy="2277547"/>
          </a:xfrm>
          <a:prstGeom prst="rect">
            <a:avLst/>
          </a:prstGeom>
          <a:noFill/>
        </p:spPr>
        <p:txBody>
          <a:bodyPr wrap="square" rtlCol="0">
            <a:spAutoFit/>
          </a:bodyPr>
          <a:lstStyle/>
          <a:p>
            <a:r>
              <a:rPr lang="en-US" sz="2000" dirty="0"/>
              <a:t>a</a:t>
            </a:r>
            <a:r>
              <a:rPr lang="en-US" sz="2000" baseline="30000" dirty="0" smtClean="0"/>
              <a:t>2</a:t>
            </a:r>
            <a:r>
              <a:rPr lang="en-US" sz="2000" dirty="0" smtClean="0"/>
              <a:t> = b</a:t>
            </a:r>
            <a:r>
              <a:rPr lang="en-US" sz="2000" baseline="30000" dirty="0" smtClean="0"/>
              <a:t>2</a:t>
            </a:r>
            <a:r>
              <a:rPr lang="en-US" sz="2000" dirty="0" smtClean="0"/>
              <a:t> + c</a:t>
            </a:r>
            <a:r>
              <a:rPr lang="en-US" sz="2000" baseline="30000" dirty="0" smtClean="0"/>
              <a:t>2</a:t>
            </a:r>
            <a:r>
              <a:rPr lang="en-US" sz="2000" dirty="0" smtClean="0"/>
              <a:t> – 2bc </a:t>
            </a:r>
            <a:r>
              <a:rPr lang="en-US" sz="2000" dirty="0" err="1" smtClean="0"/>
              <a:t>cos</a:t>
            </a:r>
            <a:r>
              <a:rPr lang="en-US" sz="2000" dirty="0" smtClean="0"/>
              <a:t> A</a:t>
            </a:r>
          </a:p>
          <a:p>
            <a:r>
              <a:rPr lang="en-US" sz="2000" dirty="0"/>
              <a:t>b</a:t>
            </a:r>
            <a:r>
              <a:rPr lang="en-US" sz="2000" baseline="30000" dirty="0" smtClean="0"/>
              <a:t>2</a:t>
            </a:r>
            <a:r>
              <a:rPr lang="en-US" sz="2000" dirty="0" smtClean="0"/>
              <a:t> = a</a:t>
            </a:r>
            <a:r>
              <a:rPr lang="en-US" sz="2000" baseline="30000" dirty="0" smtClean="0"/>
              <a:t>2</a:t>
            </a:r>
            <a:r>
              <a:rPr lang="en-US" sz="2000" dirty="0" smtClean="0"/>
              <a:t> + c</a:t>
            </a:r>
            <a:r>
              <a:rPr lang="en-US" sz="2000" baseline="30000" dirty="0" smtClean="0"/>
              <a:t>2</a:t>
            </a:r>
            <a:r>
              <a:rPr lang="en-US" sz="2000" dirty="0" smtClean="0"/>
              <a:t> – 2ac </a:t>
            </a:r>
            <a:r>
              <a:rPr lang="en-US" sz="2000" dirty="0" err="1" smtClean="0"/>
              <a:t>cos</a:t>
            </a:r>
            <a:r>
              <a:rPr lang="en-US" sz="2000" dirty="0" smtClean="0"/>
              <a:t> B</a:t>
            </a:r>
          </a:p>
          <a:p>
            <a:r>
              <a:rPr lang="en-US" sz="2000" dirty="0"/>
              <a:t>c</a:t>
            </a:r>
            <a:r>
              <a:rPr lang="en-US" sz="2000" baseline="30000" dirty="0" smtClean="0"/>
              <a:t>2</a:t>
            </a:r>
            <a:r>
              <a:rPr lang="en-US" sz="2000" dirty="0" smtClean="0"/>
              <a:t> = a</a:t>
            </a:r>
            <a:r>
              <a:rPr lang="en-US" sz="2000" baseline="30000" dirty="0" smtClean="0"/>
              <a:t>2</a:t>
            </a:r>
            <a:r>
              <a:rPr lang="en-US" sz="2000" dirty="0" smtClean="0"/>
              <a:t> + b</a:t>
            </a:r>
            <a:r>
              <a:rPr lang="en-US" sz="2000" baseline="30000" dirty="0" smtClean="0"/>
              <a:t>2</a:t>
            </a:r>
            <a:r>
              <a:rPr lang="en-US" sz="2000" dirty="0" smtClean="0"/>
              <a:t> – 2ab </a:t>
            </a:r>
            <a:r>
              <a:rPr lang="en-US" sz="2000" dirty="0" err="1" smtClean="0"/>
              <a:t>cos</a:t>
            </a:r>
            <a:r>
              <a:rPr lang="en-US" sz="2000" dirty="0" smtClean="0"/>
              <a:t> C</a:t>
            </a:r>
          </a:p>
          <a:p>
            <a:endParaRPr lang="en-US" sz="3200" dirty="0" smtClean="0"/>
          </a:p>
          <a:p>
            <a:endParaRPr lang="en-US" sz="3200" dirty="0" smtClean="0"/>
          </a:p>
          <a:p>
            <a:endParaRPr lang="en-US" dirty="0"/>
          </a:p>
        </p:txBody>
      </p:sp>
      <p:cxnSp>
        <p:nvCxnSpPr>
          <p:cNvPr id="9" name="Straight Arrow Connector 8"/>
          <p:cNvCxnSpPr/>
          <p:nvPr/>
        </p:nvCxnSpPr>
        <p:spPr>
          <a:xfrm flipV="1">
            <a:off x="1182874" y="2213996"/>
            <a:ext cx="0" cy="274432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0" y="3426481"/>
            <a:ext cx="296317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182874" y="2559783"/>
            <a:ext cx="691785" cy="866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4659" y="2559783"/>
            <a:ext cx="362837" cy="86669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01456" y="3426481"/>
            <a:ext cx="318229" cy="369332"/>
          </a:xfrm>
          <a:prstGeom prst="rect">
            <a:avLst/>
          </a:prstGeom>
          <a:noFill/>
        </p:spPr>
        <p:txBody>
          <a:bodyPr wrap="none" rtlCol="0">
            <a:spAutoFit/>
          </a:bodyPr>
          <a:lstStyle/>
          <a:p>
            <a:r>
              <a:rPr lang="en-US" dirty="0" smtClean="0"/>
              <a:t>A</a:t>
            </a:r>
            <a:endParaRPr lang="en-US" dirty="0"/>
          </a:p>
        </p:txBody>
      </p:sp>
      <p:sp>
        <p:nvSpPr>
          <p:cNvPr id="17" name="TextBox 16"/>
          <p:cNvSpPr txBox="1"/>
          <p:nvPr/>
        </p:nvSpPr>
        <p:spPr>
          <a:xfrm>
            <a:off x="2166481" y="3426481"/>
            <a:ext cx="312906" cy="369332"/>
          </a:xfrm>
          <a:prstGeom prst="rect">
            <a:avLst/>
          </a:prstGeom>
          <a:noFill/>
        </p:spPr>
        <p:txBody>
          <a:bodyPr wrap="none" rtlCol="0">
            <a:spAutoFit/>
          </a:bodyPr>
          <a:lstStyle/>
          <a:p>
            <a:r>
              <a:rPr lang="en-US" dirty="0" smtClean="0"/>
              <a:t>B</a:t>
            </a:r>
            <a:endParaRPr lang="en-US" dirty="0"/>
          </a:p>
        </p:txBody>
      </p:sp>
      <p:sp>
        <p:nvSpPr>
          <p:cNvPr id="18" name="TextBox 17"/>
          <p:cNvSpPr txBox="1"/>
          <p:nvPr/>
        </p:nvSpPr>
        <p:spPr>
          <a:xfrm>
            <a:off x="1718206" y="2213995"/>
            <a:ext cx="312906" cy="369332"/>
          </a:xfrm>
          <a:prstGeom prst="rect">
            <a:avLst/>
          </a:prstGeom>
          <a:noFill/>
        </p:spPr>
        <p:txBody>
          <a:bodyPr wrap="none" rtlCol="0">
            <a:spAutoFit/>
          </a:bodyPr>
          <a:lstStyle/>
          <a:p>
            <a:r>
              <a:rPr lang="en-US" dirty="0" smtClean="0"/>
              <a:t>C</a:t>
            </a:r>
            <a:endParaRPr lang="en-US" dirty="0"/>
          </a:p>
        </p:txBody>
      </p:sp>
    </p:spTree>
    <p:extLst>
      <p:ext uri="{BB962C8B-B14F-4D97-AF65-F5344CB8AC3E}">
        <p14:creationId xmlns:p14="http://schemas.microsoft.com/office/powerpoint/2010/main" val="28570139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5162"/>
          </a:xfrm>
        </p:spPr>
        <p:txBody>
          <a:bodyPr>
            <a:normAutofit fontScale="90000"/>
          </a:bodyPr>
          <a:lstStyle/>
          <a:p>
            <a:r>
              <a:rPr lang="en-US" dirty="0" smtClean="0"/>
              <a:t>Example 1: Length of a Tunnel</a:t>
            </a:r>
            <a:endParaRPr lang="en-US" dirty="0"/>
          </a:p>
        </p:txBody>
      </p:sp>
      <p:sp>
        <p:nvSpPr>
          <p:cNvPr id="3" name="Content Placeholder 2"/>
          <p:cNvSpPr>
            <a:spLocks noGrp="1"/>
          </p:cNvSpPr>
          <p:nvPr>
            <p:ph idx="1"/>
          </p:nvPr>
        </p:nvSpPr>
        <p:spPr>
          <a:xfrm>
            <a:off x="0" y="665162"/>
            <a:ext cx="9144000" cy="5461001"/>
          </a:xfrm>
        </p:spPr>
        <p:txBody>
          <a:bodyPr>
            <a:normAutofit/>
          </a:bodyPr>
          <a:lstStyle/>
          <a:p>
            <a:pPr marL="0" indent="0">
              <a:buNone/>
            </a:pPr>
            <a:r>
              <a:rPr lang="en-US" sz="2800" dirty="0" smtClean="0"/>
              <a:t>A tunnel is to be built through a mountain. To estimate the length of the tunnel, a surveyor makes the measurements shown in the figure below.  Use the surveyor’s data to approximate the length of the tunnel.</a:t>
            </a:r>
            <a:endParaRPr lang="en-US" sz="2800" dirty="0"/>
          </a:p>
        </p:txBody>
      </p:sp>
      <p:pic>
        <p:nvPicPr>
          <p:cNvPr id="5" name="Picture 4"/>
          <p:cNvPicPr>
            <a:picLocks noChangeAspect="1"/>
          </p:cNvPicPr>
          <p:nvPr/>
        </p:nvPicPr>
        <p:blipFill>
          <a:blip r:embed="rId2"/>
          <a:stretch>
            <a:fillRect/>
          </a:stretch>
        </p:blipFill>
        <p:spPr>
          <a:xfrm>
            <a:off x="0" y="4184855"/>
            <a:ext cx="2762250" cy="2673145"/>
          </a:xfrm>
          <a:prstGeom prst="rect">
            <a:avLst/>
          </a:prstGeom>
        </p:spPr>
      </p:pic>
    </p:spTree>
    <p:extLst>
      <p:ext uri="{BB962C8B-B14F-4D97-AF65-F5344CB8AC3E}">
        <p14:creationId xmlns:p14="http://schemas.microsoft.com/office/powerpoint/2010/main" val="17819055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099656" cy="2746375"/>
          </a:xfrm>
          <a:prstGeom prst="rect">
            <a:avLst/>
          </a:prstGeom>
        </p:spPr>
      </p:pic>
    </p:spTree>
    <p:extLst>
      <p:ext uri="{BB962C8B-B14F-4D97-AF65-F5344CB8AC3E}">
        <p14:creationId xmlns:p14="http://schemas.microsoft.com/office/powerpoint/2010/main" val="87841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77618" cy="1238250"/>
          </a:xfrm>
          <a:prstGeom prst="rect">
            <a:avLst/>
          </a:prstGeom>
        </p:spPr>
      </p:pic>
    </p:spTree>
    <p:extLst>
      <p:ext uri="{BB962C8B-B14F-4D97-AF65-F5344CB8AC3E}">
        <p14:creationId xmlns:p14="http://schemas.microsoft.com/office/powerpoint/2010/main" val="3383707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8759798" cy="4064000"/>
          </a:xfrm>
          <a:prstGeom prst="rect">
            <a:avLst/>
          </a:prstGeom>
        </p:spPr>
      </p:pic>
    </p:spTree>
    <p:extLst>
      <p:ext uri="{BB962C8B-B14F-4D97-AF65-F5344CB8AC3E}">
        <p14:creationId xmlns:p14="http://schemas.microsoft.com/office/powerpoint/2010/main" val="39468262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9225"/>
            <a:ext cx="8843502" cy="2057400"/>
          </a:xfrm>
          <a:prstGeom prst="rect">
            <a:avLst/>
          </a:prstGeom>
        </p:spPr>
      </p:pic>
      <p:pic>
        <p:nvPicPr>
          <p:cNvPr id="2" name="Picture 1"/>
          <p:cNvPicPr>
            <a:picLocks noChangeAspect="1"/>
          </p:cNvPicPr>
          <p:nvPr/>
        </p:nvPicPr>
        <p:blipFill>
          <a:blip r:embed="rId3"/>
          <a:stretch>
            <a:fillRect/>
          </a:stretch>
        </p:blipFill>
        <p:spPr>
          <a:xfrm>
            <a:off x="0" y="3676496"/>
            <a:ext cx="2387600" cy="2959100"/>
          </a:xfrm>
          <a:prstGeom prst="rect">
            <a:avLst/>
          </a:prstGeom>
        </p:spPr>
      </p:pic>
    </p:spTree>
    <p:extLst>
      <p:ext uri="{BB962C8B-B14F-4D97-AF65-F5344CB8AC3E}">
        <p14:creationId xmlns:p14="http://schemas.microsoft.com/office/powerpoint/2010/main" val="15911331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331</TotalTime>
  <Words>378</Words>
  <Application>Microsoft Macintosh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Honors Precalculus: Do Now</vt:lpstr>
      <vt:lpstr>Quote of the Day</vt:lpstr>
      <vt:lpstr>Law of Cosines Vs. Law of Sines</vt:lpstr>
      <vt:lpstr>The Law of Cosines: Proof</vt:lpstr>
      <vt:lpstr>Example 1: Length of a Tunnel</vt:lpstr>
      <vt:lpstr>PowerPoint Presentation</vt:lpstr>
      <vt:lpstr>PowerPoint Presentation</vt:lpstr>
      <vt:lpstr>PowerPoint Presentation</vt:lpstr>
      <vt:lpstr>PowerPoint Presentation</vt:lpstr>
      <vt:lpstr>HW to REVIEW for the Ch. 6  TRIG TEST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Precalculus: Do Now</dc:title>
  <dc:creator>Ben Young</dc:creator>
  <cp:lastModifiedBy>Ben Young</cp:lastModifiedBy>
  <cp:revision>32</cp:revision>
  <dcterms:created xsi:type="dcterms:W3CDTF">2013-03-04T17:12:25Z</dcterms:created>
  <dcterms:modified xsi:type="dcterms:W3CDTF">2014-03-05T16:50:38Z</dcterms:modified>
</cp:coreProperties>
</file>