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4" r:id="rId3"/>
    <p:sldId id="258" r:id="rId4"/>
    <p:sldId id="260" r:id="rId5"/>
    <p:sldId id="268" r:id="rId6"/>
    <p:sldId id="261" r:id="rId7"/>
    <p:sldId id="271" r:id="rId8"/>
    <p:sldId id="272" r:id="rId9"/>
    <p:sldId id="263" r:id="rId10"/>
    <p:sldId id="264" r:id="rId11"/>
    <p:sldId id="265" r:id="rId12"/>
    <p:sldId id="273"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2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BB7DA5-0F72-DE40-90D8-7BF7EA3F809A}"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45482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B7DA5-0F72-DE40-90D8-7BF7EA3F809A}"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191334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B7DA5-0F72-DE40-90D8-7BF7EA3F809A}"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543525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B7DA5-0F72-DE40-90D8-7BF7EA3F809A}"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3050350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B7DA5-0F72-DE40-90D8-7BF7EA3F809A}" type="datetimeFigureOut">
              <a:rPr lang="en-US" smtClean="0"/>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68069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BB7DA5-0F72-DE40-90D8-7BF7EA3F809A}"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291491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BB7DA5-0F72-DE40-90D8-7BF7EA3F809A}" type="datetimeFigureOut">
              <a:rPr lang="en-US" smtClean="0"/>
              <a:t>12/5/13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3904129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B7DA5-0F72-DE40-90D8-7BF7EA3F809A}" type="datetimeFigureOut">
              <a:rPr lang="en-US" smtClean="0"/>
              <a:t>12/5/13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514125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B7DA5-0F72-DE40-90D8-7BF7EA3F809A}" type="datetimeFigureOut">
              <a:rPr lang="en-US" smtClean="0"/>
              <a:t>12/5/13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2278791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B7DA5-0F72-DE40-90D8-7BF7EA3F809A}"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57813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B7DA5-0F72-DE40-90D8-7BF7EA3F809A}" type="datetimeFigureOut">
              <a:rPr lang="en-US" smtClean="0"/>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285C3-E480-924F-9A48-5606E8DA30F2}" type="slidenum">
              <a:rPr lang="en-US" smtClean="0"/>
              <a:t>‹#›</a:t>
            </a:fld>
            <a:endParaRPr lang="en-US"/>
          </a:p>
        </p:txBody>
      </p:sp>
    </p:spTree>
    <p:extLst>
      <p:ext uri="{BB962C8B-B14F-4D97-AF65-F5344CB8AC3E}">
        <p14:creationId xmlns:p14="http://schemas.microsoft.com/office/powerpoint/2010/main" val="35236442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B7DA5-0F72-DE40-90D8-7BF7EA3F809A}" type="datetimeFigureOut">
              <a:rPr lang="en-US" smtClean="0"/>
              <a:t>12/5/13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285C3-E480-924F-9A48-5606E8DA30F2}" type="slidenum">
              <a:rPr lang="en-US" smtClean="0"/>
              <a:t>‹#›</a:t>
            </a:fld>
            <a:endParaRPr lang="en-US"/>
          </a:p>
        </p:txBody>
      </p:sp>
    </p:spTree>
    <p:extLst>
      <p:ext uri="{BB962C8B-B14F-4D97-AF65-F5344CB8AC3E}">
        <p14:creationId xmlns:p14="http://schemas.microsoft.com/office/powerpoint/2010/main" val="786339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9.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66"/>
            <a:ext cx="7772400" cy="669059"/>
          </a:xfrm>
        </p:spPr>
        <p:txBody>
          <a:bodyPr>
            <a:normAutofit fontScale="90000"/>
          </a:bodyPr>
          <a:lstStyle/>
          <a:p>
            <a:r>
              <a:rPr lang="en-US" dirty="0" smtClean="0"/>
              <a:t>Honors </a:t>
            </a:r>
            <a:r>
              <a:rPr lang="en-US" dirty="0" err="1" smtClean="0"/>
              <a:t>Precalculus</a:t>
            </a:r>
            <a:r>
              <a:rPr lang="en-US" dirty="0" smtClean="0"/>
              <a:t>: Do Now</a:t>
            </a:r>
            <a:endParaRPr lang="en-US" dirty="0"/>
          </a:p>
        </p:txBody>
      </p:sp>
      <p:sp>
        <p:nvSpPr>
          <p:cNvPr id="3" name="Subtitle 2"/>
          <p:cNvSpPr>
            <a:spLocks noGrp="1"/>
          </p:cNvSpPr>
          <p:nvPr>
            <p:ph type="subTitle" idx="1"/>
          </p:nvPr>
        </p:nvSpPr>
        <p:spPr>
          <a:xfrm>
            <a:off x="0" y="682625"/>
            <a:ext cx="9144000" cy="6175375"/>
          </a:xfrm>
        </p:spPr>
        <p:txBody>
          <a:bodyPr>
            <a:normAutofit/>
          </a:bodyPr>
          <a:lstStyle/>
          <a:p>
            <a:pPr algn="l"/>
            <a:r>
              <a:rPr lang="en-US" sz="2400" dirty="0" smtClean="0"/>
              <a:t>1.) Describe the transformation of the parent function.</a:t>
            </a:r>
          </a:p>
          <a:p>
            <a:pPr algn="l"/>
            <a:r>
              <a:rPr lang="en-US" sz="2400" dirty="0" smtClean="0"/>
              <a:t> G(x) = -2</a:t>
            </a:r>
            <a:r>
              <a:rPr lang="en-US" sz="2400" baseline="30000" dirty="0" smtClean="0"/>
              <a:t>x+5</a:t>
            </a:r>
            <a:r>
              <a:rPr lang="en-US" sz="2400" dirty="0" smtClean="0"/>
              <a:t> + 3</a:t>
            </a:r>
          </a:p>
          <a:p>
            <a:pPr algn="l"/>
            <a:endParaRPr lang="en-US" sz="2400" dirty="0" smtClean="0"/>
          </a:p>
          <a:p>
            <a:pPr algn="l"/>
            <a:endParaRPr lang="en-US" sz="2400" dirty="0"/>
          </a:p>
          <a:p>
            <a:pPr algn="l"/>
            <a:r>
              <a:rPr lang="en-US" sz="2400" dirty="0" smtClean="0"/>
              <a:t>2.)A Sum of a $100 is invested into a super high yield CD (certificate of deposit) which yields 100% per year. Find the amount in the account after 1 year if it is compounded </a:t>
            </a:r>
            <a:r>
              <a:rPr lang="en-US" sz="2400" b="1" dirty="0" smtClean="0"/>
              <a:t>monthly</a:t>
            </a:r>
            <a:r>
              <a:rPr lang="en-US" sz="2400" dirty="0" smtClean="0"/>
              <a:t>, </a:t>
            </a:r>
            <a:r>
              <a:rPr lang="en-US" sz="2400" b="1" dirty="0" smtClean="0"/>
              <a:t>daily, or hourly</a:t>
            </a:r>
            <a:r>
              <a:rPr lang="en-US" sz="2400" dirty="0" smtClean="0"/>
              <a:t> (choose one of the 3)?.</a:t>
            </a:r>
          </a:p>
          <a:p>
            <a:pPr algn="l"/>
            <a:endParaRPr lang="en-US" sz="2400" dirty="0" smtClean="0"/>
          </a:p>
          <a:p>
            <a:pPr algn="l"/>
            <a:endParaRPr lang="en-US" sz="2400" dirty="0"/>
          </a:p>
          <a:p>
            <a:pPr algn="l"/>
            <a:r>
              <a:rPr lang="en-US" sz="2400" dirty="0" smtClean="0"/>
              <a:t>3.</a:t>
            </a:r>
            <a:r>
              <a:rPr lang="en-US" sz="2400" dirty="0"/>
              <a:t>) The Moses Brown paper has just come out with an amazing statistic. The tuition at Moses Brown is doubling every 12 years!!!  That means, the tuition will be more than double from when you enter MB (in kindergarten) to when you graduate. Use the rule of 70 to approximate the rate of growth per year.</a:t>
            </a:r>
          </a:p>
          <a:p>
            <a:pPr algn="l"/>
            <a:endParaRPr lang="en-US" dirty="0" smtClean="0"/>
          </a:p>
          <a:p>
            <a:pPr algn="l"/>
            <a:endParaRPr lang="en-US" dirty="0"/>
          </a:p>
          <a:p>
            <a:pPr algn="l"/>
            <a:endParaRPr lang="en-US" dirty="0" smtClean="0"/>
          </a:p>
          <a:p>
            <a:pPr algn="l"/>
            <a:endParaRPr lang="en-US" dirty="0"/>
          </a:p>
          <a:p>
            <a:pPr algn="l"/>
            <a:endParaRPr lang="en-US" dirty="0"/>
          </a:p>
        </p:txBody>
      </p:sp>
      <p:pic>
        <p:nvPicPr>
          <p:cNvPr id="4" name="Picture 3"/>
          <p:cNvPicPr>
            <a:picLocks noChangeAspect="1"/>
          </p:cNvPicPr>
          <p:nvPr/>
        </p:nvPicPr>
        <p:blipFill>
          <a:blip r:embed="rId2"/>
          <a:stretch>
            <a:fillRect/>
          </a:stretch>
        </p:blipFill>
        <p:spPr>
          <a:xfrm>
            <a:off x="6286500" y="3530600"/>
            <a:ext cx="2857500" cy="1054100"/>
          </a:xfrm>
          <a:prstGeom prst="rect">
            <a:avLst/>
          </a:prstGeom>
        </p:spPr>
      </p:pic>
    </p:spTree>
    <p:extLst>
      <p:ext uri="{BB962C8B-B14F-4D97-AF65-F5344CB8AC3E}">
        <p14:creationId xmlns:p14="http://schemas.microsoft.com/office/powerpoint/2010/main" val="331161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6744"/>
          </a:xfrm>
        </p:spPr>
        <p:txBody>
          <a:bodyPr/>
          <a:lstStyle/>
          <a:p>
            <a:r>
              <a:rPr lang="en-US" dirty="0" smtClean="0"/>
              <a:t>Spread of a Virus</a:t>
            </a:r>
            <a:endParaRPr lang="en-US" dirty="0"/>
          </a:p>
        </p:txBody>
      </p:sp>
      <p:sp>
        <p:nvSpPr>
          <p:cNvPr id="3" name="Content Placeholder 2"/>
          <p:cNvSpPr>
            <a:spLocks noGrp="1"/>
          </p:cNvSpPr>
          <p:nvPr>
            <p:ph idx="1"/>
          </p:nvPr>
        </p:nvSpPr>
        <p:spPr>
          <a:xfrm>
            <a:off x="0" y="846744"/>
            <a:ext cx="9144000" cy="5279419"/>
          </a:xfrm>
        </p:spPr>
        <p:txBody>
          <a:bodyPr>
            <a:normAutofit lnSpcReduction="10000"/>
          </a:bodyPr>
          <a:lstStyle/>
          <a:p>
            <a:pPr marL="0" indent="0">
              <a:buNone/>
            </a:pPr>
            <a:r>
              <a:rPr lang="en-US" sz="2800" dirty="0" smtClean="0"/>
              <a:t>An infectious disease begins to spread in a small city of population 10,000.  After t days, the number od people who have succumbed to the virus is modeled by the function:</a:t>
            </a:r>
          </a:p>
          <a:p>
            <a:endParaRPr lang="en-US" sz="2800" dirty="0"/>
          </a:p>
          <a:p>
            <a:pPr marL="0" indent="0">
              <a:buNone/>
            </a:pPr>
            <a:r>
              <a:rPr lang="en-US" sz="2800" dirty="0" smtClean="0"/>
              <a:t>V(t) = </a:t>
            </a:r>
          </a:p>
          <a:p>
            <a:pPr marL="0" indent="0">
              <a:buNone/>
            </a:pPr>
            <a:endParaRPr lang="en-US" sz="2800" dirty="0"/>
          </a:p>
          <a:p>
            <a:pPr marL="0" indent="0">
              <a:buNone/>
            </a:pPr>
            <a:endParaRPr lang="en-US" sz="2800" dirty="0" smtClean="0"/>
          </a:p>
          <a:p>
            <a:pPr marL="0" indent="0">
              <a:buNone/>
            </a:pPr>
            <a:r>
              <a:rPr lang="en-US" sz="2800" dirty="0" smtClean="0"/>
              <a:t>b.) Find the number of infected people after 1 day, 2 days, and 5 days?</a:t>
            </a:r>
          </a:p>
          <a:p>
            <a:pPr marL="0" indent="0">
              <a:buNone/>
            </a:pPr>
            <a:endParaRPr lang="en-US" sz="2800" dirty="0"/>
          </a:p>
          <a:p>
            <a:pPr marL="0" indent="0">
              <a:buNone/>
            </a:pPr>
            <a:r>
              <a:rPr lang="en-US" sz="2800" dirty="0" smtClean="0"/>
              <a:t>c.) Graph the function of v and describe its behavior.</a:t>
            </a:r>
          </a:p>
        </p:txBody>
      </p:sp>
      <p:graphicFrame>
        <p:nvGraphicFramePr>
          <p:cNvPr id="4" name="Object 3"/>
          <p:cNvGraphicFramePr>
            <a:graphicFrameLocks noChangeAspect="1"/>
          </p:cNvGraphicFramePr>
          <p:nvPr>
            <p:extLst>
              <p:ext uri="{D42A27DB-BD31-4B8C-83A1-F6EECF244321}">
                <p14:modId xmlns:p14="http://schemas.microsoft.com/office/powerpoint/2010/main" val="1819168996"/>
              </p:ext>
            </p:extLst>
          </p:nvPr>
        </p:nvGraphicFramePr>
        <p:xfrm>
          <a:off x="1000871" y="2360502"/>
          <a:ext cx="2839047" cy="1275514"/>
        </p:xfrm>
        <a:graphic>
          <a:graphicData uri="http://schemas.openxmlformats.org/presentationml/2006/ole">
            <mc:AlternateContent xmlns:mc="http://schemas.openxmlformats.org/markup-compatibility/2006">
              <mc:Choice xmlns:v="urn:schemas-microsoft-com:vml" Requires="v">
                <p:oleObj spid="_x0000_s2083" name="Equation" r:id="rId3" imgW="876300" imgH="393700" progId="Equation.3">
                  <p:embed/>
                </p:oleObj>
              </mc:Choice>
              <mc:Fallback>
                <p:oleObj name="Equation" r:id="rId3" imgW="876300" imgH="393700" progId="Equation.3">
                  <p:embed/>
                  <p:pic>
                    <p:nvPicPr>
                      <p:cNvPr id="0" name=""/>
                      <p:cNvPicPr/>
                      <p:nvPr/>
                    </p:nvPicPr>
                    <p:blipFill>
                      <a:blip r:embed="rId4"/>
                      <a:stretch>
                        <a:fillRect/>
                      </a:stretch>
                    </p:blipFill>
                    <p:spPr>
                      <a:xfrm>
                        <a:off x="1000871" y="2360502"/>
                        <a:ext cx="2839047" cy="1275514"/>
                      </a:xfrm>
                      <a:prstGeom prst="rect">
                        <a:avLst/>
                      </a:prstGeom>
                    </p:spPr>
                  </p:pic>
                </p:oleObj>
              </mc:Fallback>
            </mc:AlternateContent>
          </a:graphicData>
        </a:graphic>
      </p:graphicFrame>
    </p:spTree>
    <p:extLst>
      <p:ext uri="{BB962C8B-B14F-4D97-AF65-F5344CB8AC3E}">
        <p14:creationId xmlns:p14="http://schemas.microsoft.com/office/powerpoint/2010/main" val="3905925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735"/>
            <a:ext cx="8229600" cy="1143000"/>
          </a:xfrm>
        </p:spPr>
        <p:txBody>
          <a:bodyPr>
            <a:normAutofit fontScale="90000"/>
          </a:bodyPr>
          <a:lstStyle/>
          <a:p>
            <a:r>
              <a:rPr lang="en-US" b="1" u="sng" dirty="0" smtClean="0"/>
              <a:t>Continuously Compounded Interest</a:t>
            </a:r>
            <a:endParaRPr lang="en-US" b="1" u="sng" dirty="0"/>
          </a:p>
        </p:txBody>
      </p:sp>
      <p:sp>
        <p:nvSpPr>
          <p:cNvPr id="3" name="Content Placeholder 2"/>
          <p:cNvSpPr>
            <a:spLocks noGrp="1"/>
          </p:cNvSpPr>
          <p:nvPr>
            <p:ph idx="1"/>
          </p:nvPr>
        </p:nvSpPr>
        <p:spPr>
          <a:xfrm>
            <a:off x="0" y="1417638"/>
            <a:ext cx="9144000" cy="4708525"/>
          </a:xfrm>
        </p:spPr>
        <p:txBody>
          <a:bodyPr/>
          <a:lstStyle/>
          <a:p>
            <a:pPr marL="0" indent="0">
              <a:buNone/>
            </a:pPr>
            <a:r>
              <a:rPr lang="en-US" dirty="0" smtClean="0"/>
              <a:t>A(t) = P</a:t>
            </a:r>
            <a:r>
              <a:rPr lang="en-US" i="1" dirty="0" smtClean="0"/>
              <a:t>e</a:t>
            </a:r>
            <a:r>
              <a:rPr lang="en-US" baseline="30000" dirty="0" smtClean="0"/>
              <a:t>rt</a:t>
            </a:r>
          </a:p>
          <a:p>
            <a:pPr marL="0" indent="0">
              <a:buNone/>
            </a:pPr>
            <a:endParaRPr lang="en-US" baseline="30000" dirty="0"/>
          </a:p>
          <a:p>
            <a:pPr marL="0" indent="0">
              <a:buNone/>
            </a:pPr>
            <a:r>
              <a:rPr lang="en-US" dirty="0" smtClean="0"/>
              <a:t>Find the amount after 3 years if $100 is invested at an interest rate of 12% per year, compounded continuously.</a:t>
            </a:r>
            <a:endParaRPr lang="en-US" dirty="0"/>
          </a:p>
        </p:txBody>
      </p:sp>
    </p:spTree>
    <p:extLst>
      <p:ext uri="{BB962C8B-B14F-4D97-AF65-F5344CB8AC3E}">
        <p14:creationId xmlns:p14="http://schemas.microsoft.com/office/powerpoint/2010/main" val="1298448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a:t>
            </a:r>
            <a:endParaRPr lang="en-US" dirty="0"/>
          </a:p>
        </p:txBody>
      </p:sp>
      <p:pic>
        <p:nvPicPr>
          <p:cNvPr id="5" name="Picture 4"/>
          <p:cNvPicPr>
            <a:picLocks noChangeAspect="1"/>
          </p:cNvPicPr>
          <p:nvPr/>
        </p:nvPicPr>
        <p:blipFill>
          <a:blip r:embed="rId2"/>
          <a:stretch>
            <a:fillRect/>
          </a:stretch>
        </p:blipFill>
        <p:spPr>
          <a:xfrm>
            <a:off x="0" y="1257300"/>
            <a:ext cx="9144000" cy="3504287"/>
          </a:xfrm>
          <a:prstGeom prst="rect">
            <a:avLst/>
          </a:prstGeom>
        </p:spPr>
      </p:pic>
    </p:spTree>
    <p:extLst>
      <p:ext uri="{BB962C8B-B14F-4D97-AF65-F5344CB8AC3E}">
        <p14:creationId xmlns:p14="http://schemas.microsoft.com/office/powerpoint/2010/main" val="395624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Homework </a:t>
            </a:r>
            <a:r>
              <a:rPr lang="en-US" smtClean="0"/>
              <a:t>#</a:t>
            </a:r>
            <a:r>
              <a:rPr lang="en-US" smtClean="0"/>
              <a:t>38</a:t>
            </a:r>
            <a:endParaRPr lang="en-US" dirty="0"/>
          </a:p>
        </p:txBody>
      </p:sp>
      <p:sp>
        <p:nvSpPr>
          <p:cNvPr id="3" name="Content Placeholder 2"/>
          <p:cNvSpPr>
            <a:spLocks noGrp="1"/>
          </p:cNvSpPr>
          <p:nvPr>
            <p:ph idx="1"/>
          </p:nvPr>
        </p:nvSpPr>
        <p:spPr/>
        <p:txBody>
          <a:bodyPr/>
          <a:lstStyle/>
          <a:p>
            <a:pPr marL="0" indent="0">
              <a:buNone/>
            </a:pPr>
            <a:r>
              <a:rPr lang="en-US" dirty="0" smtClean="0"/>
              <a:t>Section 4.1:</a:t>
            </a:r>
          </a:p>
          <a:p>
            <a:pPr marL="0" indent="0">
              <a:buNone/>
            </a:pPr>
            <a:endParaRPr lang="en-US" dirty="0"/>
          </a:p>
          <a:p>
            <a:pPr marL="0" indent="0">
              <a:buNone/>
            </a:pPr>
            <a:r>
              <a:rPr lang="en-US" dirty="0" smtClean="0"/>
              <a:t>#48, 56, 58</a:t>
            </a:r>
          </a:p>
          <a:p>
            <a:pPr marL="0" indent="0">
              <a:buNone/>
            </a:pPr>
            <a:endParaRPr lang="en-US" dirty="0"/>
          </a:p>
          <a:p>
            <a:pPr marL="0" indent="0">
              <a:buNone/>
            </a:pPr>
            <a:r>
              <a:rPr lang="en-US" dirty="0" smtClean="0"/>
              <a:t>Section 4.2</a:t>
            </a:r>
          </a:p>
          <a:p>
            <a:endParaRPr lang="en-US" dirty="0"/>
          </a:p>
          <a:p>
            <a:pPr marL="0" indent="0">
              <a:buNone/>
            </a:pPr>
            <a:r>
              <a:rPr lang="en-US" dirty="0" smtClean="0"/>
              <a:t>#20, 21, 23, 25, 27, 31, 32</a:t>
            </a:r>
            <a:endParaRPr lang="en-US" dirty="0"/>
          </a:p>
        </p:txBody>
      </p:sp>
    </p:spTree>
    <p:extLst>
      <p:ext uri="{BB962C8B-B14F-4D97-AF65-F5344CB8AC3E}">
        <p14:creationId xmlns:p14="http://schemas.microsoft.com/office/powerpoint/2010/main" val="193174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of the Day!</a:t>
            </a:r>
            <a:endParaRPr lang="en-US" dirty="0"/>
          </a:p>
        </p:txBody>
      </p:sp>
      <p:sp>
        <p:nvSpPr>
          <p:cNvPr id="3" name="Content Placeholder 2"/>
          <p:cNvSpPr>
            <a:spLocks noGrp="1"/>
          </p:cNvSpPr>
          <p:nvPr>
            <p:ph idx="1"/>
          </p:nvPr>
        </p:nvSpPr>
        <p:spPr/>
        <p:txBody>
          <a:bodyPr/>
          <a:lstStyle/>
          <a:p>
            <a:r>
              <a:rPr lang="en-US" dirty="0" smtClean="0"/>
              <a:t>A real time map of births and deaths!</a:t>
            </a:r>
            <a:endParaRPr lang="en-US" dirty="0"/>
          </a:p>
        </p:txBody>
      </p:sp>
      <p:pic>
        <p:nvPicPr>
          <p:cNvPr id="4" name="Picture 3"/>
          <p:cNvPicPr>
            <a:picLocks noChangeAspect="1"/>
          </p:cNvPicPr>
          <p:nvPr/>
        </p:nvPicPr>
        <p:blipFill>
          <a:blip r:embed="rId2"/>
          <a:stretch>
            <a:fillRect/>
          </a:stretch>
        </p:blipFill>
        <p:spPr>
          <a:xfrm>
            <a:off x="1778000" y="2534444"/>
            <a:ext cx="5238750" cy="3972719"/>
          </a:xfrm>
          <a:prstGeom prst="rect">
            <a:avLst/>
          </a:prstGeom>
        </p:spPr>
      </p:pic>
    </p:spTree>
    <p:extLst>
      <p:ext uri="{BB962C8B-B14F-4D97-AF65-F5344CB8AC3E}">
        <p14:creationId xmlns:p14="http://schemas.microsoft.com/office/powerpoint/2010/main" val="3302496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1914"/>
          </a:xfrm>
        </p:spPr>
        <p:txBody>
          <a:bodyPr>
            <a:normAutofit fontScale="90000"/>
          </a:bodyPr>
          <a:lstStyle/>
          <a:p>
            <a:r>
              <a:rPr lang="en-US" dirty="0" smtClean="0"/>
              <a:t>Example 1: </a:t>
            </a:r>
            <a:endParaRPr lang="en-US" dirty="0"/>
          </a:p>
        </p:txBody>
      </p:sp>
      <p:sp>
        <p:nvSpPr>
          <p:cNvPr id="3" name="Content Placeholder 2"/>
          <p:cNvSpPr>
            <a:spLocks noGrp="1"/>
          </p:cNvSpPr>
          <p:nvPr>
            <p:ph idx="1"/>
          </p:nvPr>
        </p:nvSpPr>
        <p:spPr>
          <a:xfrm>
            <a:off x="0" y="621914"/>
            <a:ext cx="9144000" cy="5504249"/>
          </a:xfrm>
        </p:spPr>
        <p:txBody>
          <a:bodyPr>
            <a:normAutofit fontScale="92500"/>
          </a:bodyPr>
          <a:lstStyle/>
          <a:p>
            <a:r>
              <a:rPr lang="en-US" dirty="0" smtClean="0"/>
              <a:t>A bacteria culture contains 1500 bacteria initially and doubles every hour.</a:t>
            </a:r>
          </a:p>
          <a:p>
            <a:pPr marL="0" indent="0">
              <a:buNone/>
            </a:pPr>
            <a:r>
              <a:rPr lang="en-US" dirty="0" smtClean="0"/>
              <a:t>a.) find the function that models the number of bacteria after t hours.</a:t>
            </a:r>
          </a:p>
          <a:p>
            <a:endParaRPr lang="en-US" dirty="0"/>
          </a:p>
          <a:p>
            <a:endParaRPr lang="en-US" dirty="0" smtClean="0"/>
          </a:p>
          <a:p>
            <a:pPr marL="0" indent="0">
              <a:buNone/>
            </a:pPr>
            <a:r>
              <a:rPr lang="en-US" dirty="0"/>
              <a:t>b</a:t>
            </a:r>
            <a:r>
              <a:rPr lang="en-US" dirty="0" smtClean="0"/>
              <a:t>.) Find the number of bacteria after 24 hours.</a:t>
            </a:r>
          </a:p>
          <a:p>
            <a:pPr marL="0" indent="0">
              <a:buNone/>
            </a:pPr>
            <a:endParaRPr lang="en-US" dirty="0"/>
          </a:p>
          <a:p>
            <a:pPr marL="0" indent="0">
              <a:buNone/>
            </a:pPr>
            <a:endParaRPr lang="en-US" dirty="0" smtClean="0"/>
          </a:p>
          <a:p>
            <a:pPr marL="0" indent="0">
              <a:buNone/>
            </a:pPr>
            <a:r>
              <a:rPr lang="en-US" dirty="0" smtClean="0"/>
              <a:t>**Note-the same applies when we say increases by 50%.</a:t>
            </a:r>
            <a:endParaRPr lang="en-US" dirty="0"/>
          </a:p>
          <a:p>
            <a:pPr marL="0" indent="0">
              <a:buNone/>
            </a:pPr>
            <a:endParaRPr lang="en-US" dirty="0"/>
          </a:p>
        </p:txBody>
      </p:sp>
    </p:spTree>
    <p:extLst>
      <p:ext uri="{BB962C8B-B14F-4D97-AF65-F5344CB8AC3E}">
        <p14:creationId xmlns:p14="http://schemas.microsoft.com/office/powerpoint/2010/main" val="17363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1456"/>
          </a:xfrm>
        </p:spPr>
        <p:txBody>
          <a:bodyPr/>
          <a:lstStyle/>
          <a:p>
            <a:r>
              <a:rPr lang="en-US" b="1" dirty="0" smtClean="0"/>
              <a:t>The Annual Percentage Yield</a:t>
            </a:r>
            <a:endParaRPr lang="en-US" b="1" dirty="0"/>
          </a:p>
        </p:txBody>
      </p:sp>
      <p:sp>
        <p:nvSpPr>
          <p:cNvPr id="3" name="Content Placeholder 2"/>
          <p:cNvSpPr>
            <a:spLocks noGrp="1"/>
          </p:cNvSpPr>
          <p:nvPr>
            <p:ph idx="1"/>
          </p:nvPr>
        </p:nvSpPr>
        <p:spPr>
          <a:xfrm>
            <a:off x="0" y="921456"/>
            <a:ext cx="9144000" cy="5752875"/>
          </a:xfrm>
        </p:spPr>
        <p:txBody>
          <a:bodyPr/>
          <a:lstStyle/>
          <a:p>
            <a:pPr marL="0" indent="0">
              <a:buNone/>
            </a:pPr>
            <a:r>
              <a:rPr lang="en-US" dirty="0" smtClean="0"/>
              <a:t>When an investment earns compound interest, then the annual percentage yield is the simple interest: A=P(1+r) that yields the same amount at the end of one year.</a:t>
            </a:r>
          </a:p>
          <a:p>
            <a:pPr marL="0" indent="0">
              <a:buNone/>
            </a:pPr>
            <a:endParaRPr lang="en-US" dirty="0"/>
          </a:p>
          <a:p>
            <a:pPr marL="0" indent="0">
              <a:buNone/>
            </a:pPr>
            <a:r>
              <a:rPr lang="en-US" dirty="0" smtClean="0"/>
              <a:t>Example: Find the annual percentage yield of an investment that earns interest at a rate of 6% per year, compounded daily.</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379847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18"/>
            <a:ext cx="8229600" cy="844149"/>
          </a:xfrm>
        </p:spPr>
        <p:txBody>
          <a:bodyPr/>
          <a:lstStyle/>
          <a:p>
            <a:r>
              <a:rPr lang="en-US" dirty="0" smtClean="0"/>
              <a:t>Present Value</a:t>
            </a:r>
            <a:endParaRPr lang="en-US" dirty="0"/>
          </a:p>
        </p:txBody>
      </p:sp>
      <p:sp>
        <p:nvSpPr>
          <p:cNvPr id="3" name="Content Placeholder 2"/>
          <p:cNvSpPr>
            <a:spLocks noGrp="1"/>
          </p:cNvSpPr>
          <p:nvPr>
            <p:ph idx="1"/>
          </p:nvPr>
        </p:nvSpPr>
        <p:spPr>
          <a:xfrm>
            <a:off x="0" y="772032"/>
            <a:ext cx="9144000" cy="5354132"/>
          </a:xfrm>
        </p:spPr>
        <p:txBody>
          <a:bodyPr>
            <a:normAutofit/>
          </a:bodyPr>
          <a:lstStyle/>
          <a:p>
            <a:pPr marL="0" indent="0">
              <a:buNone/>
            </a:pPr>
            <a:r>
              <a:rPr lang="en-US" sz="2800" dirty="0" smtClean="0"/>
              <a:t>The </a:t>
            </a:r>
            <a:r>
              <a:rPr lang="en-US" sz="2800" b="1" u="sng" dirty="0" smtClean="0"/>
              <a:t>present value </a:t>
            </a:r>
            <a:r>
              <a:rPr lang="en-US" sz="2800" dirty="0" smtClean="0"/>
              <a:t>of a sum of money is the amount that must be invested now, at a  given rate of interest, to produce the desired sum at a later date.</a:t>
            </a:r>
          </a:p>
          <a:p>
            <a:pPr marL="0" indent="0">
              <a:buNone/>
            </a:pPr>
            <a:endParaRPr lang="en-US" sz="2800" dirty="0"/>
          </a:p>
          <a:p>
            <a:pPr marL="0" indent="0">
              <a:buNone/>
            </a:pPr>
            <a:r>
              <a:rPr lang="en-US" sz="2800" dirty="0" smtClean="0"/>
              <a:t>Example: Find the present value of $10,000 if interest is paid at a rate of 9% per year, compounded semiannually, for 3 years.</a:t>
            </a:r>
            <a:endParaRPr lang="en-US" sz="2800" dirty="0"/>
          </a:p>
        </p:txBody>
      </p:sp>
      <p:sp>
        <p:nvSpPr>
          <p:cNvPr id="4" name="TextBox 3"/>
          <p:cNvSpPr txBox="1"/>
          <p:nvPr/>
        </p:nvSpPr>
        <p:spPr>
          <a:xfrm>
            <a:off x="127000" y="6254750"/>
            <a:ext cx="3255030" cy="369332"/>
          </a:xfrm>
          <a:prstGeom prst="rect">
            <a:avLst/>
          </a:prstGeom>
          <a:noFill/>
        </p:spPr>
        <p:txBody>
          <a:bodyPr wrap="none" rtlCol="0">
            <a:spAutoFit/>
          </a:bodyPr>
          <a:lstStyle/>
          <a:p>
            <a:r>
              <a:rPr lang="en-US" dirty="0" smtClean="0"/>
              <a:t>This idea is used in pricing Bonds</a:t>
            </a:r>
            <a:endParaRPr lang="en-US" dirty="0"/>
          </a:p>
        </p:txBody>
      </p:sp>
    </p:spTree>
    <p:extLst>
      <p:ext uri="{BB962C8B-B14F-4D97-AF65-F5344CB8AC3E}">
        <p14:creationId xmlns:p14="http://schemas.microsoft.com/office/powerpoint/2010/main" val="2373032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113" y="0"/>
            <a:ext cx="8229600" cy="722222"/>
          </a:xfrm>
        </p:spPr>
        <p:txBody>
          <a:bodyPr>
            <a:noAutofit/>
          </a:bodyPr>
          <a:lstStyle/>
          <a:p>
            <a:r>
              <a:rPr lang="en-US" dirty="0" smtClean="0"/>
              <a:t>The number </a:t>
            </a:r>
            <a:r>
              <a:rPr lang="en-US" i="1" dirty="0" smtClean="0"/>
              <a:t>e</a:t>
            </a:r>
            <a:endParaRPr lang="en-US" dirty="0"/>
          </a:p>
        </p:txBody>
      </p:sp>
      <p:sp>
        <p:nvSpPr>
          <p:cNvPr id="3" name="Content Placeholder 2"/>
          <p:cNvSpPr>
            <a:spLocks noGrp="1"/>
          </p:cNvSpPr>
          <p:nvPr>
            <p:ph idx="1"/>
          </p:nvPr>
        </p:nvSpPr>
        <p:spPr>
          <a:xfrm>
            <a:off x="0" y="722222"/>
            <a:ext cx="9144000" cy="6135778"/>
          </a:xfrm>
        </p:spPr>
        <p:txBody>
          <a:bodyPr/>
          <a:lstStyle/>
          <a:p>
            <a:r>
              <a:rPr lang="en-US" dirty="0" smtClean="0"/>
              <a:t>Euler’s Number:</a:t>
            </a:r>
          </a:p>
          <a:p>
            <a:r>
              <a:rPr lang="en-US" b="1" dirty="0" smtClean="0"/>
              <a:t>2.7182818284590452353602874713527…</a:t>
            </a:r>
            <a:endParaRPr lang="en-US" dirty="0" smtClean="0"/>
          </a:p>
          <a:p>
            <a:r>
              <a:rPr lang="en-US" dirty="0" smtClean="0"/>
              <a:t>Definition:                    OR     With Factorials</a:t>
            </a:r>
          </a:p>
          <a:p>
            <a:endParaRPr lang="en-US" dirty="0"/>
          </a:p>
          <a:p>
            <a:endParaRPr lang="en-US" dirty="0" smtClean="0"/>
          </a:p>
          <a:p>
            <a:endParaRPr lang="en-US" dirty="0" smtClean="0"/>
          </a:p>
          <a:p>
            <a:r>
              <a:rPr lang="en-US" dirty="0" smtClean="0"/>
              <a:t>It is irrational</a:t>
            </a:r>
            <a:endParaRPr lang="en-US" dirty="0"/>
          </a:p>
          <a:p>
            <a:r>
              <a:rPr lang="en-US" dirty="0" smtClean="0"/>
              <a:t>Called the natural exponential function.</a:t>
            </a:r>
          </a:p>
          <a:p>
            <a:r>
              <a:rPr lang="en-US" dirty="0" smtClean="0"/>
              <a:t>Models 100% </a:t>
            </a:r>
            <a:r>
              <a:rPr lang="en-US" b="1" u="sng" dirty="0" smtClean="0"/>
              <a:t>CONTINUOUS</a:t>
            </a:r>
            <a:r>
              <a:rPr lang="en-US" dirty="0" smtClean="0"/>
              <a:t> growth (i.e. what happens in nature).</a:t>
            </a:r>
            <a:endParaRPr lang="en-US" dirty="0"/>
          </a:p>
        </p:txBody>
      </p:sp>
      <p:pic>
        <p:nvPicPr>
          <p:cNvPr id="5" name="Picture 4"/>
          <p:cNvPicPr>
            <a:picLocks noChangeAspect="1"/>
          </p:cNvPicPr>
          <p:nvPr/>
        </p:nvPicPr>
        <p:blipFill>
          <a:blip r:embed="rId2"/>
          <a:stretch>
            <a:fillRect/>
          </a:stretch>
        </p:blipFill>
        <p:spPr>
          <a:xfrm>
            <a:off x="233113" y="2451100"/>
            <a:ext cx="3352800" cy="1689100"/>
          </a:xfrm>
          <a:prstGeom prst="rect">
            <a:avLst/>
          </a:prstGeom>
        </p:spPr>
      </p:pic>
    </p:spTree>
    <p:extLst>
      <p:ext uri="{BB962C8B-B14F-4D97-AF65-F5344CB8AC3E}">
        <p14:creationId xmlns:p14="http://schemas.microsoft.com/office/powerpoint/2010/main" val="452548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2"/>
            <a:ext cx="8686800" cy="4983162"/>
          </a:xfrm>
        </p:spPr>
        <p:txBody>
          <a:bodyPr/>
          <a:lstStyle/>
          <a:p>
            <a:pPr marL="0" indent="0">
              <a:buNone/>
            </a:pPr>
            <a:r>
              <a:rPr lang="en-US" dirty="0" smtClean="0"/>
              <a:t>The derivative of e</a:t>
            </a:r>
            <a:r>
              <a:rPr lang="en-US" baseline="30000" dirty="0" smtClean="0"/>
              <a:t>x</a:t>
            </a:r>
            <a:r>
              <a:rPr lang="en-US" dirty="0" smtClean="0"/>
              <a:t> = e</a:t>
            </a:r>
            <a:r>
              <a:rPr lang="en-US" baseline="30000" dirty="0" smtClean="0"/>
              <a:t>x</a:t>
            </a:r>
            <a:r>
              <a:rPr lang="en-US" dirty="0" smtClean="0"/>
              <a:t>.</a:t>
            </a:r>
            <a:endParaRPr lang="en-US" dirty="0"/>
          </a:p>
        </p:txBody>
      </p:sp>
      <p:sp>
        <p:nvSpPr>
          <p:cNvPr id="2" name="Title 1"/>
          <p:cNvSpPr>
            <a:spLocks noGrp="1"/>
          </p:cNvSpPr>
          <p:nvPr>
            <p:ph type="title"/>
          </p:nvPr>
        </p:nvSpPr>
        <p:spPr>
          <a:xfrm>
            <a:off x="459740" y="228601"/>
            <a:ext cx="7543800" cy="914400"/>
          </a:xfrm>
        </p:spPr>
        <p:txBody>
          <a:bodyPr>
            <a:normAutofit/>
          </a:bodyPr>
          <a:lstStyle/>
          <a:p>
            <a:r>
              <a:rPr lang="en-US" dirty="0" smtClean="0"/>
              <a:t>Some amazing facts about e</a:t>
            </a:r>
            <a:endParaRPr lang="en-US" dirty="0"/>
          </a:p>
        </p:txBody>
      </p:sp>
      <p:pic>
        <p:nvPicPr>
          <p:cNvPr id="4" name="Picture 3"/>
          <p:cNvPicPr>
            <a:picLocks noChangeAspect="1"/>
          </p:cNvPicPr>
          <p:nvPr/>
        </p:nvPicPr>
        <p:blipFill>
          <a:blip r:embed="rId2"/>
          <a:stretch>
            <a:fillRect/>
          </a:stretch>
        </p:blipFill>
        <p:spPr>
          <a:xfrm>
            <a:off x="6350000" y="4025900"/>
            <a:ext cx="2794000" cy="2717800"/>
          </a:xfrm>
          <a:prstGeom prst="rect">
            <a:avLst/>
          </a:prstGeom>
        </p:spPr>
      </p:pic>
      <p:pic>
        <p:nvPicPr>
          <p:cNvPr id="6" name="Picture 5"/>
          <p:cNvPicPr>
            <a:picLocks noChangeAspect="1"/>
          </p:cNvPicPr>
          <p:nvPr/>
        </p:nvPicPr>
        <p:blipFill>
          <a:blip r:embed="rId3"/>
          <a:stretch>
            <a:fillRect/>
          </a:stretch>
        </p:blipFill>
        <p:spPr>
          <a:xfrm>
            <a:off x="0" y="4873624"/>
            <a:ext cx="2394782" cy="752475"/>
          </a:xfrm>
          <a:prstGeom prst="rect">
            <a:avLst/>
          </a:prstGeom>
        </p:spPr>
      </p:pic>
      <p:pic>
        <p:nvPicPr>
          <p:cNvPr id="7" name="Picture 6"/>
          <p:cNvPicPr>
            <a:picLocks noChangeAspect="1"/>
          </p:cNvPicPr>
          <p:nvPr/>
        </p:nvPicPr>
        <p:blipFill>
          <a:blip r:embed="rId4"/>
          <a:stretch>
            <a:fillRect/>
          </a:stretch>
        </p:blipFill>
        <p:spPr>
          <a:xfrm>
            <a:off x="6699250" y="1584406"/>
            <a:ext cx="2444750" cy="1647743"/>
          </a:xfrm>
          <a:prstGeom prst="rect">
            <a:avLst/>
          </a:prstGeom>
        </p:spPr>
      </p:pic>
      <p:sp>
        <p:nvSpPr>
          <p:cNvPr id="9" name="Rectangle 8"/>
          <p:cNvSpPr/>
          <p:nvPr/>
        </p:nvSpPr>
        <p:spPr>
          <a:xfrm>
            <a:off x="0" y="2539890"/>
            <a:ext cx="6398260" cy="2308324"/>
          </a:xfrm>
          <a:prstGeom prst="rect">
            <a:avLst/>
          </a:prstGeom>
        </p:spPr>
        <p:txBody>
          <a:bodyPr wrap="square">
            <a:spAutoFit/>
          </a:bodyPr>
          <a:lstStyle/>
          <a:p>
            <a:r>
              <a:rPr lang="en-US" dirty="0"/>
              <a:t>Like a Shakespearean sonnet that captures the very essence of love, or a painting that brings out the beauty of the human form that is far more than just skin deep, Euler's equation reaches down into the very depths of existence. It brings together mental abstractions having their origins in very different aspects of our lives, reminding us once again that things that connect and bind together are ultimately more important, more valuable, and more beautiful than things that separate.</a:t>
            </a:r>
          </a:p>
        </p:txBody>
      </p:sp>
    </p:spTree>
    <p:extLst>
      <p:ext uri="{BB962C8B-B14F-4D97-AF65-F5344CB8AC3E}">
        <p14:creationId xmlns:p14="http://schemas.microsoft.com/office/powerpoint/2010/main" val="1347103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865" y="0"/>
            <a:ext cx="7543800" cy="539750"/>
          </a:xfrm>
        </p:spPr>
        <p:txBody>
          <a:bodyPr>
            <a:normAutofit fontScale="90000"/>
          </a:bodyPr>
          <a:lstStyle/>
          <a:p>
            <a:r>
              <a:rPr lang="en-US" dirty="0" smtClean="0"/>
              <a:t>Another fun fact about e</a:t>
            </a:r>
            <a:endParaRPr lang="en-US" dirty="0"/>
          </a:p>
        </p:txBody>
      </p:sp>
      <p:pic>
        <p:nvPicPr>
          <p:cNvPr id="8" name="Picture 7"/>
          <p:cNvPicPr>
            <a:picLocks noChangeAspect="1"/>
          </p:cNvPicPr>
          <p:nvPr/>
        </p:nvPicPr>
        <p:blipFill>
          <a:blip r:embed="rId2"/>
          <a:stretch>
            <a:fillRect/>
          </a:stretch>
        </p:blipFill>
        <p:spPr>
          <a:xfrm>
            <a:off x="6275784" y="2571750"/>
            <a:ext cx="2868216" cy="4171950"/>
          </a:xfrm>
          <a:prstGeom prst="rect">
            <a:avLst/>
          </a:prstGeom>
        </p:spPr>
      </p:pic>
      <p:sp>
        <p:nvSpPr>
          <p:cNvPr id="9" name="Rectangle 8"/>
          <p:cNvSpPr/>
          <p:nvPr/>
        </p:nvSpPr>
        <p:spPr>
          <a:xfrm>
            <a:off x="0" y="767726"/>
            <a:ext cx="7112000" cy="6524865"/>
          </a:xfrm>
          <a:prstGeom prst="rect">
            <a:avLst/>
          </a:prstGeom>
        </p:spPr>
        <p:txBody>
          <a:bodyPr wrap="square">
            <a:spAutoFit/>
          </a:bodyPr>
          <a:lstStyle/>
          <a:p>
            <a:r>
              <a:rPr lang="en-US" sz="1600" dirty="0"/>
              <a:t>For a few weeks after the appearance of the puzzle "7427466391.com" was the URL for a web site that invited those who got there to solve another puzzle, and then the answer to that puzzle was the password to enter yet another website which was an invitation to send in a CV and further explore the possibility of working for Google.  A person who can solve those puzzles is a person of interest to Google.</a:t>
            </a:r>
          </a:p>
          <a:p>
            <a:r>
              <a:rPr lang="en-US" sz="1600" b="1" dirty="0"/>
              <a:t>The location of the answer:</a:t>
            </a:r>
            <a:endParaRPr lang="en-US" sz="1600" dirty="0"/>
          </a:p>
          <a:p>
            <a:r>
              <a:rPr lang="en-US" sz="1600" dirty="0"/>
              <a:t>2.71828182845904523536028747135266249  7757247093699959574966967627724076630  35354759457138217852516642</a:t>
            </a:r>
            <a:r>
              <a:rPr lang="en-US" sz="1600" dirty="0">
                <a:solidFill>
                  <a:srgbClr val="FF0000"/>
                </a:solidFill>
              </a:rPr>
              <a:t>7427466391</a:t>
            </a:r>
            <a:r>
              <a:rPr lang="en-US" sz="1600" dirty="0"/>
              <a:t>9  3200305992181741359662904357290033429  5260595630738132328627943490763233829  8807531952510190115738341879307021540  8914993488416750924476146066808226480  0168477411853742345442437107539077744  9920695517027618386062613313845830007  5204493382656029760673711320070932870  9127443747047230696977209310141692836  8190255151086574637721112523897844250  5695369677078544996996794686445490598  7931636889230098793127736178215424999  2295763514822082698951936680331825288  6939849646510582093923982948879332036  2509443117301238197068416140397019837  6793206832823764648042953118023287825  0981945581530175671736133206981125099</a:t>
            </a:r>
            <a:r>
              <a:rPr lang="en-US" dirty="0"/>
              <a:t> 	</a:t>
            </a:r>
          </a:p>
        </p:txBody>
      </p:sp>
    </p:spTree>
    <p:extLst>
      <p:ext uri="{BB962C8B-B14F-4D97-AF65-F5344CB8AC3E}">
        <p14:creationId xmlns:p14="http://schemas.microsoft.com/office/powerpoint/2010/main" val="3577372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6744"/>
          </a:xfrm>
        </p:spPr>
        <p:txBody>
          <a:bodyPr/>
          <a:lstStyle/>
          <a:p>
            <a:r>
              <a:rPr lang="en-US" dirty="0" smtClean="0"/>
              <a:t>Spread of a Virus: Logistic Growth</a:t>
            </a:r>
            <a:endParaRPr lang="en-US" dirty="0"/>
          </a:p>
        </p:txBody>
      </p:sp>
      <p:sp>
        <p:nvSpPr>
          <p:cNvPr id="3" name="Content Placeholder 2"/>
          <p:cNvSpPr>
            <a:spLocks noGrp="1"/>
          </p:cNvSpPr>
          <p:nvPr>
            <p:ph idx="1"/>
          </p:nvPr>
        </p:nvSpPr>
        <p:spPr>
          <a:xfrm>
            <a:off x="0" y="846744"/>
            <a:ext cx="9144000" cy="5279419"/>
          </a:xfrm>
        </p:spPr>
        <p:txBody>
          <a:bodyPr>
            <a:normAutofit/>
          </a:bodyPr>
          <a:lstStyle/>
          <a:p>
            <a:pPr marL="0" indent="0">
              <a:buNone/>
            </a:pPr>
            <a:r>
              <a:rPr lang="en-US" sz="2800" dirty="0" smtClean="0"/>
              <a:t>An infectious disease begins to spread in a small city of population 10,000.  After t days, the number of people who have succumbed to the virus is modeled by the function:</a:t>
            </a:r>
          </a:p>
          <a:p>
            <a:endParaRPr lang="en-US" sz="2800" dirty="0"/>
          </a:p>
          <a:p>
            <a:pPr marL="0" indent="0">
              <a:buNone/>
            </a:pPr>
            <a:r>
              <a:rPr lang="en-US" sz="2800" dirty="0" smtClean="0"/>
              <a:t>V(t) = </a:t>
            </a:r>
          </a:p>
          <a:p>
            <a:pPr marL="0" indent="0">
              <a:buNone/>
            </a:pPr>
            <a:endParaRPr lang="en-US" sz="2800" dirty="0"/>
          </a:p>
          <a:p>
            <a:pPr marL="0" indent="0">
              <a:buNone/>
            </a:pPr>
            <a:endParaRPr lang="en-US" sz="2800" dirty="0" smtClean="0"/>
          </a:p>
          <a:p>
            <a:pPr marL="0" indent="0">
              <a:buNone/>
            </a:pPr>
            <a:r>
              <a:rPr lang="en-US" sz="2800" dirty="0" smtClean="0"/>
              <a:t>a.) how many infected people are there initially (time t=0)?</a:t>
            </a:r>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2039704284"/>
              </p:ext>
            </p:extLst>
          </p:nvPr>
        </p:nvGraphicFramePr>
        <p:xfrm>
          <a:off x="1000871" y="2360502"/>
          <a:ext cx="2839047" cy="1275514"/>
        </p:xfrm>
        <a:graphic>
          <a:graphicData uri="http://schemas.openxmlformats.org/presentationml/2006/ole">
            <mc:AlternateContent xmlns:mc="http://schemas.openxmlformats.org/markup-compatibility/2006">
              <mc:Choice xmlns:v="urn:schemas-microsoft-com:vml" Requires="v">
                <p:oleObj spid="_x0000_s1060" name="Equation" r:id="rId3" imgW="876300" imgH="393700" progId="Equation.3">
                  <p:embed/>
                </p:oleObj>
              </mc:Choice>
              <mc:Fallback>
                <p:oleObj name="Equation" r:id="rId3" imgW="876300" imgH="393700" progId="Equation.3">
                  <p:embed/>
                  <p:pic>
                    <p:nvPicPr>
                      <p:cNvPr id="0" name=""/>
                      <p:cNvPicPr/>
                      <p:nvPr/>
                    </p:nvPicPr>
                    <p:blipFill>
                      <a:blip r:embed="rId4"/>
                      <a:stretch>
                        <a:fillRect/>
                      </a:stretch>
                    </p:blipFill>
                    <p:spPr>
                      <a:xfrm>
                        <a:off x="1000871" y="2360502"/>
                        <a:ext cx="2839047" cy="1275514"/>
                      </a:xfrm>
                      <a:prstGeom prst="rect">
                        <a:avLst/>
                      </a:prstGeom>
                    </p:spPr>
                  </p:pic>
                </p:oleObj>
              </mc:Fallback>
            </mc:AlternateContent>
          </a:graphicData>
        </a:graphic>
      </p:graphicFrame>
    </p:spTree>
    <p:extLst>
      <p:ext uri="{BB962C8B-B14F-4D97-AF65-F5344CB8AC3E}">
        <p14:creationId xmlns:p14="http://schemas.microsoft.com/office/powerpoint/2010/main" val="553704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381</TotalTime>
  <Words>772</Words>
  <Application>Microsoft Macintosh PowerPoint</Application>
  <PresentationFormat>On-screen Show (4:3)</PresentationFormat>
  <Paragraphs>79</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Equation</vt:lpstr>
      <vt:lpstr>Honors Precalculus: Do Now</vt:lpstr>
      <vt:lpstr>Idea of the Day!</vt:lpstr>
      <vt:lpstr>Example 1: </vt:lpstr>
      <vt:lpstr>The Annual Percentage Yield</vt:lpstr>
      <vt:lpstr>Present Value</vt:lpstr>
      <vt:lpstr>The number e</vt:lpstr>
      <vt:lpstr>Some amazing facts about e</vt:lpstr>
      <vt:lpstr>Another fun fact about e</vt:lpstr>
      <vt:lpstr>Spread of a Virus: Logistic Growth</vt:lpstr>
      <vt:lpstr>Spread of a Virus</vt:lpstr>
      <vt:lpstr>Continuously Compounded Interest</vt:lpstr>
      <vt:lpstr>You Try!</vt:lpstr>
      <vt:lpstr>Homework #38</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Precalculus: Do Now</dc:title>
  <dc:creator>Ben Young</dc:creator>
  <cp:lastModifiedBy>Ben Young</cp:lastModifiedBy>
  <cp:revision>34</cp:revision>
  <dcterms:created xsi:type="dcterms:W3CDTF">2012-12-12T19:43:26Z</dcterms:created>
  <dcterms:modified xsi:type="dcterms:W3CDTF">2013-12-05T15:57:07Z</dcterms:modified>
</cp:coreProperties>
</file>