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58" r:id="rId6"/>
    <p:sldId id="261" r:id="rId7"/>
    <p:sldId id="262" r:id="rId8"/>
    <p:sldId id="263" r:id="rId9"/>
    <p:sldId id="265" r:id="rId10"/>
    <p:sldId id="264" r:id="rId11"/>
    <p:sldId id="267" r:id="rId12"/>
    <p:sldId id="268" r:id="rId13"/>
    <p:sldId id="26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98CFA9-7D78-0D48-9CA0-20E4A3D4DD3C}"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186346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8CFA9-7D78-0D48-9CA0-20E4A3D4DD3C}"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359901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8CFA9-7D78-0D48-9CA0-20E4A3D4DD3C}"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1759822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98CFA9-7D78-0D48-9CA0-20E4A3D4DD3C}"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87930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98CFA9-7D78-0D48-9CA0-20E4A3D4DD3C}" type="datetimeFigureOut">
              <a:rPr lang="en-US" smtClean="0"/>
              <a:t>12/2/13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91889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98CFA9-7D78-0D48-9CA0-20E4A3D4DD3C}"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2314197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98CFA9-7D78-0D48-9CA0-20E4A3D4DD3C}" type="datetimeFigureOut">
              <a:rPr lang="en-US" smtClean="0"/>
              <a:t>12/2/13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3999038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98CFA9-7D78-0D48-9CA0-20E4A3D4DD3C}" type="datetimeFigureOut">
              <a:rPr lang="en-US" smtClean="0"/>
              <a:t>12/2/13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1156897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98CFA9-7D78-0D48-9CA0-20E4A3D4DD3C}" type="datetimeFigureOut">
              <a:rPr lang="en-US" smtClean="0"/>
              <a:t>12/2/13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4028814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8CFA9-7D78-0D48-9CA0-20E4A3D4DD3C}"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160318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98CFA9-7D78-0D48-9CA0-20E4A3D4DD3C}" type="datetimeFigureOut">
              <a:rPr lang="en-US" smtClean="0"/>
              <a:t>12/2/13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C00E4-5D04-8A4A-A0A0-5E91EFD18046}" type="slidenum">
              <a:rPr lang="en-US" smtClean="0"/>
              <a:t>‹#›</a:t>
            </a:fld>
            <a:endParaRPr lang="en-US"/>
          </a:p>
        </p:txBody>
      </p:sp>
    </p:spTree>
    <p:extLst>
      <p:ext uri="{BB962C8B-B14F-4D97-AF65-F5344CB8AC3E}">
        <p14:creationId xmlns:p14="http://schemas.microsoft.com/office/powerpoint/2010/main" val="34408237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98CFA9-7D78-0D48-9CA0-20E4A3D4DD3C}" type="datetimeFigureOut">
              <a:rPr lang="en-US" smtClean="0"/>
              <a:t>12/2/13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C00E4-5D04-8A4A-A0A0-5E91EFD18046}" type="slidenum">
              <a:rPr lang="en-US" smtClean="0"/>
              <a:t>‹#›</a:t>
            </a:fld>
            <a:endParaRPr lang="en-US"/>
          </a:p>
        </p:txBody>
      </p:sp>
    </p:spTree>
    <p:extLst>
      <p:ext uri="{BB962C8B-B14F-4D97-AF65-F5344CB8AC3E}">
        <p14:creationId xmlns:p14="http://schemas.microsoft.com/office/powerpoint/2010/main" val="421578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9564"/>
            <a:ext cx="7772400" cy="1470025"/>
          </a:xfrm>
        </p:spPr>
        <p:txBody>
          <a:bodyPr/>
          <a:lstStyle/>
          <a:p>
            <a:r>
              <a:rPr lang="en-US" dirty="0" smtClean="0"/>
              <a:t>Honors </a:t>
            </a:r>
            <a:r>
              <a:rPr lang="en-US" dirty="0" err="1" smtClean="0"/>
              <a:t>Precalc</a:t>
            </a:r>
            <a:r>
              <a:rPr lang="en-US" dirty="0" smtClean="0"/>
              <a:t>: Do Now</a:t>
            </a:r>
            <a:endParaRPr lang="en-US" dirty="0"/>
          </a:p>
        </p:txBody>
      </p:sp>
      <p:sp>
        <p:nvSpPr>
          <p:cNvPr id="3" name="Subtitle 2"/>
          <p:cNvSpPr>
            <a:spLocks noGrp="1"/>
          </p:cNvSpPr>
          <p:nvPr>
            <p:ph type="subTitle" idx="1"/>
          </p:nvPr>
        </p:nvSpPr>
        <p:spPr>
          <a:xfrm>
            <a:off x="0" y="994013"/>
            <a:ext cx="9144000" cy="4970066"/>
          </a:xfrm>
        </p:spPr>
        <p:txBody>
          <a:bodyPr>
            <a:normAutofit fontScale="92500" lnSpcReduction="10000"/>
          </a:bodyPr>
          <a:lstStyle/>
          <a:p>
            <a:r>
              <a:rPr lang="en-US" dirty="0" smtClean="0"/>
              <a:t>Expected </a:t>
            </a:r>
            <a:r>
              <a:rPr lang="en-US" dirty="0"/>
              <a:t>V</a:t>
            </a:r>
            <a:r>
              <a:rPr lang="en-US" dirty="0" smtClean="0"/>
              <a:t>alue Problem.</a:t>
            </a:r>
          </a:p>
          <a:p>
            <a:endParaRPr lang="en-US" dirty="0"/>
          </a:p>
          <a:p>
            <a:pPr algn="l"/>
            <a:r>
              <a:rPr lang="en-US" dirty="0" smtClean="0"/>
              <a:t>Consider the spinner below. It costs $20 to spin (i.e. you lose the $20 no matter what).   What is the expected value of a spin?</a:t>
            </a:r>
          </a:p>
          <a:p>
            <a:pPr algn="l"/>
            <a:endParaRPr lang="en-US" dirty="0"/>
          </a:p>
          <a:p>
            <a:pPr algn="l"/>
            <a:endParaRPr lang="en-US" dirty="0" smtClean="0"/>
          </a:p>
          <a:p>
            <a:pPr algn="l"/>
            <a:endParaRPr lang="en-US" dirty="0"/>
          </a:p>
          <a:p>
            <a:pPr algn="l"/>
            <a:r>
              <a:rPr lang="en-US" dirty="0" smtClean="0"/>
              <a:t>Also, think of any questions you </a:t>
            </a:r>
          </a:p>
          <a:p>
            <a:pPr algn="l"/>
            <a:r>
              <a:rPr lang="en-US" dirty="0" smtClean="0"/>
              <a:t>have from the review packet. </a:t>
            </a:r>
            <a:endParaRPr lang="en-US" dirty="0"/>
          </a:p>
        </p:txBody>
      </p:sp>
      <p:sp>
        <p:nvSpPr>
          <p:cNvPr id="4" name="Oval 3"/>
          <p:cNvSpPr/>
          <p:nvPr/>
        </p:nvSpPr>
        <p:spPr>
          <a:xfrm>
            <a:off x="5658928" y="3451434"/>
            <a:ext cx="3075317" cy="307522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4" idx="0"/>
          </p:cNvCxnSpPr>
          <p:nvPr/>
        </p:nvCxnSpPr>
        <p:spPr>
          <a:xfrm flipH="1">
            <a:off x="7186762" y="3451434"/>
            <a:ext cx="9825" cy="1801195"/>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7196587" y="3451434"/>
            <a:ext cx="379819" cy="1801195"/>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40616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p:txBody>
          <a:bodyPr>
            <a:normAutofit fontScale="92500"/>
          </a:bodyPr>
          <a:lstStyle/>
          <a:p>
            <a:pPr lvl="0"/>
            <a:r>
              <a:rPr lang="en-US" dirty="0" smtClean="0"/>
              <a:t>Doctor </a:t>
            </a:r>
            <a:r>
              <a:rPr lang="en-US" dirty="0" err="1" smtClean="0"/>
              <a:t>Fullam</a:t>
            </a:r>
            <a:r>
              <a:rPr lang="en-US" dirty="0" smtClean="0"/>
              <a:t> has </a:t>
            </a:r>
            <a:r>
              <a:rPr lang="en-US" dirty="0"/>
              <a:t>just done a study on a new drug that suppresses pain and published a paper citing that his new drug is effective.   He cited a p-value of </a:t>
            </a:r>
            <a:r>
              <a:rPr lang="en-US" dirty="0" smtClean="0"/>
              <a:t>0.11 </a:t>
            </a:r>
            <a:r>
              <a:rPr lang="en-US" dirty="0"/>
              <a:t>or </a:t>
            </a:r>
            <a:r>
              <a:rPr lang="en-US" dirty="0" smtClean="0"/>
              <a:t>1</a:t>
            </a:r>
            <a:r>
              <a:rPr lang="en-US" dirty="0"/>
              <a:t>1</a:t>
            </a:r>
            <a:r>
              <a:rPr lang="en-US" dirty="0" smtClean="0"/>
              <a:t>%</a:t>
            </a:r>
            <a:r>
              <a:rPr lang="en-US" dirty="0"/>
              <a:t>.  Interpret the meaning of this p-value.</a:t>
            </a:r>
          </a:p>
          <a:p>
            <a:pPr marL="0" indent="0">
              <a:buNone/>
            </a:pPr>
            <a:endParaRPr lang="en-US" dirty="0"/>
          </a:p>
          <a:p>
            <a:pPr marL="0" indent="0">
              <a:buNone/>
            </a:pPr>
            <a:r>
              <a:rPr lang="en-US" dirty="0"/>
              <a:t>______________________________________________________________________________________________________________________</a:t>
            </a:r>
          </a:p>
          <a:p>
            <a:endParaRPr lang="en-US" dirty="0"/>
          </a:p>
        </p:txBody>
      </p:sp>
    </p:spTree>
    <p:extLst>
      <p:ext uri="{BB962C8B-B14F-4D97-AF65-F5344CB8AC3E}">
        <p14:creationId xmlns:p14="http://schemas.microsoft.com/office/powerpoint/2010/main" val="274864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 Double</a:t>
            </a:r>
            <a:endParaRPr lang="en-US" dirty="0"/>
          </a:p>
        </p:txBody>
      </p:sp>
      <p:sp>
        <p:nvSpPr>
          <p:cNvPr id="3" name="Content Placeholder 2"/>
          <p:cNvSpPr>
            <a:spLocks noGrp="1"/>
          </p:cNvSpPr>
          <p:nvPr>
            <p:ph idx="1"/>
          </p:nvPr>
        </p:nvSpPr>
        <p:spPr>
          <a:xfrm>
            <a:off x="457200" y="1159682"/>
            <a:ext cx="8229600" cy="4966481"/>
          </a:xfrm>
        </p:spPr>
        <p:txBody>
          <a:bodyPr>
            <a:normAutofit fontScale="92500" lnSpcReduction="20000"/>
          </a:bodyPr>
          <a:lstStyle/>
          <a:p>
            <a:r>
              <a:rPr lang="en-US" dirty="0"/>
              <a:t>Suppose that 4</a:t>
            </a:r>
            <a:r>
              <a:rPr lang="en-US" dirty="0" smtClean="0"/>
              <a:t>0% </a:t>
            </a:r>
            <a:r>
              <a:rPr lang="en-US" dirty="0"/>
              <a:t>of all </a:t>
            </a:r>
            <a:r>
              <a:rPr lang="en-US" dirty="0" smtClean="0"/>
              <a:t> Tour De France riders players </a:t>
            </a:r>
            <a:r>
              <a:rPr lang="en-US" dirty="0"/>
              <a:t>use steroids, that a </a:t>
            </a:r>
            <a:r>
              <a:rPr lang="en-US" dirty="0"/>
              <a:t>T</a:t>
            </a:r>
            <a:r>
              <a:rPr lang="en-US" dirty="0" smtClean="0"/>
              <a:t>our </a:t>
            </a:r>
            <a:r>
              <a:rPr lang="en-US" dirty="0" smtClean="0"/>
              <a:t>de </a:t>
            </a:r>
            <a:r>
              <a:rPr lang="en-US" dirty="0"/>
              <a:t>F</a:t>
            </a:r>
            <a:r>
              <a:rPr lang="en-US" dirty="0" smtClean="0"/>
              <a:t>rance </a:t>
            </a:r>
            <a:r>
              <a:rPr lang="en-US" dirty="0" smtClean="0"/>
              <a:t>rider </a:t>
            </a:r>
            <a:r>
              <a:rPr lang="en-US" dirty="0"/>
              <a:t>who uses steroids tests positive </a:t>
            </a:r>
            <a:r>
              <a:rPr lang="en-US" dirty="0" smtClean="0"/>
              <a:t>81% </a:t>
            </a:r>
            <a:r>
              <a:rPr lang="en-US" dirty="0"/>
              <a:t>of the time, and that a player who does not use steroids tests positive </a:t>
            </a:r>
            <a:r>
              <a:rPr lang="en-US" dirty="0" smtClean="0"/>
              <a:t>1% </a:t>
            </a:r>
            <a:r>
              <a:rPr lang="en-US" dirty="0"/>
              <a:t>of the time. </a:t>
            </a:r>
          </a:p>
          <a:p>
            <a:pPr marL="0" indent="0">
              <a:buNone/>
            </a:pPr>
            <a:endParaRPr lang="en-US" dirty="0"/>
          </a:p>
          <a:p>
            <a:pPr lvl="0"/>
            <a:r>
              <a:rPr lang="en-US" dirty="0"/>
              <a:t>What is the probability that </a:t>
            </a:r>
            <a:r>
              <a:rPr lang="en-US" dirty="0" smtClean="0"/>
              <a:t>a </a:t>
            </a:r>
            <a:r>
              <a:rPr lang="en-US" dirty="0" smtClean="0"/>
              <a:t>Tour de France rider who </a:t>
            </a:r>
            <a:r>
              <a:rPr lang="en-US" dirty="0"/>
              <a:t>tests positive for steroids actually uses steroids? </a:t>
            </a:r>
          </a:p>
          <a:p>
            <a:pPr marL="0" indent="0">
              <a:buNone/>
            </a:pPr>
            <a:endParaRPr lang="en-US" dirty="0"/>
          </a:p>
          <a:p>
            <a:r>
              <a:rPr lang="en-US" dirty="0"/>
              <a:t>b.) What is the probability that a </a:t>
            </a:r>
            <a:r>
              <a:rPr lang="en-US" dirty="0" smtClean="0"/>
              <a:t>rider </a:t>
            </a:r>
            <a:r>
              <a:rPr lang="en-US" dirty="0"/>
              <a:t>who tests </a:t>
            </a:r>
            <a:r>
              <a:rPr lang="en-US" b="1" u="sng" dirty="0"/>
              <a:t>negative</a:t>
            </a:r>
            <a:r>
              <a:rPr lang="en-US" dirty="0"/>
              <a:t> does </a:t>
            </a:r>
            <a:r>
              <a:rPr lang="en-US" b="1" u="sng" dirty="0"/>
              <a:t>NOT </a:t>
            </a:r>
            <a:r>
              <a:rPr lang="en-US" dirty="0"/>
              <a:t>use steroids?</a:t>
            </a:r>
          </a:p>
        </p:txBody>
      </p:sp>
    </p:spTree>
    <p:extLst>
      <p:ext uri="{BB962C8B-B14F-4D97-AF65-F5344CB8AC3E}">
        <p14:creationId xmlns:p14="http://schemas.microsoft.com/office/powerpoint/2010/main" val="212167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29"/>
            <a:ext cx="8229600" cy="562319"/>
          </a:xfrm>
        </p:spPr>
        <p:txBody>
          <a:bodyPr>
            <a:normAutofit fontScale="90000"/>
          </a:bodyPr>
          <a:lstStyle/>
          <a:p>
            <a:r>
              <a:rPr lang="en-US" dirty="0" smtClean="0"/>
              <a:t>Question 10</a:t>
            </a:r>
            <a:endParaRPr lang="en-US" dirty="0"/>
          </a:p>
        </p:txBody>
      </p:sp>
      <p:sp>
        <p:nvSpPr>
          <p:cNvPr id="3" name="Content Placeholder 2"/>
          <p:cNvSpPr>
            <a:spLocks noGrp="1"/>
          </p:cNvSpPr>
          <p:nvPr>
            <p:ph idx="1"/>
          </p:nvPr>
        </p:nvSpPr>
        <p:spPr>
          <a:xfrm>
            <a:off x="0" y="764806"/>
            <a:ext cx="9144000" cy="5361358"/>
          </a:xfrm>
        </p:spPr>
        <p:txBody>
          <a:bodyPr/>
          <a:lstStyle/>
          <a:p>
            <a:pPr marL="0" indent="0">
              <a:buNone/>
            </a:pPr>
            <a:r>
              <a:rPr lang="en-US" dirty="0" smtClean="0"/>
              <a:t>The math department (10 people including Mr. Matson) is lining up for a photo together with Ms. Phipps. The photographer wants Ms. Phipps and Mr. Matson to stand next to each other in the photo. How many ways are there to line up for the photo?</a:t>
            </a:r>
            <a:endParaRPr lang="en-US" dirty="0"/>
          </a:p>
        </p:txBody>
      </p:sp>
    </p:spTree>
    <p:extLst>
      <p:ext uri="{BB962C8B-B14F-4D97-AF65-F5344CB8AC3E}">
        <p14:creationId xmlns:p14="http://schemas.microsoft.com/office/powerpoint/2010/main" val="2302735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a:t>
            </a:r>
            <a:r>
              <a:rPr lang="en-US" dirty="0" smtClean="0"/>
              <a:t>11: </a:t>
            </a:r>
            <a:r>
              <a:rPr lang="en-US" dirty="0" smtClean="0"/>
              <a:t>BAYES CHALLENGE – Triple PTS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Assume that you have </a:t>
            </a:r>
            <a:r>
              <a:rPr lang="en-US" dirty="0" smtClean="0"/>
              <a:t>five </a:t>
            </a:r>
            <a:r>
              <a:rPr lang="en-US" dirty="0"/>
              <a:t>suspect </a:t>
            </a:r>
            <a:r>
              <a:rPr lang="en-US" dirty="0" smtClean="0"/>
              <a:t>quarters </a:t>
            </a:r>
            <a:r>
              <a:rPr lang="en-US" dirty="0"/>
              <a:t>lined up before you. You're told that one of these </a:t>
            </a:r>
            <a:r>
              <a:rPr lang="en-US" dirty="0" smtClean="0"/>
              <a:t>quarters, </a:t>
            </a:r>
            <a:r>
              <a:rPr lang="en-US" dirty="0"/>
              <a:t>the culprit, lands heads </a:t>
            </a:r>
            <a:r>
              <a:rPr lang="en-US" dirty="0" smtClean="0"/>
              <a:t>80 </a:t>
            </a:r>
            <a:r>
              <a:rPr lang="en-US" dirty="0"/>
              <a:t>percent of the time, and that the other </a:t>
            </a:r>
            <a:r>
              <a:rPr lang="en-US" dirty="0" smtClean="0"/>
              <a:t>four, </a:t>
            </a:r>
            <a:r>
              <a:rPr lang="en-US" dirty="0"/>
              <a:t>the innocent suspects, are fair coins. You know nothing else about the </a:t>
            </a:r>
            <a:r>
              <a:rPr lang="en-US" dirty="0" smtClean="0"/>
              <a:t>quarters, </a:t>
            </a:r>
            <a:r>
              <a:rPr lang="en-US" dirty="0"/>
              <a:t>but you did previously observe that one of the coins was flipped </a:t>
            </a:r>
            <a:r>
              <a:rPr lang="en-US" dirty="0" smtClean="0"/>
              <a:t>four </a:t>
            </a:r>
            <a:r>
              <a:rPr lang="en-US" dirty="0"/>
              <a:t>times and landed heads all </a:t>
            </a:r>
            <a:r>
              <a:rPr lang="en-US" dirty="0" smtClean="0"/>
              <a:t>four </a:t>
            </a:r>
            <a:r>
              <a:rPr lang="en-US" dirty="0"/>
              <a:t>times.</a:t>
            </a:r>
          </a:p>
          <a:p>
            <a:pPr marL="0" indent="0">
              <a:buNone/>
            </a:pPr>
            <a:endParaRPr lang="en-US" dirty="0" smtClean="0"/>
          </a:p>
          <a:p>
            <a:pPr marL="0" indent="0">
              <a:buNone/>
            </a:pPr>
            <a:r>
              <a:rPr lang="en-US" dirty="0" smtClean="0"/>
              <a:t>Having </a:t>
            </a:r>
            <a:r>
              <a:rPr lang="en-US" dirty="0"/>
              <a:t>witnessed this and realizing that the biased </a:t>
            </a:r>
            <a:r>
              <a:rPr lang="en-US" dirty="0" smtClean="0"/>
              <a:t>quarter </a:t>
            </a:r>
            <a:r>
              <a:rPr lang="en-US" dirty="0"/>
              <a:t>is much more likely to behave in this way, you identify this coin as the culprit.</a:t>
            </a:r>
          </a:p>
          <a:p>
            <a:pPr marL="0" indent="0">
              <a:buNone/>
            </a:pPr>
            <a:endParaRPr lang="en-US" dirty="0" smtClean="0"/>
          </a:p>
          <a:p>
            <a:pPr marL="0" indent="0">
              <a:buNone/>
            </a:pPr>
            <a:r>
              <a:rPr lang="en-US" dirty="0" smtClean="0"/>
              <a:t>How </a:t>
            </a:r>
            <a:r>
              <a:rPr lang="en-US" dirty="0"/>
              <a:t>likely are you to be right?</a:t>
            </a:r>
          </a:p>
          <a:p>
            <a:endParaRPr lang="en-US" dirty="0"/>
          </a:p>
        </p:txBody>
      </p:sp>
    </p:spTree>
    <p:extLst>
      <p:ext uri="{BB962C8B-B14F-4D97-AF65-F5344CB8AC3E}">
        <p14:creationId xmlns:p14="http://schemas.microsoft.com/office/powerpoint/2010/main" val="334653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40"/>
            <a:ext cx="8229600" cy="1143000"/>
          </a:xfrm>
        </p:spPr>
        <p:txBody>
          <a:bodyPr/>
          <a:lstStyle/>
          <a:p>
            <a:r>
              <a:rPr lang="en-US" dirty="0" smtClean="0"/>
              <a:t>TRASHKETBALL!!</a:t>
            </a:r>
            <a:endParaRPr lang="en-US" dirty="0"/>
          </a:p>
        </p:txBody>
      </p:sp>
      <p:sp>
        <p:nvSpPr>
          <p:cNvPr id="3" name="Content Placeholder 2"/>
          <p:cNvSpPr>
            <a:spLocks noGrp="1"/>
          </p:cNvSpPr>
          <p:nvPr>
            <p:ph idx="1"/>
          </p:nvPr>
        </p:nvSpPr>
        <p:spPr>
          <a:xfrm>
            <a:off x="0" y="1187294"/>
            <a:ext cx="9144000" cy="4938870"/>
          </a:xfrm>
        </p:spPr>
        <p:txBody>
          <a:bodyPr>
            <a:normAutofit fontScale="92500" lnSpcReduction="10000"/>
          </a:bodyPr>
          <a:lstStyle/>
          <a:p>
            <a:r>
              <a:rPr lang="en-US" dirty="0" smtClean="0"/>
              <a:t>THE RULES:</a:t>
            </a:r>
          </a:p>
          <a:p>
            <a:endParaRPr lang="en-US" dirty="0"/>
          </a:p>
          <a:p>
            <a:r>
              <a:rPr lang="en-US" dirty="0" smtClean="0"/>
              <a:t>We will play in teams of 3-4.  </a:t>
            </a:r>
          </a:p>
          <a:p>
            <a:r>
              <a:rPr lang="en-US" dirty="0" smtClean="0"/>
              <a:t>Each team will roll the die. </a:t>
            </a:r>
            <a:endParaRPr lang="en-US" dirty="0"/>
          </a:p>
          <a:p>
            <a:r>
              <a:rPr lang="en-US" dirty="0" smtClean="0"/>
              <a:t>A 1 means the question is worth 100 points, a 2 is a 200 point question 3 is a 300 point question and so on.</a:t>
            </a:r>
          </a:p>
          <a:p>
            <a:r>
              <a:rPr lang="en-US" dirty="0" smtClean="0"/>
              <a:t>Every time your team gets 1500 points they will get a shot at the basket. There is a 100 point basket a 200 point basket and a 300 point basket.</a:t>
            </a:r>
          </a:p>
          <a:p>
            <a:r>
              <a:rPr lang="en-US" dirty="0" smtClean="0"/>
              <a:t>The winning team will get a get out of HW free pass!</a:t>
            </a:r>
            <a:endParaRPr lang="en-US" dirty="0"/>
          </a:p>
        </p:txBody>
      </p:sp>
    </p:spTree>
    <p:extLst>
      <p:ext uri="{BB962C8B-B14F-4D97-AF65-F5344CB8AC3E}">
        <p14:creationId xmlns:p14="http://schemas.microsoft.com/office/powerpoint/2010/main" val="1512992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 </a:t>
            </a:r>
            <a:endParaRPr lang="en-US" dirty="0"/>
          </a:p>
        </p:txBody>
      </p:sp>
      <p:sp>
        <p:nvSpPr>
          <p:cNvPr id="3" name="Content Placeholder 2"/>
          <p:cNvSpPr>
            <a:spLocks noGrp="1"/>
          </p:cNvSpPr>
          <p:nvPr>
            <p:ph idx="1"/>
          </p:nvPr>
        </p:nvSpPr>
        <p:spPr/>
        <p:txBody>
          <a:bodyPr/>
          <a:lstStyle/>
          <a:p>
            <a:r>
              <a:rPr lang="en-US" dirty="0" smtClean="0"/>
              <a:t>Dr. Cruzan is </a:t>
            </a:r>
            <a:r>
              <a:rPr lang="en-US" dirty="0"/>
              <a:t>planning a trip to </a:t>
            </a:r>
            <a:r>
              <a:rPr lang="en-US" dirty="0" smtClean="0"/>
              <a:t>Colorado </a:t>
            </a:r>
            <a:r>
              <a:rPr lang="en-US" dirty="0"/>
              <a:t>this </a:t>
            </a:r>
            <a:r>
              <a:rPr lang="en-US" dirty="0" smtClean="0"/>
              <a:t>spring </a:t>
            </a:r>
            <a:r>
              <a:rPr lang="en-US" dirty="0"/>
              <a:t>with MB students.  </a:t>
            </a:r>
            <a:r>
              <a:rPr lang="en-US" dirty="0" smtClean="0"/>
              <a:t>25</a:t>
            </a:r>
            <a:r>
              <a:rPr lang="en-US" dirty="0" smtClean="0"/>
              <a:t> </a:t>
            </a:r>
            <a:r>
              <a:rPr lang="en-US" dirty="0"/>
              <a:t>people have applied and there are </a:t>
            </a:r>
            <a:r>
              <a:rPr lang="en-US" dirty="0" smtClean="0"/>
              <a:t>11 </a:t>
            </a:r>
            <a:r>
              <a:rPr lang="en-US" dirty="0"/>
              <a:t>spots available.  How many ways are there to pick a group of </a:t>
            </a:r>
            <a:r>
              <a:rPr lang="en-US" dirty="0" smtClean="0"/>
              <a:t>11 </a:t>
            </a:r>
            <a:r>
              <a:rPr lang="en-US" dirty="0"/>
              <a:t>people to go on the trip to </a:t>
            </a:r>
            <a:r>
              <a:rPr lang="en-US" dirty="0" smtClean="0"/>
              <a:t>Colorado from </a:t>
            </a:r>
            <a:r>
              <a:rPr lang="en-US" dirty="0"/>
              <a:t>a group of </a:t>
            </a:r>
            <a:r>
              <a:rPr lang="en-US" dirty="0" smtClean="0"/>
              <a:t>25</a:t>
            </a:r>
            <a:r>
              <a:rPr lang="en-US" dirty="0" smtClean="0"/>
              <a:t> </a:t>
            </a:r>
            <a:r>
              <a:rPr lang="en-US" dirty="0"/>
              <a:t>people?</a:t>
            </a:r>
          </a:p>
          <a:p>
            <a:endParaRPr lang="en-US" dirty="0"/>
          </a:p>
        </p:txBody>
      </p:sp>
    </p:spTree>
    <p:extLst>
      <p:ext uri="{BB962C8B-B14F-4D97-AF65-F5344CB8AC3E}">
        <p14:creationId xmlns:p14="http://schemas.microsoft.com/office/powerpoint/2010/main" val="3053468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Question 2:</a:t>
            </a:r>
            <a:endParaRPr lang="en-US" dirty="0"/>
          </a:p>
        </p:txBody>
      </p:sp>
      <p:sp>
        <p:nvSpPr>
          <p:cNvPr id="3" name="Content Placeholder 2"/>
          <p:cNvSpPr>
            <a:spLocks noGrp="1"/>
          </p:cNvSpPr>
          <p:nvPr>
            <p:ph idx="1"/>
          </p:nvPr>
        </p:nvSpPr>
        <p:spPr>
          <a:xfrm>
            <a:off x="0" y="855956"/>
            <a:ext cx="9144000" cy="5270207"/>
          </a:xfrm>
        </p:spPr>
        <p:txBody>
          <a:bodyPr>
            <a:normAutofit fontScale="92500" lnSpcReduction="20000"/>
          </a:bodyPr>
          <a:lstStyle/>
          <a:p>
            <a:r>
              <a:rPr lang="en-US" dirty="0" smtClean="0"/>
              <a:t>Josh (a concerned student senator) decides </a:t>
            </a:r>
            <a:r>
              <a:rPr lang="en-US" dirty="0"/>
              <a:t>to do a study to see </a:t>
            </a:r>
            <a:r>
              <a:rPr lang="en-US" dirty="0" smtClean="0"/>
              <a:t>if male </a:t>
            </a:r>
            <a:r>
              <a:rPr lang="en-US" dirty="0"/>
              <a:t>students </a:t>
            </a:r>
            <a:r>
              <a:rPr lang="en-US" dirty="0" smtClean="0"/>
              <a:t>are satisfied with the boys bathroom on the 2</a:t>
            </a:r>
            <a:r>
              <a:rPr lang="en-US" baseline="30000" dirty="0" smtClean="0"/>
              <a:t>nd</a:t>
            </a:r>
            <a:r>
              <a:rPr lang="en-US" dirty="0" smtClean="0"/>
              <a:t> floor of Friends Hall at Moses </a:t>
            </a:r>
            <a:r>
              <a:rPr lang="en-US" dirty="0"/>
              <a:t>Brown. He conducted a SRS of </a:t>
            </a:r>
            <a:r>
              <a:rPr lang="en-US" dirty="0" smtClean="0"/>
              <a:t>41 male students </a:t>
            </a:r>
            <a:r>
              <a:rPr lang="en-US" dirty="0"/>
              <a:t>and </a:t>
            </a:r>
            <a:r>
              <a:rPr lang="en-US" dirty="0" smtClean="0"/>
              <a:t>only 14 </a:t>
            </a:r>
            <a:r>
              <a:rPr lang="en-US" dirty="0"/>
              <a:t>said yes, they </a:t>
            </a:r>
            <a:r>
              <a:rPr lang="en-US" dirty="0" smtClean="0"/>
              <a:t>were satisfied with the boys bathroom. </a:t>
            </a:r>
            <a:r>
              <a:rPr lang="en-US" dirty="0"/>
              <a:t>What can </a:t>
            </a:r>
            <a:r>
              <a:rPr lang="en-US" dirty="0" smtClean="0"/>
              <a:t>Josh </a:t>
            </a:r>
            <a:r>
              <a:rPr lang="en-US" dirty="0"/>
              <a:t>conclude from his survey?  a.) Find a 95% confidence interval for the percent of students that </a:t>
            </a:r>
            <a:r>
              <a:rPr lang="en-US" dirty="0" smtClean="0"/>
              <a:t>are satisfied with the bathroom at Moses Brown.</a:t>
            </a:r>
            <a:r>
              <a:rPr lang="en-US" dirty="0"/>
              <a:t> </a:t>
            </a:r>
          </a:p>
          <a:p>
            <a:pPr marL="0" indent="0">
              <a:buNone/>
            </a:pPr>
            <a:endParaRPr lang="en-US" dirty="0"/>
          </a:p>
          <a:p>
            <a:pPr marL="0" indent="0">
              <a:buNone/>
            </a:pPr>
            <a:r>
              <a:rPr lang="en-US" dirty="0"/>
              <a:t>b.) Interpret Your Results:</a:t>
            </a:r>
            <a:r>
              <a:rPr lang="en-US" dirty="0" smtClean="0"/>
              <a:t>_______________________________________________________________________________________</a:t>
            </a:r>
            <a:endParaRPr lang="en-US" dirty="0"/>
          </a:p>
          <a:p>
            <a:endParaRPr lang="en-US" dirty="0"/>
          </a:p>
        </p:txBody>
      </p:sp>
    </p:spTree>
    <p:extLst>
      <p:ext uri="{BB962C8B-B14F-4D97-AF65-F5344CB8AC3E}">
        <p14:creationId xmlns:p14="http://schemas.microsoft.com/office/powerpoint/2010/main" val="1226959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a:xfrm>
            <a:off x="0" y="1049236"/>
            <a:ext cx="9144000" cy="5467072"/>
          </a:xfrm>
        </p:spPr>
        <p:txBody>
          <a:bodyPr/>
          <a:lstStyle/>
          <a:p>
            <a:r>
              <a:rPr lang="en-US" dirty="0" smtClean="0"/>
              <a:t>Given the rules of the game. What is the expected value for the number of points per roll (assume that there is a 80% chance of getting a question right)?</a:t>
            </a:r>
          </a:p>
          <a:p>
            <a:endParaRPr lang="en-US" dirty="0"/>
          </a:p>
          <a:p>
            <a:endParaRPr lang="en-US" dirty="0" smtClean="0"/>
          </a:p>
          <a:p>
            <a:r>
              <a:rPr lang="en-US" dirty="0" smtClean="0"/>
              <a:t>How many rolls on average will it take to take a shot given the info </a:t>
            </a:r>
            <a:r>
              <a:rPr lang="en-US" dirty="0" smtClean="0"/>
              <a:t>above (remember that you have to exceed 1500 points)?</a:t>
            </a:r>
            <a:endParaRPr lang="en-US" dirty="0"/>
          </a:p>
        </p:txBody>
      </p:sp>
    </p:spTree>
    <p:extLst>
      <p:ext uri="{BB962C8B-B14F-4D97-AF65-F5344CB8AC3E}">
        <p14:creationId xmlns:p14="http://schemas.microsoft.com/office/powerpoint/2010/main" val="2988457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lstStyle/>
          <a:p>
            <a:r>
              <a:rPr lang="en-US" dirty="0"/>
              <a:t>How many different ways are there to arrange the letters in the word </a:t>
            </a:r>
            <a:r>
              <a:rPr lang="en-US" sz="6600" b="1" dirty="0"/>
              <a:t>onomatopoeia</a:t>
            </a:r>
            <a:endParaRPr lang="en-US" sz="6600" dirty="0"/>
          </a:p>
        </p:txBody>
      </p:sp>
    </p:spTree>
    <p:extLst>
      <p:ext uri="{BB962C8B-B14F-4D97-AF65-F5344CB8AC3E}">
        <p14:creationId xmlns:p14="http://schemas.microsoft.com/office/powerpoint/2010/main" val="497929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5044"/>
          </a:xfrm>
        </p:spPr>
        <p:txBody>
          <a:bodyPr/>
          <a:lstStyle/>
          <a:p>
            <a:r>
              <a:rPr lang="en-US" dirty="0" smtClean="0"/>
              <a:t>Question 5: DOUBLE POINTS</a:t>
            </a:r>
            <a:endParaRPr lang="en-US" dirty="0"/>
          </a:p>
        </p:txBody>
      </p:sp>
      <p:sp>
        <p:nvSpPr>
          <p:cNvPr id="3" name="Content Placeholder 2"/>
          <p:cNvSpPr>
            <a:spLocks noGrp="1"/>
          </p:cNvSpPr>
          <p:nvPr>
            <p:ph idx="1"/>
          </p:nvPr>
        </p:nvSpPr>
        <p:spPr>
          <a:xfrm>
            <a:off x="0" y="635064"/>
            <a:ext cx="9144000" cy="4054783"/>
          </a:xfrm>
        </p:spPr>
        <p:txBody>
          <a:bodyPr>
            <a:normAutofit fontScale="70000" lnSpcReduction="20000"/>
          </a:bodyPr>
          <a:lstStyle/>
          <a:p>
            <a:pPr marL="0" lvl="0" indent="0">
              <a:buNone/>
            </a:pPr>
            <a:r>
              <a:rPr lang="en-US" sz="3300" dirty="0" smtClean="0"/>
              <a:t>Brendan is skeptical of the infomercial on TV that the SHAMWOW can hold up to 20 times its weight in volume (on average)! Say What!!!</a:t>
            </a:r>
          </a:p>
          <a:p>
            <a:pPr marL="0" lvl="0" indent="0">
              <a:buNone/>
            </a:pPr>
            <a:endParaRPr lang="en-US" sz="3300" dirty="0"/>
          </a:p>
          <a:p>
            <a:pPr marL="0" lvl="0" indent="0">
              <a:buNone/>
            </a:pPr>
            <a:r>
              <a:rPr lang="en-US" sz="3300" dirty="0" smtClean="0"/>
              <a:t>He collects a simple random sample of 10 </a:t>
            </a:r>
            <a:r>
              <a:rPr lang="en-US" sz="3300" dirty="0" err="1" smtClean="0"/>
              <a:t>Shamwows</a:t>
            </a:r>
            <a:r>
              <a:rPr lang="en-US" sz="3300" dirty="0" smtClean="0"/>
              <a:t> and determines how many times its weight in volume each can hold.  The results are below</a:t>
            </a:r>
          </a:p>
          <a:p>
            <a:pPr marL="0" lvl="0" indent="0">
              <a:buNone/>
            </a:pPr>
            <a:endParaRPr lang="en-US" sz="3300" dirty="0"/>
          </a:p>
          <a:p>
            <a:pPr marL="0" lvl="0" indent="0">
              <a:buNone/>
            </a:pPr>
            <a:r>
              <a:rPr lang="en-US" sz="3300" dirty="0" smtClean="0"/>
              <a:t>18, 19.5, 17, 21, 21, 20, 18.5, 17, 17, 19</a:t>
            </a:r>
          </a:p>
          <a:p>
            <a:pPr marL="0" lvl="0" indent="0">
              <a:buNone/>
            </a:pPr>
            <a:endParaRPr lang="en-US" sz="3300" dirty="0"/>
          </a:p>
          <a:p>
            <a:pPr marL="0" lvl="0" indent="0">
              <a:buNone/>
            </a:pPr>
            <a:r>
              <a:rPr lang="en-US" sz="3300" dirty="0" smtClean="0"/>
              <a:t>Can Brendan conclude that the mean of the times in weight the </a:t>
            </a:r>
            <a:r>
              <a:rPr lang="en-US" sz="3300" dirty="0" err="1" smtClean="0"/>
              <a:t>Shamwow</a:t>
            </a:r>
            <a:r>
              <a:rPr lang="en-US" sz="3300" dirty="0" smtClean="0"/>
              <a:t> can hold is </a:t>
            </a:r>
            <a:r>
              <a:rPr lang="en-US" sz="3300" dirty="0" smtClean="0"/>
              <a:t>LESS THAN </a:t>
            </a:r>
            <a:r>
              <a:rPr lang="en-US" sz="3300" dirty="0" smtClean="0"/>
              <a:t>from 20 (use α = 0.05)? Also, state the P-Value obtained.</a:t>
            </a:r>
            <a:endParaRPr lang="en-US" sz="3300" dirty="0"/>
          </a:p>
          <a:p>
            <a:pPr marL="0" indent="0">
              <a:buNone/>
            </a:pPr>
            <a:endParaRPr lang="en-US" dirty="0"/>
          </a:p>
        </p:txBody>
      </p:sp>
      <p:pic>
        <p:nvPicPr>
          <p:cNvPr id="4" name="Picture 3"/>
          <p:cNvPicPr>
            <a:picLocks noChangeAspect="1"/>
          </p:cNvPicPr>
          <p:nvPr/>
        </p:nvPicPr>
        <p:blipFill>
          <a:blip r:embed="rId2"/>
          <a:stretch>
            <a:fillRect/>
          </a:stretch>
        </p:blipFill>
        <p:spPr>
          <a:xfrm>
            <a:off x="8025588" y="5714398"/>
            <a:ext cx="1118412" cy="1143601"/>
          </a:xfrm>
          <a:prstGeom prst="rect">
            <a:avLst/>
          </a:prstGeom>
        </p:spPr>
      </p:pic>
    </p:spTree>
    <p:extLst>
      <p:ext uri="{BB962C8B-B14F-4D97-AF65-F5344CB8AC3E}">
        <p14:creationId xmlns:p14="http://schemas.microsoft.com/office/powerpoint/2010/main" val="419924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Tristan </a:t>
            </a:r>
            <a:r>
              <a:rPr lang="en-US" dirty="0"/>
              <a:t>wants to find the average height of adult residents in </a:t>
            </a:r>
            <a:r>
              <a:rPr lang="en-US" dirty="0" smtClean="0"/>
              <a:t>Boston. </a:t>
            </a:r>
            <a:r>
              <a:rPr lang="en-US" dirty="0"/>
              <a:t>To do so </a:t>
            </a:r>
            <a:r>
              <a:rPr lang="en-US" dirty="0" smtClean="0"/>
              <a:t>Tristan takes </a:t>
            </a:r>
            <a:r>
              <a:rPr lang="en-US" dirty="0"/>
              <a:t>a simple random sample of </a:t>
            </a:r>
            <a:r>
              <a:rPr lang="en-US" dirty="0" smtClean="0"/>
              <a:t>345 </a:t>
            </a:r>
            <a:r>
              <a:rPr lang="en-US" dirty="0"/>
              <a:t>residents and measures their height.  The average height of these residents is </a:t>
            </a:r>
          </a:p>
          <a:p>
            <a:pPr marL="0" indent="0">
              <a:buNone/>
            </a:pPr>
            <a:r>
              <a:rPr lang="en-US" dirty="0"/>
              <a:t>x = </a:t>
            </a:r>
            <a:r>
              <a:rPr lang="en-US" dirty="0" smtClean="0"/>
              <a:t>68.9 </a:t>
            </a:r>
            <a:r>
              <a:rPr lang="en-US" dirty="0"/>
              <a:t>inches with a standard deviation of s = </a:t>
            </a:r>
            <a:r>
              <a:rPr lang="en-US" dirty="0" smtClean="0"/>
              <a:t>4.10 </a:t>
            </a:r>
            <a:r>
              <a:rPr lang="en-US" dirty="0"/>
              <a:t>inches.. It is known that the heights of these residents is normally distributed.</a:t>
            </a:r>
          </a:p>
          <a:p>
            <a:pPr marL="0" indent="0">
              <a:buNone/>
            </a:pPr>
            <a:r>
              <a:rPr lang="en-US" dirty="0"/>
              <a:t> </a:t>
            </a:r>
          </a:p>
          <a:p>
            <a:pPr marL="0" indent="0">
              <a:buNone/>
            </a:pPr>
            <a:r>
              <a:rPr lang="en-US" dirty="0"/>
              <a:t>a.) Find a 95% confidence interval for the average height (</a:t>
            </a:r>
            <a:r>
              <a:rPr lang="en-US" dirty="0">
                <a:sym typeface="Symbol"/>
              </a:rPr>
              <a:t></a:t>
            </a:r>
            <a:r>
              <a:rPr lang="en-US" dirty="0"/>
              <a:t>) of </a:t>
            </a:r>
            <a:r>
              <a:rPr lang="en-US" dirty="0" smtClean="0"/>
              <a:t>Boston residents</a:t>
            </a:r>
            <a:r>
              <a:rPr lang="en-US" dirty="0"/>
              <a:t>? </a:t>
            </a:r>
          </a:p>
        </p:txBody>
      </p:sp>
    </p:spTree>
    <p:extLst>
      <p:ext uri="{BB962C8B-B14F-4D97-AF65-F5344CB8AC3E}">
        <p14:creationId xmlns:p14="http://schemas.microsoft.com/office/powerpoint/2010/main" val="2667632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 AND 1</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dirty="0" smtClean="0"/>
              <a:t>AP STATS TEST in </a:t>
            </a:r>
            <a:r>
              <a:rPr lang="en-US" dirty="0"/>
              <a:t>the country is normally distributed and has a mean of </a:t>
            </a:r>
            <a:r>
              <a:rPr lang="en-US" dirty="0" smtClean="0"/>
              <a:t>a score of 3 </a:t>
            </a:r>
            <a:r>
              <a:rPr lang="en-US" dirty="0"/>
              <a:t>and a standard deviation of </a:t>
            </a:r>
            <a:r>
              <a:rPr lang="en-US" dirty="0" smtClean="0"/>
              <a:t>1.5</a:t>
            </a:r>
            <a:r>
              <a:rPr lang="en-US" dirty="0" smtClean="0"/>
              <a:t>.  </a:t>
            </a:r>
            <a:r>
              <a:rPr lang="en-US" dirty="0"/>
              <a:t>If you scored a 5</a:t>
            </a:r>
            <a:r>
              <a:rPr lang="en-US" dirty="0" smtClean="0"/>
              <a:t> </a:t>
            </a:r>
            <a:r>
              <a:rPr lang="en-US" dirty="0"/>
              <a:t>on the </a:t>
            </a:r>
            <a:r>
              <a:rPr lang="en-US" dirty="0" smtClean="0"/>
              <a:t>AP STATS </a:t>
            </a:r>
            <a:r>
              <a:rPr lang="en-US" dirty="0"/>
              <a:t>T</a:t>
            </a:r>
            <a:r>
              <a:rPr lang="en-US" dirty="0" smtClean="0"/>
              <a:t>EST, </a:t>
            </a:r>
            <a:r>
              <a:rPr lang="en-US" dirty="0"/>
              <a:t>what percent of test takers scored worse than you?</a:t>
            </a:r>
          </a:p>
          <a:p>
            <a:pPr lvl="0"/>
            <a:endParaRPr lang="en-US" dirty="0" smtClean="0"/>
          </a:p>
          <a:p>
            <a:pPr lvl="0"/>
            <a:endParaRPr lang="en-US" dirty="0"/>
          </a:p>
          <a:p>
            <a:pPr lvl="0"/>
            <a:endParaRPr lang="en-US" dirty="0" smtClean="0"/>
          </a:p>
          <a:p>
            <a:pPr lvl="0"/>
            <a:r>
              <a:rPr lang="en-US" dirty="0" smtClean="0"/>
              <a:t>ALSO DRAW </a:t>
            </a:r>
            <a:r>
              <a:rPr lang="en-US" dirty="0"/>
              <a:t>A SKETCH OF THE NORMAL DISTRIBUTION WITH THE MEAN AND 2 STD. DEVIATIONS TO THE LEFT AND RIGHT.</a:t>
            </a:r>
          </a:p>
          <a:p>
            <a:pPr marL="0" indent="0">
              <a:buNone/>
            </a:pPr>
            <a:endParaRPr lang="en-US" dirty="0"/>
          </a:p>
        </p:txBody>
      </p:sp>
    </p:spTree>
    <p:extLst>
      <p:ext uri="{BB962C8B-B14F-4D97-AF65-F5344CB8AC3E}">
        <p14:creationId xmlns:p14="http://schemas.microsoft.com/office/powerpoint/2010/main" val="2911701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TotalTime>
  <Words>950</Words>
  <Application>Microsoft Macintosh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Honors Precalc: Do Now</vt:lpstr>
      <vt:lpstr>TRASHKETBALL!!</vt:lpstr>
      <vt:lpstr>Question 1: </vt:lpstr>
      <vt:lpstr>Question 2:</vt:lpstr>
      <vt:lpstr>Question 3</vt:lpstr>
      <vt:lpstr>Question 4:</vt:lpstr>
      <vt:lpstr>Question 5: DOUBLE POINTS</vt:lpstr>
      <vt:lpstr>Question 6:</vt:lpstr>
      <vt:lpstr>Question 7: AND 1</vt:lpstr>
      <vt:lpstr>Question 8:</vt:lpstr>
      <vt:lpstr>Question 9: Double</vt:lpstr>
      <vt:lpstr>Question 10</vt:lpstr>
      <vt:lpstr>Question 11: BAYES CHALLENGE – Triple PTS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 Do Now</dc:title>
  <dc:creator>Ben Young</dc:creator>
  <cp:lastModifiedBy>Ben Young</cp:lastModifiedBy>
  <cp:revision>19</cp:revision>
  <dcterms:created xsi:type="dcterms:W3CDTF">2012-12-06T01:32:57Z</dcterms:created>
  <dcterms:modified xsi:type="dcterms:W3CDTF">2013-12-02T15:04:44Z</dcterms:modified>
</cp:coreProperties>
</file>