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9" r:id="rId3"/>
    <p:sldId id="270" r:id="rId4"/>
    <p:sldId id="257" r:id="rId5"/>
    <p:sldId id="258" r:id="rId6"/>
    <p:sldId id="266" r:id="rId7"/>
    <p:sldId id="262" r:id="rId8"/>
    <p:sldId id="261" r:id="rId9"/>
    <p:sldId id="263" r:id="rId10"/>
    <p:sldId id="267" r:id="rId11"/>
    <p:sldId id="264" r:id="rId12"/>
    <p:sldId id="265" r:id="rId13"/>
    <p:sldId id="26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March 2,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March 2,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March 2,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March 2,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March 2,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March 2,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March 2,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March 2,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March 2,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March 2,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March 2,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March 2,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975"/>
            <a:ext cx="7848600" cy="676275"/>
          </a:xfrm>
        </p:spPr>
        <p:txBody>
          <a:bodyPr/>
          <a:lstStyle/>
          <a:p>
            <a:r>
              <a:rPr lang="en-US" dirty="0" smtClean="0"/>
              <a:t>AP STATS: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139823"/>
            <a:ext cx="8747125" cy="55435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Take 5-10 minutes to brainstorm ideas for your final project. Proposals will be due on Friday (rough drafts will be peer edited on Thursday). Also, take a look at the overview of the project.  </a:t>
            </a:r>
          </a:p>
          <a:p>
            <a:endParaRPr lang="en-US" dirty="0" smtClean="0"/>
          </a:p>
          <a:p>
            <a:r>
              <a:rPr lang="en-US" dirty="0" smtClean="0"/>
              <a:t>You may work alone or with one other person. Please don’t pressure people to work with you if they prefer to work alone.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already have an idea, start writing questions that you want to ask in a survey. Remember, your project should have a clear theme!</a:t>
            </a:r>
          </a:p>
          <a:p>
            <a:endParaRPr lang="en-US" dirty="0"/>
          </a:p>
          <a:p>
            <a:r>
              <a:rPr lang="en-US" dirty="0" smtClean="0"/>
              <a:t>If you are doing an experiment, start writing your experimental design (or coming up with several ideas). Experiments can be done using a survey by the way….</a:t>
            </a:r>
          </a:p>
          <a:p>
            <a:endParaRPr lang="en-US" dirty="0"/>
          </a:p>
          <a:p>
            <a:r>
              <a:rPr lang="en-US" dirty="0" smtClean="0"/>
              <a:t>You may use your computer to do this.</a:t>
            </a:r>
          </a:p>
          <a:p>
            <a:endParaRPr lang="en-US" dirty="0"/>
          </a:p>
          <a:p>
            <a:r>
              <a:rPr lang="en-US" b="1" dirty="0" smtClean="0"/>
              <a:t>Chapter 11 Test is Wednesday.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341108"/>
            <a:ext cx="8041487" cy="65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b="1" u="sng" dirty="0" smtClean="0"/>
              <a:t>POWER</a:t>
            </a:r>
            <a:r>
              <a:rPr lang="en-US" dirty="0" smtClean="0"/>
              <a:t> of a test is 1-β  or 1 – (the probability of a type II error).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dirty="0"/>
              <a:t>power of a test is the probability that the test will reject the hypothesis </a:t>
            </a:r>
            <a:r>
              <a:rPr lang="en-US" dirty="0" smtClean="0"/>
              <a:t>tested (H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  <a:r>
              <a:rPr lang="en-US" dirty="0"/>
              <a:t>when a specific alternative hypothesis is </a:t>
            </a:r>
            <a:r>
              <a:rPr lang="en-US" dirty="0" smtClean="0"/>
              <a:t>true.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-In plain English, it the probability of detecting a difference that does in fact exist!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i="1" dirty="0" smtClean="0"/>
              <a:t>-A major distinction between power and p-value. P-value assumes that the null is true.  Power assumes that some alternative H</a:t>
            </a:r>
            <a:r>
              <a:rPr lang="en-US" i="1" baseline="-25000" dirty="0" smtClean="0"/>
              <a:t>a</a:t>
            </a:r>
            <a:r>
              <a:rPr lang="en-US" i="1" dirty="0" smtClean="0"/>
              <a:t> is true.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-HIGH POWER IS FAVORABLE!!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030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Increase the Power of 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α (i.e. from 0.01 to 0.05)</a:t>
            </a:r>
          </a:p>
          <a:p>
            <a:r>
              <a:rPr lang="en-US" dirty="0" smtClean="0"/>
              <a:t>Increase the sample size.</a:t>
            </a:r>
          </a:p>
          <a:p>
            <a:r>
              <a:rPr lang="en-US" dirty="0" smtClean="0"/>
              <a:t>Consider an H</a:t>
            </a:r>
            <a:r>
              <a:rPr lang="en-US" baseline="-25000" dirty="0" smtClean="0"/>
              <a:t>a</a:t>
            </a:r>
            <a:r>
              <a:rPr lang="en-US" dirty="0" smtClean="0"/>
              <a:t> further from the H</a:t>
            </a:r>
            <a:r>
              <a:rPr lang="en-US" baseline="-25000" dirty="0" smtClean="0"/>
              <a:t>0 </a:t>
            </a:r>
            <a:r>
              <a:rPr lang="en-US" dirty="0" smtClean="0"/>
              <a:t>(could just be hard to detect that the alternative is true because it is close to the hypothesized value).</a:t>
            </a:r>
          </a:p>
          <a:p>
            <a:r>
              <a:rPr lang="en-US" dirty="0" smtClean="0"/>
              <a:t>Decrease </a:t>
            </a:r>
            <a:r>
              <a:rPr lang="en-US" dirty="0" err="1" smtClean="0"/>
              <a:t>σ</a:t>
            </a:r>
            <a:r>
              <a:rPr lang="en-US" dirty="0" smtClean="0"/>
              <a:t> (same effect as to increase sample size).</a:t>
            </a:r>
          </a:p>
          <a:p>
            <a:endParaRPr lang="en-US" dirty="0"/>
          </a:p>
          <a:p>
            <a:r>
              <a:rPr lang="en-US" b="1" dirty="0" smtClean="0"/>
              <a:t>To make things simple, you should choose as high an alpha level as you are willing to risk, and as large a sample as you can afford!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 This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173" y="1475085"/>
            <a:ext cx="90205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“When money is being given out, liberals try to avoid Type II errors while </a:t>
            </a:r>
          </a:p>
          <a:p>
            <a:r>
              <a:rPr lang="en-US" dirty="0"/>
              <a:t>c</a:t>
            </a:r>
            <a:r>
              <a:rPr lang="en-US" dirty="0" smtClean="0"/>
              <a:t>onservatives aim at reducing Type 1 errors.  When punishment is being administered, </a:t>
            </a:r>
          </a:p>
          <a:p>
            <a:r>
              <a:rPr lang="en-US" dirty="0"/>
              <a:t>t</a:t>
            </a:r>
            <a:r>
              <a:rPr lang="en-US" dirty="0" smtClean="0"/>
              <a:t>heir roles may be reversed.”</a:t>
            </a:r>
          </a:p>
          <a:p>
            <a:endParaRPr lang="en-US" dirty="0"/>
          </a:p>
          <a:p>
            <a:r>
              <a:rPr lang="en-US" dirty="0" smtClean="0"/>
              <a:t>How to Tell the Liars from the Statisticians</a:t>
            </a:r>
          </a:p>
        </p:txBody>
      </p:sp>
    </p:spTree>
    <p:extLst>
      <p:ext uri="{BB962C8B-B14F-4D97-AF65-F5344CB8AC3E}">
        <p14:creationId xmlns:p14="http://schemas.microsoft.com/office/powerpoint/2010/main" val="26397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#13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Test on Wednesday (start studying!!).</a:t>
            </a:r>
          </a:p>
          <a:p>
            <a:r>
              <a:rPr lang="en-US" dirty="0" smtClean="0"/>
              <a:t>Rough Draft of Project proposals are due Thursday. Final Draft is due Friday.</a:t>
            </a:r>
          </a:p>
          <a:p>
            <a:r>
              <a:rPr lang="en-US" dirty="0" smtClean="0"/>
              <a:t>Read 11.4 </a:t>
            </a:r>
          </a:p>
          <a:p>
            <a:r>
              <a:rPr lang="en-US" dirty="0" smtClean="0"/>
              <a:t>Complete Exercises 11.59, 11.61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 review for the Test (these </a:t>
            </a:r>
            <a:r>
              <a:rPr lang="en-US" smtClean="0"/>
              <a:t>are optional).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11.65, 11.66, 11.69, 11.71, 11.73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600200"/>
            <a:ext cx="8985250" cy="4876800"/>
          </a:xfrm>
        </p:spPr>
        <p:txBody>
          <a:bodyPr/>
          <a:lstStyle/>
          <a:p>
            <a:r>
              <a:rPr lang="en-US" b="1" i="1" u="sng" dirty="0"/>
              <a:t>Project Outline</a:t>
            </a:r>
            <a:endParaRPr lang="en-US" dirty="0"/>
          </a:p>
          <a:p>
            <a:r>
              <a:rPr lang="en-US" i="1" dirty="0"/>
              <a:t>Part 1: Identify a Research Question and Design Your Study</a:t>
            </a:r>
            <a:endParaRPr lang="en-US" dirty="0"/>
          </a:p>
          <a:p>
            <a:r>
              <a:rPr lang="en-US" i="1" dirty="0"/>
              <a:t>Part 2: Collect Data – Observational Study or Experiment</a:t>
            </a:r>
            <a:endParaRPr lang="en-US" dirty="0"/>
          </a:p>
          <a:p>
            <a:r>
              <a:rPr lang="en-US" i="1" dirty="0"/>
              <a:t>Part 3: Analyze Data – Graphically and Numerically</a:t>
            </a:r>
            <a:endParaRPr lang="en-US" dirty="0"/>
          </a:p>
          <a:p>
            <a:r>
              <a:rPr lang="en-US" i="1" dirty="0"/>
              <a:t>Part 4: Perform Inference – Answer Research Question</a:t>
            </a:r>
            <a:endParaRPr lang="en-US" dirty="0"/>
          </a:p>
          <a:p>
            <a:r>
              <a:rPr lang="en-US" i="1" dirty="0"/>
              <a:t>Part 5: Present Findings (Write your Paper)</a:t>
            </a:r>
            <a:endParaRPr lang="en-US" dirty="0"/>
          </a:p>
          <a:p>
            <a:r>
              <a:rPr lang="en-US" i="1" dirty="0"/>
              <a:t>Part 6: Peer Editing</a:t>
            </a:r>
            <a:endParaRPr lang="en-US" dirty="0"/>
          </a:p>
          <a:p>
            <a:r>
              <a:rPr lang="en-US" i="1" dirty="0"/>
              <a:t>Part 7: Present Your Findings (Poster Day)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430" b="20430"/>
          <a:stretch>
            <a:fillRect/>
          </a:stretch>
        </p:blipFill>
        <p:spPr>
          <a:xfrm>
            <a:off x="114300" y="666750"/>
            <a:ext cx="8572500" cy="5080000"/>
          </a:xfrm>
        </p:spPr>
      </p:pic>
    </p:spTree>
    <p:extLst>
      <p:ext uri="{BB962C8B-B14F-4D97-AF65-F5344CB8AC3E}">
        <p14:creationId xmlns:p14="http://schemas.microsoft.com/office/powerpoint/2010/main" val="1417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5197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Confidence Intervals are becoming more preferred?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Why might you be skeptical if you just know that a result is significant or not significant, but nothing else?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could cause a significant result even though the null is in fact true?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90600"/>
          </a:xfrm>
        </p:spPr>
        <p:txBody>
          <a:bodyPr/>
          <a:lstStyle/>
          <a:p>
            <a:r>
              <a:rPr lang="en-US" dirty="0" smtClean="0"/>
              <a:t>Type I and Type II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0194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Let’s say that you are serving on a grand jury trying to determine if someone is guilty of a serious crime.  You decide that there is enough evidence to convict that individual of murder.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 smtClean="0"/>
              <a:t>Type 1 Error (α): </a:t>
            </a:r>
            <a:r>
              <a:rPr lang="en-US" dirty="0" smtClean="0"/>
              <a:t>you reject the null hypothesis (H</a:t>
            </a:r>
            <a:r>
              <a:rPr lang="en-US" baseline="-25000" dirty="0" smtClean="0"/>
              <a:t>0</a:t>
            </a:r>
            <a:r>
              <a:rPr lang="en-US" dirty="0" smtClean="0"/>
              <a:t>), but the null is actually true </a:t>
            </a:r>
            <a:r>
              <a:rPr lang="en-US" dirty="0"/>
              <a:t>(H</a:t>
            </a:r>
            <a:r>
              <a:rPr lang="en-US" baseline="-25000" dirty="0"/>
              <a:t>0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Type 2 Error (β): </a:t>
            </a:r>
            <a:r>
              <a:rPr lang="en-US" dirty="0" smtClean="0"/>
              <a:t>We fail to reject the null hypothesis (</a:t>
            </a: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 smtClean="0"/>
              <a:t>), when the null hypothesis (</a:t>
            </a: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 smtClean="0"/>
              <a:t>) is false.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25" y="3714750"/>
            <a:ext cx="3952875" cy="29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1: Let’s say you are a doctor administering a test to a patient for a rare disease.  The null is that the person does not have the disease.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would be a type </a:t>
            </a:r>
            <a:r>
              <a:rPr lang="en-US" dirty="0"/>
              <a:t>I</a:t>
            </a:r>
            <a:r>
              <a:rPr lang="en-US" dirty="0" smtClean="0"/>
              <a:t> error in this case?</a:t>
            </a:r>
          </a:p>
          <a:p>
            <a:pPr marL="0" indent="0">
              <a:buNone/>
            </a:pPr>
            <a:r>
              <a:rPr lang="en-US" dirty="0" smtClean="0"/>
              <a:t>What would a type II error be?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2: Hurricane Sandy Evacuation.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Consequences: Which error is worse (more dangerous)? Depends on the situation?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4" y="882649"/>
            <a:ext cx="8592059" cy="4149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350" y="5683250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IMPORTANT: The α level is the probability </a:t>
            </a:r>
          </a:p>
          <a:p>
            <a:r>
              <a:rPr lang="en-US" dirty="0"/>
              <a:t>o</a:t>
            </a:r>
            <a:r>
              <a:rPr lang="en-US" dirty="0" smtClean="0"/>
              <a:t>f a type I error.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841375"/>
            <a:ext cx="77978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4123429"/>
            <a:ext cx="7797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155</TotalTime>
  <Words>714</Words>
  <Application>Microsoft Macintosh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AP STATS: Project</vt:lpstr>
      <vt:lpstr>Project</vt:lpstr>
      <vt:lpstr>PowerPoint Presentation</vt:lpstr>
      <vt:lpstr>Why Confidence Intervals are becoming more preferred?  Why might you be skeptical if you just know that a result is significant or not significant, but nothing else?  What could cause a significant result even though the null is in fact true?</vt:lpstr>
      <vt:lpstr>Type I and Type II Errors</vt:lpstr>
      <vt:lpstr>EXAMPLE</vt:lpstr>
      <vt:lpstr>Examples:</vt:lpstr>
      <vt:lpstr>PowerPoint Presentation</vt:lpstr>
      <vt:lpstr>PowerPoint Presentation</vt:lpstr>
      <vt:lpstr>PowerPoint Presentation</vt:lpstr>
      <vt:lpstr>Power</vt:lpstr>
      <vt:lpstr>Ways to Increase the Power of a Test</vt:lpstr>
      <vt:lpstr>Interpret This</vt:lpstr>
      <vt:lpstr>HW #13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STATS: Project</dc:title>
  <dc:creator>Ben Young</dc:creator>
  <cp:lastModifiedBy>Ben Young</cp:lastModifiedBy>
  <cp:revision>27</cp:revision>
  <dcterms:created xsi:type="dcterms:W3CDTF">2014-03-01T21:08:47Z</dcterms:created>
  <dcterms:modified xsi:type="dcterms:W3CDTF">2014-03-02T16:37:32Z</dcterms:modified>
</cp:coreProperties>
</file>