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50" r:id="rId1"/>
  </p:sldMasterIdLst>
  <p:sldIdLst>
    <p:sldId id="256" r:id="rId2"/>
    <p:sldId id="257" r:id="rId3"/>
    <p:sldId id="260" r:id="rId4"/>
    <p:sldId id="258" r:id="rId5"/>
    <p:sldId id="259" r:id="rId6"/>
    <p:sldId id="261" r:id="rId7"/>
    <p:sldId id="262" r:id="rId8"/>
    <p:sldId id="263" r:id="rId9"/>
    <p:sldId id="264" r:id="rId10"/>
    <p:sldId id="265" r:id="rId11"/>
    <p:sldId id="266" r:id="rId12"/>
    <p:sldId id="267" r:id="rId13"/>
    <p:sldId id="268" r:id="rId14"/>
    <p:sldId id="269" r:id="rId1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99" d="100"/>
          <a:sy n="99" d="100"/>
        </p:scale>
        <p:origin x="-1920"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printerSettings" Target="printerSettings/printerSettings1.bin"/><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4AF466F-BDA4-4F18-9C7B-FF0A9A1B0E80}" type="datetime1">
              <a:rPr lang="en-US" smtClean="0"/>
              <a:pPr/>
              <a:t>12/16/13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FB4290-6522-4139-852E-05BD9E7F0D2E}" type="datetime1">
              <a:rPr lang="en-US" smtClean="0"/>
              <a:pPr/>
              <a:t>12/16/13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B955F9-81EA-47C5-8059-9E5C2B437C70}" type="datetime1">
              <a:rPr lang="en-US" smtClean="0"/>
              <a:pPr/>
              <a:t>12/16/13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EF607B-A47E-422C-9BEF-122CCDB7C526}" type="datetime1">
              <a:rPr lang="en-US" smtClean="0"/>
              <a:pPr/>
              <a:t>12/16/13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3A9A7CB-BEE6-4F99-898E-913F06E8E125}" type="datetime1">
              <a:rPr lang="en-US" smtClean="0"/>
              <a:pPr/>
              <a:t>12/16/13</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EE300C-6FC5-4FC3-AF1A-075E4F50620D}" type="datetime1">
              <a:rPr lang="en-US" smtClean="0"/>
              <a:pPr/>
              <a:t>12/16/13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50D295D-4A77-4DEB-B04C-9F4282A8BC04}" type="datetime1">
              <a:rPr lang="en-US" smtClean="0"/>
              <a:pPr/>
              <a:t>12/16/13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2B28685-4D0C-42D5-8013-B5904CD1FCBC}" type="datetime1">
              <a:rPr lang="en-US" smtClean="0"/>
              <a:pPr/>
              <a:t>12/16/13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F226C0-9885-4BA9-BBFA-A52CBFEBB775}" type="datetime1">
              <a:rPr lang="en-US" smtClean="0"/>
              <a:pPr/>
              <a:t>12/16/13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EE1B38-C5EB-4D66-9137-0AFE9CDEDE8F}" type="datetime1">
              <a:rPr lang="en-US" smtClean="0"/>
              <a:pPr/>
              <a:t>12/16/13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327B613C-1AD7-49D3-885D-F654C5CDBAA6}" type="datetime1">
              <a:rPr lang="en-US" smtClean="0"/>
              <a:pPr/>
              <a:t>12/16/13</a:t>
            </a:fld>
            <a:endParaRPr lang="en-US" dirty="0"/>
          </a:p>
        </p:txBody>
      </p:sp>
      <p:sp>
        <p:nvSpPr>
          <p:cNvPr id="9" name="Slide Number Placeholder 8"/>
          <p:cNvSpPr>
            <a:spLocks noGrp="1"/>
          </p:cNvSpPr>
          <p:nvPr>
            <p:ph type="sldNum" sz="quarter" idx="11"/>
          </p:nvPr>
        </p:nvSpPr>
        <p:spPr/>
        <p:txBody>
          <a:bodyPr/>
          <a:lstStyle/>
          <a:p>
            <a:fld id="{6E2D2B3B-882E-40F3-A32F-6DD516915044}" type="slidenum">
              <a:rPr lang="en-US" smtClean="0"/>
              <a:pPr/>
              <a:t>‹#›</a:t>
            </a:fld>
            <a:endParaRPr lang="en-US" dirty="0"/>
          </a:p>
        </p:txBody>
      </p:sp>
      <p:sp>
        <p:nvSpPr>
          <p:cNvPr id="10" name="Footer Placeholder 9"/>
          <p:cNvSpPr>
            <a:spLocks noGrp="1"/>
          </p:cNvSpPr>
          <p:nvPr>
            <p:ph type="ftr" sz="quarter" idx="12"/>
          </p:nvPr>
        </p:nvSpPr>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6E2D2B3B-882E-40F3-A32F-6DD516915044}" type="slidenum">
              <a:rPr lang="en-US" smtClean="0"/>
              <a:pPr/>
              <a:t>‹#›</a:t>
            </a:fld>
            <a:endParaRPr lang="en-US" dirty="0"/>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dirty="0"/>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327B613C-1AD7-49D3-885D-F654C5CDBAA6}" type="datetime1">
              <a:rPr lang="en-US" smtClean="0"/>
              <a:pPr/>
              <a:t>12/16/13</a:t>
            </a:fld>
            <a:endParaRPr lang="en-US" dirty="0"/>
          </a:p>
        </p:txBody>
      </p:sp>
    </p:spTree>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Lst>
  <p:hf sldNum="0" hdr="0" ftr="0" dt="0"/>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fallacyfiles.org/glossary.html%23Argument" TargetMode="External"/><Relationship Id="rId4" Type="http://schemas.openxmlformats.org/officeDocument/2006/relationships/hyperlink" Target="http://www.fallacyfiles.org/glossary.html%23Cogent" TargetMode="External"/><Relationship Id="rId1" Type="http://schemas.openxmlformats.org/officeDocument/2006/relationships/slideLayout" Target="../slideLayouts/slideLayout2.xml"/><Relationship Id="rId2" Type="http://schemas.openxmlformats.org/officeDocument/2006/relationships/hyperlink" Target="http://www.fallacyfiles.org/glossary.html%23ContraryProps"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emf"/><Relationship Id="rId3" Type="http://schemas.openxmlformats.org/officeDocument/2006/relationships/image" Target="../media/image5.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7543800" cy="917090"/>
          </a:xfrm>
        </p:spPr>
        <p:txBody>
          <a:bodyPr/>
          <a:lstStyle/>
          <a:p>
            <a:r>
              <a:rPr lang="en-US" sz="4000" b="1" u="sng" dirty="0" smtClean="0"/>
              <a:t>AP STATS:    Young Money Casino</a:t>
            </a:r>
            <a:endParaRPr lang="en-US" sz="4000" b="1" u="sng" dirty="0"/>
          </a:p>
        </p:txBody>
      </p:sp>
      <p:sp>
        <p:nvSpPr>
          <p:cNvPr id="3" name="Subtitle 2"/>
          <p:cNvSpPr>
            <a:spLocks noGrp="1"/>
          </p:cNvSpPr>
          <p:nvPr>
            <p:ph type="subTitle" idx="1"/>
          </p:nvPr>
        </p:nvSpPr>
        <p:spPr>
          <a:xfrm>
            <a:off x="-1" y="917089"/>
            <a:ext cx="8338969" cy="5509579"/>
          </a:xfrm>
        </p:spPr>
        <p:txBody>
          <a:bodyPr>
            <a:normAutofit fontScale="92500" lnSpcReduction="20000"/>
          </a:bodyPr>
          <a:lstStyle/>
          <a:p>
            <a:r>
              <a:rPr lang="en-US" dirty="0"/>
              <a:t>Choose one person at your table to be the casino owner (the first person to arrive at your table)</a:t>
            </a:r>
            <a:r>
              <a:rPr lang="en-US" dirty="0" smtClean="0"/>
              <a:t>.</a:t>
            </a:r>
          </a:p>
          <a:p>
            <a:endParaRPr lang="en-US" dirty="0"/>
          </a:p>
          <a:p>
            <a:r>
              <a:rPr lang="en-US" dirty="0" smtClean="0"/>
              <a:t>Everyone gets 5 chips (all worth the same). Your casino owner will give you your 5 chips and will “run the casino game” meaning they will collect the chips and do the payout as well.</a:t>
            </a:r>
          </a:p>
          <a:p>
            <a:endParaRPr lang="en-US" dirty="0"/>
          </a:p>
          <a:p>
            <a:r>
              <a:rPr lang="en-US" b="1" u="sng" dirty="0" smtClean="0"/>
              <a:t>Here are the rules of the game.  </a:t>
            </a:r>
          </a:p>
          <a:p>
            <a:r>
              <a:rPr lang="en-US" dirty="0" smtClean="0"/>
              <a:t>1.) It costs 1 chip to play (which is worth $1).  </a:t>
            </a:r>
          </a:p>
          <a:p>
            <a:r>
              <a:rPr lang="en-US" dirty="0" smtClean="0"/>
              <a:t>2.) Roll the dice.</a:t>
            </a:r>
          </a:p>
          <a:p>
            <a:r>
              <a:rPr lang="en-US" dirty="0"/>
              <a:t>3</a:t>
            </a:r>
            <a:r>
              <a:rPr lang="en-US" dirty="0" smtClean="0"/>
              <a:t>.) If the two dice dice sum to 6, 7, or 8 you win double your chips (i.e. you win a chip plus you get your chip back) </a:t>
            </a:r>
            <a:r>
              <a:rPr lang="en-US" dirty="0"/>
              <a:t>p</a:t>
            </a:r>
            <a:r>
              <a:rPr lang="en-US" dirty="0" smtClean="0"/>
              <a:t>aid out by the dealer.   If it the sum is anything else, you lose your </a:t>
            </a:r>
            <a:r>
              <a:rPr lang="en-US" dirty="0" smtClean="0"/>
              <a:t>chip (which the dealer collects).</a:t>
            </a:r>
            <a:endParaRPr lang="en-US" dirty="0" smtClean="0"/>
          </a:p>
          <a:p>
            <a:r>
              <a:rPr lang="en-US" dirty="0" smtClean="0"/>
              <a:t>4.) Play 10 rounds of the game. </a:t>
            </a:r>
          </a:p>
          <a:p>
            <a:endParaRPr lang="en-US" dirty="0"/>
          </a:p>
          <a:p>
            <a:r>
              <a:rPr lang="en-US" dirty="0" smtClean="0"/>
              <a:t>At the end of </a:t>
            </a:r>
            <a:r>
              <a:rPr lang="en-US" dirty="0" smtClean="0"/>
              <a:t>10 </a:t>
            </a:r>
            <a:r>
              <a:rPr lang="en-US" dirty="0" smtClean="0"/>
              <a:t>rounds have players count how many chips they won or lost.  Did the casino gain money or did the players gain money as a whole?</a:t>
            </a:r>
          </a:p>
          <a:p>
            <a:endParaRPr lang="en-US" sz="2600" b="1" u="sng" dirty="0"/>
          </a:p>
          <a:p>
            <a:r>
              <a:rPr lang="en-US" sz="2600" b="1" u="sng" dirty="0" smtClean="0"/>
              <a:t>What is the EXPECTED VALUE of a 1 chip bet?</a:t>
            </a:r>
            <a:endParaRPr lang="en-US" sz="2600" b="1" u="sng" dirty="0"/>
          </a:p>
        </p:txBody>
      </p:sp>
      <p:pic>
        <p:nvPicPr>
          <p:cNvPr id="5" name="Picture 4"/>
          <p:cNvPicPr>
            <a:picLocks noChangeAspect="1"/>
          </p:cNvPicPr>
          <p:nvPr/>
        </p:nvPicPr>
        <p:blipFill>
          <a:blip r:embed="rId2"/>
          <a:stretch>
            <a:fillRect/>
          </a:stretch>
        </p:blipFill>
        <p:spPr>
          <a:xfrm>
            <a:off x="7543800" y="5365812"/>
            <a:ext cx="1600200" cy="1492187"/>
          </a:xfrm>
          <a:prstGeom prst="rect">
            <a:avLst/>
          </a:prstGeom>
        </p:spPr>
      </p:pic>
    </p:spTree>
    <p:extLst>
      <p:ext uri="{BB962C8B-B14F-4D97-AF65-F5344CB8AC3E}">
        <p14:creationId xmlns:p14="http://schemas.microsoft.com/office/powerpoint/2010/main" val="3269308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about random variables that are normally distributed?</a:t>
            </a:r>
            <a:endParaRPr lang="en-US" dirty="0"/>
          </a:p>
        </p:txBody>
      </p:sp>
      <p:sp>
        <p:nvSpPr>
          <p:cNvPr id="3" name="Content Placeholder 2"/>
          <p:cNvSpPr>
            <a:spLocks noGrp="1"/>
          </p:cNvSpPr>
          <p:nvPr>
            <p:ph idx="1"/>
          </p:nvPr>
        </p:nvSpPr>
        <p:spPr>
          <a:xfrm>
            <a:off x="-1" y="1600200"/>
            <a:ext cx="8518577" cy="4800600"/>
          </a:xfrm>
        </p:spPr>
        <p:txBody>
          <a:bodyPr/>
          <a:lstStyle/>
          <a:p>
            <a:pPr marL="114300" indent="0">
              <a:buNone/>
            </a:pPr>
            <a:r>
              <a:rPr lang="en-US" dirty="0" smtClean="0"/>
              <a:t>A linear combination of independent Normal random variables </a:t>
            </a:r>
            <a:r>
              <a:rPr lang="en-US" b="1" u="sng" dirty="0" smtClean="0"/>
              <a:t>IS ALSO NORMALLY DISTRIBUTED.</a:t>
            </a:r>
          </a:p>
          <a:p>
            <a:pPr marL="114300" indent="0">
              <a:buNone/>
            </a:pPr>
            <a:endParaRPr lang="en-US" b="1" u="sng" dirty="0"/>
          </a:p>
          <a:p>
            <a:pPr marL="114300" indent="0">
              <a:buNone/>
            </a:pPr>
            <a:r>
              <a:rPr lang="en-US" b="1" u="sng" dirty="0" smtClean="0"/>
              <a:t>For example: </a:t>
            </a:r>
            <a:r>
              <a:rPr lang="en-US" i="1" dirty="0" smtClean="0"/>
              <a:t>If X and Y are independent normal random variables and a and b are fixed numbers, then </a:t>
            </a:r>
            <a:r>
              <a:rPr lang="en-US" i="1" dirty="0" err="1" smtClean="0"/>
              <a:t>aX</a:t>
            </a:r>
            <a:r>
              <a:rPr lang="en-US" i="1" dirty="0" smtClean="0"/>
              <a:t> + </a:t>
            </a:r>
            <a:r>
              <a:rPr lang="en-US" i="1" dirty="0" err="1" smtClean="0"/>
              <a:t>bY</a:t>
            </a:r>
            <a:r>
              <a:rPr lang="en-US" i="1" dirty="0" smtClean="0"/>
              <a:t>  and X + Y or X-Y is ALSO NORMALLY DISTRIBUTED.  </a:t>
            </a:r>
          </a:p>
          <a:p>
            <a:pPr marL="114300" indent="0">
              <a:buNone/>
            </a:pPr>
            <a:endParaRPr lang="en-US" b="1" i="1" u="sng" dirty="0"/>
          </a:p>
          <a:p>
            <a:pPr marL="114300" indent="0">
              <a:buNone/>
            </a:pPr>
            <a:r>
              <a:rPr lang="en-US" b="1" i="1" u="sng" dirty="0" smtClean="0"/>
              <a:t>We can simply use the rules for means and variances in these cases.</a:t>
            </a:r>
          </a:p>
          <a:p>
            <a:pPr marL="114300" indent="0">
              <a:buNone/>
            </a:pPr>
            <a:endParaRPr lang="en-US" b="1" i="1" u="sng" dirty="0"/>
          </a:p>
          <a:p>
            <a:pPr marL="114300" indent="0">
              <a:buNone/>
            </a:pPr>
            <a:r>
              <a:rPr lang="en-US" b="1" i="1" u="sng" dirty="0" smtClean="0"/>
              <a:t>Important note:  </a:t>
            </a:r>
            <a:r>
              <a:rPr lang="en-US" i="1" dirty="0" smtClean="0"/>
              <a:t>We can’t simply add standard deviations. We must add variances and take the square root.</a:t>
            </a:r>
          </a:p>
          <a:p>
            <a:pPr marL="114300" indent="0">
              <a:buNone/>
            </a:pPr>
            <a:endParaRPr lang="en-US" b="1" u="sng" dirty="0"/>
          </a:p>
        </p:txBody>
      </p:sp>
    </p:spTree>
    <p:extLst>
      <p:ext uri="{BB962C8B-B14F-4D97-AF65-F5344CB8AC3E}">
        <p14:creationId xmlns:p14="http://schemas.microsoft.com/office/powerpoint/2010/main" val="256432150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641" y="-174331"/>
            <a:ext cx="7620000" cy="1143000"/>
          </a:xfrm>
        </p:spPr>
        <p:txBody>
          <a:bodyPr/>
          <a:lstStyle/>
          <a:p>
            <a:r>
              <a:rPr lang="en-US" sz="3600" dirty="0" smtClean="0"/>
              <a:t>Example: Combining Random Variables.</a:t>
            </a:r>
            <a:endParaRPr lang="en-US" sz="3600" dirty="0"/>
          </a:p>
        </p:txBody>
      </p:sp>
      <p:sp>
        <p:nvSpPr>
          <p:cNvPr id="3" name="Content Placeholder 2"/>
          <p:cNvSpPr>
            <a:spLocks noGrp="1"/>
          </p:cNvSpPr>
          <p:nvPr>
            <p:ph idx="1"/>
          </p:nvPr>
        </p:nvSpPr>
        <p:spPr>
          <a:xfrm>
            <a:off x="0" y="846627"/>
            <a:ext cx="8077200" cy="5554173"/>
          </a:xfrm>
        </p:spPr>
        <p:txBody>
          <a:bodyPr/>
          <a:lstStyle/>
          <a:p>
            <a:pPr marL="114300" indent="0">
              <a:buNone/>
            </a:pPr>
            <a:r>
              <a:rPr lang="en-US" dirty="0" smtClean="0"/>
              <a:t>Brendan and Tim are playing in an MB golf tournament.  Their scores vary as they play the course repeatedly.  Tim’s score X has the N(110, 10) distribution.  Brendan’s score Y varies from round to round according to the N(100, 8) distribution.</a:t>
            </a:r>
          </a:p>
          <a:p>
            <a:pPr marL="114300" indent="0">
              <a:buNone/>
            </a:pPr>
            <a:endParaRPr lang="en-US" dirty="0"/>
          </a:p>
          <a:p>
            <a:pPr marL="114300" indent="0">
              <a:buNone/>
            </a:pPr>
            <a:r>
              <a:rPr lang="en-US" dirty="0" smtClean="0"/>
              <a:t>If they play independently, what is the probability that Tim will score lower than Brendan and thus do better in the tournament?</a:t>
            </a:r>
            <a:endParaRPr lang="en-US" dirty="0"/>
          </a:p>
        </p:txBody>
      </p:sp>
    </p:spTree>
    <p:extLst>
      <p:ext uri="{BB962C8B-B14F-4D97-AF65-F5344CB8AC3E}">
        <p14:creationId xmlns:p14="http://schemas.microsoft.com/office/powerpoint/2010/main" val="232599395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128" y="69395"/>
            <a:ext cx="7620000" cy="1143000"/>
          </a:xfrm>
        </p:spPr>
        <p:txBody>
          <a:bodyPr/>
          <a:lstStyle/>
          <a:p>
            <a:r>
              <a:rPr lang="en-US" dirty="0" smtClean="0"/>
              <a:t>Let’s TRY!</a:t>
            </a:r>
            <a:endParaRPr lang="en-US" dirty="0"/>
          </a:p>
        </p:txBody>
      </p:sp>
      <p:pic>
        <p:nvPicPr>
          <p:cNvPr id="5" name="Picture 4"/>
          <p:cNvPicPr>
            <a:picLocks noChangeAspect="1"/>
          </p:cNvPicPr>
          <p:nvPr/>
        </p:nvPicPr>
        <p:blipFill>
          <a:blip r:embed="rId2"/>
          <a:stretch>
            <a:fillRect/>
          </a:stretch>
        </p:blipFill>
        <p:spPr>
          <a:xfrm>
            <a:off x="162128" y="1446326"/>
            <a:ext cx="8829614" cy="1542523"/>
          </a:xfrm>
          <a:prstGeom prst="rect">
            <a:avLst/>
          </a:prstGeom>
        </p:spPr>
      </p:pic>
    </p:spTree>
    <p:extLst>
      <p:ext uri="{BB962C8B-B14F-4D97-AF65-F5344CB8AC3E}">
        <p14:creationId xmlns:p14="http://schemas.microsoft.com/office/powerpoint/2010/main" val="153527534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128" y="69395"/>
            <a:ext cx="7620000" cy="1143000"/>
          </a:xfrm>
        </p:spPr>
        <p:txBody>
          <a:bodyPr/>
          <a:lstStyle/>
          <a:p>
            <a:r>
              <a:rPr lang="en-US" dirty="0" smtClean="0"/>
              <a:t>Let’s TRY!</a:t>
            </a:r>
            <a:endParaRPr lang="en-US" dirty="0"/>
          </a:p>
        </p:txBody>
      </p:sp>
      <p:pic>
        <p:nvPicPr>
          <p:cNvPr id="3" name="Picture 2"/>
          <p:cNvPicPr>
            <a:picLocks noChangeAspect="1"/>
          </p:cNvPicPr>
          <p:nvPr/>
        </p:nvPicPr>
        <p:blipFill>
          <a:blip r:embed="rId2"/>
          <a:stretch>
            <a:fillRect/>
          </a:stretch>
        </p:blipFill>
        <p:spPr>
          <a:xfrm>
            <a:off x="0" y="716435"/>
            <a:ext cx="9144000" cy="6461615"/>
          </a:xfrm>
          <a:prstGeom prst="rect">
            <a:avLst/>
          </a:prstGeom>
        </p:spPr>
      </p:pic>
    </p:spTree>
    <p:extLst>
      <p:ext uri="{BB962C8B-B14F-4D97-AF65-F5344CB8AC3E}">
        <p14:creationId xmlns:p14="http://schemas.microsoft.com/office/powerpoint/2010/main" val="18619644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HW #39</a:t>
            </a:r>
            <a:endParaRPr lang="en-US" dirty="0"/>
          </a:p>
        </p:txBody>
      </p:sp>
      <p:sp>
        <p:nvSpPr>
          <p:cNvPr id="3" name="Content Placeholder 2"/>
          <p:cNvSpPr>
            <a:spLocks noGrp="1"/>
          </p:cNvSpPr>
          <p:nvPr>
            <p:ph idx="1"/>
          </p:nvPr>
        </p:nvSpPr>
        <p:spPr/>
        <p:txBody>
          <a:bodyPr/>
          <a:lstStyle/>
          <a:p>
            <a:r>
              <a:rPr lang="en-US" dirty="0" smtClean="0"/>
              <a:t>Read the end of Section 7.2 and the summary (You might prefer to read the AP lesson I posted last night instead- it is a great summary.</a:t>
            </a:r>
          </a:p>
          <a:p>
            <a:endParaRPr lang="en-US" dirty="0"/>
          </a:p>
          <a:p>
            <a:r>
              <a:rPr lang="en-US" dirty="0" smtClean="0"/>
              <a:t>Complete the following problems from the AP Questions</a:t>
            </a:r>
          </a:p>
          <a:p>
            <a:r>
              <a:rPr lang="en-US" dirty="0" smtClean="0"/>
              <a:t>FR: #4, 6, </a:t>
            </a:r>
            <a:endParaRPr lang="en-US" dirty="0"/>
          </a:p>
          <a:p>
            <a:r>
              <a:rPr lang="en-US" dirty="0" smtClean="0"/>
              <a:t>MC: #3, 8, </a:t>
            </a:r>
          </a:p>
          <a:p>
            <a:pPr marL="114300" indent="0">
              <a:buNone/>
            </a:pPr>
            <a:endParaRPr lang="en-US" dirty="0" smtClean="0"/>
          </a:p>
          <a:p>
            <a:pPr marL="114300" indent="0">
              <a:buNone/>
            </a:pPr>
            <a:r>
              <a:rPr lang="en-US" dirty="0" smtClean="0"/>
              <a:t>We will be completing the rest during class tomorrow to review.</a:t>
            </a:r>
          </a:p>
          <a:p>
            <a:pPr marL="114300" indent="0">
              <a:buNone/>
            </a:pPr>
            <a:endParaRPr lang="en-US" dirty="0"/>
          </a:p>
          <a:p>
            <a:pPr marL="114300" indent="0">
              <a:buNone/>
            </a:pPr>
            <a:r>
              <a:rPr lang="en-US" dirty="0" smtClean="0"/>
              <a:t>Optional:  Complete some review exercises </a:t>
            </a:r>
          </a:p>
          <a:p>
            <a:r>
              <a:rPr lang="en-US" dirty="0" smtClean="0"/>
              <a:t>#7.55, 7.56, 7.60, 7.61</a:t>
            </a:r>
          </a:p>
        </p:txBody>
      </p:sp>
    </p:spTree>
    <p:extLst>
      <p:ext uri="{BB962C8B-B14F-4D97-AF65-F5344CB8AC3E}">
        <p14:creationId xmlns:p14="http://schemas.microsoft.com/office/powerpoint/2010/main" val="377455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077200" cy="1417638"/>
          </a:xfrm>
        </p:spPr>
        <p:txBody>
          <a:bodyPr/>
          <a:lstStyle/>
          <a:p>
            <a:r>
              <a:rPr lang="en-US" dirty="0" smtClean="0"/>
              <a:t>Insurance Works the Same Way</a:t>
            </a:r>
            <a:endParaRPr lang="en-US" dirty="0"/>
          </a:p>
        </p:txBody>
      </p:sp>
      <p:sp>
        <p:nvSpPr>
          <p:cNvPr id="3" name="Content Placeholder 2"/>
          <p:cNvSpPr>
            <a:spLocks noGrp="1"/>
          </p:cNvSpPr>
          <p:nvPr>
            <p:ph idx="1"/>
          </p:nvPr>
        </p:nvSpPr>
        <p:spPr>
          <a:xfrm>
            <a:off x="102633" y="1308424"/>
            <a:ext cx="7974567" cy="5092376"/>
          </a:xfrm>
        </p:spPr>
        <p:txBody>
          <a:bodyPr/>
          <a:lstStyle/>
          <a:p>
            <a:pPr marL="114300" indent="0">
              <a:buNone/>
            </a:pPr>
            <a:r>
              <a:rPr lang="en-US" dirty="0" smtClean="0"/>
              <a:t>Insurance companies determine everything based on expected value.</a:t>
            </a:r>
          </a:p>
          <a:p>
            <a:pPr marL="114300" indent="0">
              <a:buNone/>
            </a:pPr>
            <a:r>
              <a:rPr lang="en-US" dirty="0" smtClean="0"/>
              <a:t>Consider an auto insurance company. Based on past experience they have approximated the following probabilities for the amount of money their policy holders will file in claims in any given month. What should the company charge its policy holders per month?</a:t>
            </a:r>
          </a:p>
          <a:p>
            <a:pPr marL="114300" indent="0">
              <a:buNone/>
            </a:pPr>
            <a:endParaRPr lang="en-US" dirty="0"/>
          </a:p>
          <a:p>
            <a:pPr marL="114300" indent="0">
              <a:buNone/>
            </a:pP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883793136"/>
              </p:ext>
            </p:extLst>
          </p:nvPr>
        </p:nvGraphicFramePr>
        <p:xfrm>
          <a:off x="933858" y="3768959"/>
          <a:ext cx="6096000" cy="741680"/>
        </p:xfrm>
        <a:graphic>
          <a:graphicData uri="http://schemas.openxmlformats.org/drawingml/2006/table">
            <a:tbl>
              <a:tblPr firstRow="1" bandRow="1">
                <a:tableStyleId>{5C22544A-7EE6-4342-B048-85BDC9FD1C3A}</a:tableStyleId>
              </a:tblPr>
              <a:tblGrid>
                <a:gridCol w="1219200"/>
                <a:gridCol w="1219200"/>
                <a:gridCol w="1219200"/>
                <a:gridCol w="1219200"/>
                <a:gridCol w="1219200"/>
              </a:tblGrid>
              <a:tr h="370840">
                <a:tc>
                  <a:txBody>
                    <a:bodyPr/>
                    <a:lstStyle/>
                    <a:p>
                      <a:r>
                        <a:rPr lang="en-US" dirty="0" smtClean="0"/>
                        <a:t>X</a:t>
                      </a:r>
                      <a:endParaRPr lang="en-US" dirty="0"/>
                    </a:p>
                  </a:txBody>
                  <a:tcPr/>
                </a:tc>
                <a:tc>
                  <a:txBody>
                    <a:bodyPr/>
                    <a:lstStyle/>
                    <a:p>
                      <a:r>
                        <a:rPr lang="en-US" dirty="0" smtClean="0"/>
                        <a:t>$500</a:t>
                      </a:r>
                      <a:endParaRPr lang="en-US" dirty="0"/>
                    </a:p>
                  </a:txBody>
                  <a:tcPr/>
                </a:tc>
                <a:tc>
                  <a:txBody>
                    <a:bodyPr/>
                    <a:lstStyle/>
                    <a:p>
                      <a:r>
                        <a:rPr lang="en-US" dirty="0" smtClean="0"/>
                        <a:t>$1000</a:t>
                      </a:r>
                      <a:endParaRPr lang="en-US" dirty="0"/>
                    </a:p>
                  </a:txBody>
                  <a:tcPr/>
                </a:tc>
                <a:tc>
                  <a:txBody>
                    <a:bodyPr/>
                    <a:lstStyle/>
                    <a:p>
                      <a:r>
                        <a:rPr lang="en-US" dirty="0" smtClean="0"/>
                        <a:t>$3,000</a:t>
                      </a:r>
                      <a:endParaRPr lang="en-US" dirty="0"/>
                    </a:p>
                  </a:txBody>
                  <a:tcPr/>
                </a:tc>
                <a:tc>
                  <a:txBody>
                    <a:bodyPr/>
                    <a:lstStyle/>
                    <a:p>
                      <a:r>
                        <a:rPr lang="en-US" dirty="0" smtClean="0"/>
                        <a:t>$15,000</a:t>
                      </a:r>
                      <a:endParaRPr lang="en-US" dirty="0"/>
                    </a:p>
                  </a:txBody>
                  <a:tcPr/>
                </a:tc>
              </a:tr>
              <a:tr h="370840">
                <a:tc>
                  <a:txBody>
                    <a:bodyPr/>
                    <a:lstStyle/>
                    <a:p>
                      <a:r>
                        <a:rPr lang="en-US" dirty="0" smtClean="0"/>
                        <a:t>P(x)</a:t>
                      </a:r>
                      <a:endParaRPr lang="en-US" dirty="0"/>
                    </a:p>
                  </a:txBody>
                  <a:tcPr/>
                </a:tc>
                <a:tc>
                  <a:txBody>
                    <a:bodyPr/>
                    <a:lstStyle/>
                    <a:p>
                      <a:r>
                        <a:rPr lang="en-US" dirty="0" smtClean="0"/>
                        <a:t>0.03</a:t>
                      </a:r>
                      <a:endParaRPr lang="en-US" dirty="0"/>
                    </a:p>
                  </a:txBody>
                  <a:tcPr/>
                </a:tc>
                <a:tc>
                  <a:txBody>
                    <a:bodyPr/>
                    <a:lstStyle/>
                    <a:p>
                      <a:r>
                        <a:rPr lang="en-US" dirty="0" smtClean="0"/>
                        <a:t>0.02</a:t>
                      </a:r>
                      <a:endParaRPr lang="en-US" dirty="0"/>
                    </a:p>
                  </a:txBody>
                  <a:tcPr/>
                </a:tc>
                <a:tc>
                  <a:txBody>
                    <a:bodyPr/>
                    <a:lstStyle/>
                    <a:p>
                      <a:r>
                        <a:rPr lang="en-US" dirty="0" smtClean="0"/>
                        <a:t>0.01</a:t>
                      </a:r>
                      <a:endParaRPr lang="en-US" dirty="0"/>
                    </a:p>
                  </a:txBody>
                  <a:tcPr/>
                </a:tc>
                <a:tc>
                  <a:txBody>
                    <a:bodyPr/>
                    <a:lstStyle/>
                    <a:p>
                      <a:r>
                        <a:rPr lang="en-US" dirty="0" smtClean="0"/>
                        <a:t>0.001</a:t>
                      </a:r>
                      <a:endParaRPr lang="en-US" dirty="0"/>
                    </a:p>
                  </a:txBody>
                  <a:tcPr/>
                </a:tc>
              </a:tr>
            </a:tbl>
          </a:graphicData>
        </a:graphic>
      </p:graphicFrame>
    </p:spTree>
    <p:extLst>
      <p:ext uri="{BB962C8B-B14F-4D97-AF65-F5344CB8AC3E}">
        <p14:creationId xmlns:p14="http://schemas.microsoft.com/office/powerpoint/2010/main" val="35545894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 of the Day</a:t>
            </a:r>
            <a:endParaRPr lang="en-US" dirty="0"/>
          </a:p>
        </p:txBody>
      </p:sp>
      <p:sp>
        <p:nvSpPr>
          <p:cNvPr id="3" name="Content Placeholder 2"/>
          <p:cNvSpPr>
            <a:spLocks noGrp="1"/>
          </p:cNvSpPr>
          <p:nvPr>
            <p:ph idx="1"/>
          </p:nvPr>
        </p:nvSpPr>
        <p:spPr/>
        <p:txBody>
          <a:bodyPr/>
          <a:lstStyle/>
          <a:p>
            <a:r>
              <a:rPr lang="en-US" dirty="0" smtClean="0"/>
              <a:t>The Gambler’s Fallacy:</a:t>
            </a:r>
          </a:p>
          <a:p>
            <a:r>
              <a:rPr lang="en-US" dirty="0"/>
              <a:t>http://</a:t>
            </a:r>
            <a:r>
              <a:rPr lang="en-US" dirty="0" err="1"/>
              <a:t>www.youtube.com</a:t>
            </a:r>
            <a:r>
              <a:rPr lang="en-US" dirty="0"/>
              <a:t>/</a:t>
            </a:r>
            <a:r>
              <a:rPr lang="en-US" dirty="0" err="1"/>
              <a:t>watch?v</a:t>
            </a:r>
            <a:r>
              <a:rPr lang="en-US" dirty="0"/>
              <a:t>=K8SkCh-n4rw</a:t>
            </a:r>
          </a:p>
        </p:txBody>
      </p:sp>
    </p:spTree>
    <p:extLst>
      <p:ext uri="{BB962C8B-B14F-4D97-AF65-F5344CB8AC3E}">
        <p14:creationId xmlns:p14="http://schemas.microsoft.com/office/powerpoint/2010/main" val="37125889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Hot Hand and The Gambler’s Fallacy</a:t>
            </a:r>
            <a:endParaRPr lang="en-US" dirty="0"/>
          </a:p>
        </p:txBody>
      </p:sp>
      <p:sp>
        <p:nvSpPr>
          <p:cNvPr id="3" name="Content Placeholder 2"/>
          <p:cNvSpPr>
            <a:spLocks noGrp="1"/>
          </p:cNvSpPr>
          <p:nvPr>
            <p:ph idx="1"/>
          </p:nvPr>
        </p:nvSpPr>
        <p:spPr/>
        <p:txBody>
          <a:bodyPr/>
          <a:lstStyle/>
          <a:p>
            <a:r>
              <a:rPr lang="en-US" dirty="0">
                <a:solidFill>
                  <a:srgbClr val="2F2B20"/>
                </a:solidFill>
              </a:rPr>
              <a:t>Ironically, the gambler's and hot hand fallacies can lead to </a:t>
            </a:r>
            <a:r>
              <a:rPr lang="en-US" b="1" u="sng" dirty="0">
                <a:solidFill>
                  <a:srgbClr val="2F2B20"/>
                </a:solidFill>
                <a:hlinkClick r:id="rId2"/>
              </a:rPr>
              <a:t>contrary expectations about what will happen next: Suppose that someone bets on a "lucky" number, and wins several times in a row. The gambler's fallacy predicts that the lucky number will be less likely than chance to come up on the next bet, but the hot hand fallacy predicts that the lucky number is more likely to come up. This means that </a:t>
            </a:r>
            <a:r>
              <a:rPr lang="en-US" b="1" i="1" u="sng" dirty="0">
                <a:solidFill>
                  <a:srgbClr val="2F2B20"/>
                </a:solidFill>
                <a:hlinkClick r:id="rId2"/>
              </a:rPr>
              <a:t>both</a:t>
            </a:r>
            <a:r>
              <a:rPr lang="en-US" b="1" u="sng" dirty="0">
                <a:solidFill>
                  <a:srgbClr val="2F2B20"/>
                </a:solidFill>
                <a:hlinkClick r:id="rId2"/>
              </a:rPr>
              <a:t> predictions cannot be true, despite the fact that many gamblers probably have committed both fallacies, even on the same day, though not at the same time. So, these two forms of </a:t>
            </a:r>
            <a:r>
              <a:rPr lang="en-US" b="1" u="sng" dirty="0">
                <a:solidFill>
                  <a:srgbClr val="2F2B20"/>
                </a:solidFill>
                <a:hlinkClick r:id="rId3"/>
              </a:rPr>
              <a:t>argument cannot both be </a:t>
            </a:r>
            <a:r>
              <a:rPr lang="en-US" b="1" u="sng" dirty="0">
                <a:solidFill>
                  <a:srgbClr val="2F2B20"/>
                </a:solidFill>
                <a:hlinkClick r:id="rId4"/>
              </a:rPr>
              <a:t>cogent, and in fact both are </a:t>
            </a:r>
            <a:r>
              <a:rPr lang="en-US" b="1" i="1" u="sng" dirty="0">
                <a:solidFill>
                  <a:srgbClr val="2F2B20"/>
                </a:solidFill>
                <a:hlinkClick r:id="rId4"/>
              </a:rPr>
              <a:t>un</a:t>
            </a:r>
            <a:r>
              <a:rPr lang="en-US" b="1" u="sng" dirty="0">
                <a:solidFill>
                  <a:srgbClr val="2F2B20"/>
                </a:solidFill>
                <a:hlinkClick r:id="rId4"/>
              </a:rPr>
              <a:t>cogent.</a:t>
            </a:r>
            <a:endParaRPr lang="en-US" b="1" u="sng" dirty="0">
              <a:solidFill>
                <a:srgbClr val="2F2B20"/>
              </a:solidFill>
            </a:endParaRPr>
          </a:p>
        </p:txBody>
      </p:sp>
    </p:spTree>
    <p:extLst>
      <p:ext uri="{BB962C8B-B14F-4D97-AF65-F5344CB8AC3E}">
        <p14:creationId xmlns:p14="http://schemas.microsoft.com/office/powerpoint/2010/main" val="222005003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Rules for Means</a:t>
            </a:r>
            <a:endParaRPr lang="en-US" dirty="0"/>
          </a:p>
        </p:txBody>
      </p:sp>
      <p:sp>
        <p:nvSpPr>
          <p:cNvPr id="3" name="Content Placeholder 2"/>
          <p:cNvSpPr>
            <a:spLocks noGrp="1"/>
          </p:cNvSpPr>
          <p:nvPr>
            <p:ph idx="1"/>
          </p:nvPr>
        </p:nvSpPr>
        <p:spPr/>
        <p:txBody>
          <a:bodyPr/>
          <a:lstStyle/>
          <a:p>
            <a:r>
              <a:rPr lang="en-US" dirty="0" smtClean="0"/>
              <a:t>Means of </a:t>
            </a:r>
            <a:r>
              <a:rPr lang="en-US" b="1" u="sng" dirty="0" smtClean="0"/>
              <a:t>random variables  (X) </a:t>
            </a:r>
            <a:r>
              <a:rPr lang="en-US" dirty="0" smtClean="0"/>
              <a:t>behave like averages of one variable data</a:t>
            </a:r>
            <a:endParaRPr lang="en-US" dirty="0"/>
          </a:p>
        </p:txBody>
      </p:sp>
      <p:pic>
        <p:nvPicPr>
          <p:cNvPr id="4" name="Picture 3"/>
          <p:cNvPicPr>
            <a:picLocks noChangeAspect="1"/>
          </p:cNvPicPr>
          <p:nvPr/>
        </p:nvPicPr>
        <p:blipFill>
          <a:blip r:embed="rId2"/>
          <a:stretch>
            <a:fillRect/>
          </a:stretch>
        </p:blipFill>
        <p:spPr>
          <a:xfrm>
            <a:off x="0" y="1269941"/>
            <a:ext cx="9144000" cy="4830584"/>
          </a:xfrm>
          <a:prstGeom prst="rect">
            <a:avLst/>
          </a:prstGeom>
        </p:spPr>
      </p:pic>
      <p:sp>
        <p:nvSpPr>
          <p:cNvPr id="5" name="TextBox 4"/>
          <p:cNvSpPr txBox="1"/>
          <p:nvPr/>
        </p:nvSpPr>
        <p:spPr>
          <a:xfrm>
            <a:off x="320729" y="4977142"/>
            <a:ext cx="7595875" cy="646331"/>
          </a:xfrm>
          <a:prstGeom prst="rect">
            <a:avLst/>
          </a:prstGeom>
          <a:noFill/>
        </p:spPr>
        <p:txBody>
          <a:bodyPr wrap="none" rtlCol="0">
            <a:spAutoFit/>
          </a:bodyPr>
          <a:lstStyle/>
          <a:p>
            <a:r>
              <a:rPr lang="en-US" dirty="0" smtClean="0"/>
              <a:t>Example: Crickets in a field have a mean length of 1.2 inches. What is the mean</a:t>
            </a:r>
          </a:p>
          <a:p>
            <a:r>
              <a:rPr lang="en-US" dirty="0" smtClean="0"/>
              <a:t>In centimeters?   2.54*</a:t>
            </a:r>
            <a:r>
              <a:rPr lang="en-US" dirty="0" err="1" smtClean="0"/>
              <a:t>μ</a:t>
            </a:r>
            <a:r>
              <a:rPr lang="en-US" baseline="-25000" dirty="0" err="1" smtClean="0"/>
              <a:t>x</a:t>
            </a:r>
            <a:endParaRPr lang="en-US" dirty="0"/>
          </a:p>
        </p:txBody>
      </p:sp>
    </p:spTree>
    <p:extLst>
      <p:ext uri="{BB962C8B-B14F-4D97-AF65-F5344CB8AC3E}">
        <p14:creationId xmlns:p14="http://schemas.microsoft.com/office/powerpoint/2010/main" val="393624771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rcRect t="5424" b="5424"/>
          <a:stretch>
            <a:fillRect/>
          </a:stretch>
        </p:blipFill>
        <p:spPr>
          <a:xfrm>
            <a:off x="316079" y="0"/>
            <a:ext cx="7620000" cy="4800600"/>
          </a:xfrm>
        </p:spPr>
      </p:pic>
      <p:pic>
        <p:nvPicPr>
          <p:cNvPr id="5" name="Picture 4"/>
          <p:cNvPicPr>
            <a:picLocks noChangeAspect="1"/>
          </p:cNvPicPr>
          <p:nvPr/>
        </p:nvPicPr>
        <p:blipFill>
          <a:blip r:embed="rId3"/>
          <a:stretch>
            <a:fillRect/>
          </a:stretch>
        </p:blipFill>
        <p:spPr>
          <a:xfrm>
            <a:off x="667116" y="3049331"/>
            <a:ext cx="7512717" cy="5308867"/>
          </a:xfrm>
          <a:prstGeom prst="rect">
            <a:avLst/>
          </a:prstGeom>
        </p:spPr>
      </p:pic>
    </p:spTree>
    <p:extLst>
      <p:ext uri="{BB962C8B-B14F-4D97-AF65-F5344CB8AC3E}">
        <p14:creationId xmlns:p14="http://schemas.microsoft.com/office/powerpoint/2010/main" val="203244215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Variances</a:t>
            </a:r>
            <a:endParaRPr lang="en-US" dirty="0"/>
          </a:p>
        </p:txBody>
      </p:sp>
      <p:pic>
        <p:nvPicPr>
          <p:cNvPr id="4" name="Picture 3"/>
          <p:cNvPicPr>
            <a:picLocks noChangeAspect="1"/>
          </p:cNvPicPr>
          <p:nvPr/>
        </p:nvPicPr>
        <p:blipFill>
          <a:blip r:embed="rId2"/>
          <a:stretch>
            <a:fillRect/>
          </a:stretch>
        </p:blipFill>
        <p:spPr>
          <a:xfrm>
            <a:off x="0" y="0"/>
            <a:ext cx="9144000" cy="6461615"/>
          </a:xfrm>
          <a:prstGeom prst="rect">
            <a:avLst/>
          </a:prstGeom>
        </p:spPr>
      </p:pic>
      <p:sp>
        <p:nvSpPr>
          <p:cNvPr id="5" name="TextBox 4"/>
          <p:cNvSpPr txBox="1"/>
          <p:nvPr/>
        </p:nvSpPr>
        <p:spPr>
          <a:xfrm>
            <a:off x="295071" y="5259350"/>
            <a:ext cx="8822285" cy="646331"/>
          </a:xfrm>
          <a:prstGeom prst="rect">
            <a:avLst/>
          </a:prstGeom>
          <a:noFill/>
        </p:spPr>
        <p:txBody>
          <a:bodyPr wrap="none" rtlCol="0">
            <a:spAutoFit/>
          </a:bodyPr>
          <a:lstStyle/>
          <a:p>
            <a:r>
              <a:rPr lang="en-US" dirty="0" smtClean="0"/>
              <a:t>X AND Y must be independent which is oftentimes assumed in probability models. However,</a:t>
            </a:r>
          </a:p>
          <a:p>
            <a:r>
              <a:rPr lang="en-US" dirty="0"/>
              <a:t> </a:t>
            </a:r>
            <a:r>
              <a:rPr lang="en-US" dirty="0" smtClean="0"/>
              <a:t>you should always ask yourself if the events are independent. </a:t>
            </a:r>
            <a:endParaRPr lang="en-US" dirty="0"/>
          </a:p>
        </p:txBody>
      </p:sp>
    </p:spTree>
    <p:extLst>
      <p:ext uri="{BB962C8B-B14F-4D97-AF65-F5344CB8AC3E}">
        <p14:creationId xmlns:p14="http://schemas.microsoft.com/office/powerpoint/2010/main" val="21733251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Lotto</a:t>
            </a:r>
            <a:endParaRPr lang="en-US" dirty="0"/>
          </a:p>
        </p:txBody>
      </p:sp>
      <p:sp>
        <p:nvSpPr>
          <p:cNvPr id="3" name="Content Placeholder 2"/>
          <p:cNvSpPr>
            <a:spLocks noGrp="1"/>
          </p:cNvSpPr>
          <p:nvPr>
            <p:ph idx="1"/>
          </p:nvPr>
        </p:nvSpPr>
        <p:spPr/>
        <p:txBody>
          <a:bodyPr/>
          <a:lstStyle/>
          <a:p>
            <a:r>
              <a:rPr lang="en-US" dirty="0" smtClean="0"/>
              <a:t>The </a:t>
            </a:r>
            <a:r>
              <a:rPr lang="en-US" b="1" u="sng" dirty="0" smtClean="0"/>
              <a:t>payoff (and only the payoff)</a:t>
            </a:r>
            <a:r>
              <a:rPr lang="en-US" dirty="0" smtClean="0"/>
              <a:t> X of a $1 ticket in the Tri State pick 3 game is $500 with a probability 1/1000 and $0 the rest of the time. Here is the combined calculation of the mean and variance. </a:t>
            </a:r>
            <a:endParaRPr lang="en-US" dirty="0"/>
          </a:p>
        </p:txBody>
      </p:sp>
      <p:pic>
        <p:nvPicPr>
          <p:cNvPr id="4" name="Picture 3"/>
          <p:cNvPicPr>
            <a:picLocks noChangeAspect="1"/>
          </p:cNvPicPr>
          <p:nvPr/>
        </p:nvPicPr>
        <p:blipFill>
          <a:blip r:embed="rId2"/>
          <a:stretch>
            <a:fillRect/>
          </a:stretch>
        </p:blipFill>
        <p:spPr>
          <a:xfrm>
            <a:off x="0" y="1834359"/>
            <a:ext cx="9144000" cy="4317477"/>
          </a:xfrm>
          <a:prstGeom prst="rect">
            <a:avLst/>
          </a:prstGeom>
        </p:spPr>
      </p:pic>
      <p:sp>
        <p:nvSpPr>
          <p:cNvPr id="5" name="TextBox 4"/>
          <p:cNvSpPr txBox="1"/>
          <p:nvPr/>
        </p:nvSpPr>
        <p:spPr>
          <a:xfrm>
            <a:off x="141122" y="5002796"/>
            <a:ext cx="5202341" cy="646331"/>
          </a:xfrm>
          <a:prstGeom prst="rect">
            <a:avLst/>
          </a:prstGeom>
          <a:noFill/>
        </p:spPr>
        <p:txBody>
          <a:bodyPr wrap="none" rtlCol="0">
            <a:spAutoFit/>
          </a:bodyPr>
          <a:lstStyle/>
          <a:p>
            <a:r>
              <a:rPr lang="en-US" dirty="0" smtClean="0"/>
              <a:t>What if we had bought two tickets? On separate days </a:t>
            </a:r>
          </a:p>
          <a:p>
            <a:r>
              <a:rPr lang="en-US" dirty="0" smtClean="0"/>
              <a:t>(meaning the events are independent)?</a:t>
            </a:r>
            <a:endParaRPr lang="en-US" dirty="0"/>
          </a:p>
        </p:txBody>
      </p:sp>
    </p:spTree>
    <p:extLst>
      <p:ext uri="{BB962C8B-B14F-4D97-AF65-F5344CB8AC3E}">
        <p14:creationId xmlns:p14="http://schemas.microsoft.com/office/powerpoint/2010/main" val="33390457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976819"/>
            <a:ext cx="9144000" cy="6461615"/>
          </a:xfrm>
          <a:prstGeom prst="rect">
            <a:avLst/>
          </a:prstGeom>
        </p:spPr>
      </p:pic>
    </p:spTree>
    <p:extLst>
      <p:ext uri="{BB962C8B-B14F-4D97-AF65-F5344CB8AC3E}">
        <p14:creationId xmlns:p14="http://schemas.microsoft.com/office/powerpoint/2010/main" val="2291980738"/>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Adjacency.thmx</Template>
  <TotalTime>239</TotalTime>
  <Words>852</Words>
  <Application>Microsoft Macintosh PowerPoint</Application>
  <PresentationFormat>On-screen Show (4:3)</PresentationFormat>
  <Paragraphs>68</Paragraphs>
  <Slides>14</Slides>
  <Notes>0</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Adjacency</vt:lpstr>
      <vt:lpstr>AP STATS:    Young Money Casino</vt:lpstr>
      <vt:lpstr>Insurance Works the Same Way</vt:lpstr>
      <vt:lpstr>Video of the Day</vt:lpstr>
      <vt:lpstr>The Hot Hand and The Gambler’s Fallacy</vt:lpstr>
      <vt:lpstr>Rules for Means</vt:lpstr>
      <vt:lpstr>PowerPoint Presentation</vt:lpstr>
      <vt:lpstr>Variances</vt:lpstr>
      <vt:lpstr>Example: Lotto</vt:lpstr>
      <vt:lpstr>PowerPoint Presentation</vt:lpstr>
      <vt:lpstr>What about random variables that are normally distributed?</vt:lpstr>
      <vt:lpstr>Example: Combining Random Variables.</vt:lpstr>
      <vt:lpstr>Let’s TRY!</vt:lpstr>
      <vt:lpstr>Let’s TRY!</vt:lpstr>
      <vt:lpstr>HW #39</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 STATS: Young Money Casino</dc:title>
  <dc:creator>Ben Young</dc:creator>
  <cp:lastModifiedBy>Ben Young</cp:lastModifiedBy>
  <cp:revision>16</cp:revision>
  <dcterms:created xsi:type="dcterms:W3CDTF">2013-12-16T23:04:30Z</dcterms:created>
  <dcterms:modified xsi:type="dcterms:W3CDTF">2013-12-17T03:39:58Z</dcterms:modified>
</cp:coreProperties>
</file>