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sldIdLst>
    <p:sldId id="256" r:id="rId2"/>
    <p:sldId id="257" r:id="rId3"/>
    <p:sldId id="262"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08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12/15/13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12/15/13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12/15/13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12/15/13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12/15/13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12/15/13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12/15/13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12/15/13</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12/15/13</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515"/>
            <a:ext cx="7543800" cy="882738"/>
          </a:xfrm>
        </p:spPr>
        <p:txBody>
          <a:bodyPr/>
          <a:lstStyle/>
          <a:p>
            <a:r>
              <a:rPr lang="en-US" dirty="0" smtClean="0"/>
              <a:t>AP STATS: </a:t>
            </a:r>
            <a:endParaRPr lang="en-US" dirty="0"/>
          </a:p>
        </p:txBody>
      </p:sp>
      <p:sp>
        <p:nvSpPr>
          <p:cNvPr id="3" name="Subtitle 2"/>
          <p:cNvSpPr>
            <a:spLocks noGrp="1"/>
          </p:cNvSpPr>
          <p:nvPr>
            <p:ph type="subTitle" idx="1"/>
          </p:nvPr>
        </p:nvSpPr>
        <p:spPr>
          <a:xfrm>
            <a:off x="0" y="907253"/>
            <a:ext cx="7147560" cy="4731547"/>
          </a:xfrm>
        </p:spPr>
        <p:txBody>
          <a:bodyPr/>
          <a:lstStyle/>
          <a:p>
            <a:r>
              <a:rPr lang="en-US" dirty="0" smtClean="0"/>
              <a:t>Take 10 minutes or so to complete your 7.1C quiz.</a:t>
            </a:r>
          </a:p>
          <a:p>
            <a:endParaRPr lang="en-US" dirty="0"/>
          </a:p>
          <a:p>
            <a:r>
              <a:rPr lang="en-US" dirty="0" smtClean="0"/>
              <a:t>When you finish, take a look at your quiz and your project and than read the page from How to Lie with Statistics and we’ll examine a recent ad related to this idea.</a:t>
            </a:r>
            <a:endParaRPr lang="en-US" dirty="0"/>
          </a:p>
        </p:txBody>
      </p:sp>
    </p:spTree>
    <p:extLst>
      <p:ext uri="{BB962C8B-B14F-4D97-AF65-F5344CB8AC3E}">
        <p14:creationId xmlns:p14="http://schemas.microsoft.com/office/powerpoint/2010/main" val="291138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 of a discrete random variable</a:t>
            </a:r>
            <a:endParaRPr lang="en-US" dirty="0"/>
          </a:p>
        </p:txBody>
      </p:sp>
      <p:pic>
        <p:nvPicPr>
          <p:cNvPr id="4" name="Picture 3"/>
          <p:cNvPicPr>
            <a:picLocks noChangeAspect="1"/>
          </p:cNvPicPr>
          <p:nvPr/>
        </p:nvPicPr>
        <p:blipFill>
          <a:blip r:embed="rId2"/>
          <a:stretch>
            <a:fillRect/>
          </a:stretch>
        </p:blipFill>
        <p:spPr>
          <a:xfrm>
            <a:off x="0" y="817329"/>
            <a:ext cx="9144000" cy="6461615"/>
          </a:xfrm>
          <a:prstGeom prst="rect">
            <a:avLst/>
          </a:prstGeom>
        </p:spPr>
      </p:pic>
    </p:spTree>
    <p:extLst>
      <p:ext uri="{BB962C8B-B14F-4D97-AF65-F5344CB8AC3E}">
        <p14:creationId xmlns:p14="http://schemas.microsoft.com/office/powerpoint/2010/main" val="353956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40" y="10710"/>
            <a:ext cx="7620000" cy="599623"/>
          </a:xfrm>
        </p:spPr>
        <p:txBody>
          <a:bodyPr/>
          <a:lstStyle/>
          <a:p>
            <a:r>
              <a:rPr lang="en-US" dirty="0" smtClean="0"/>
              <a:t>Example</a:t>
            </a:r>
            <a:endParaRPr lang="en-US" dirty="0"/>
          </a:p>
        </p:txBody>
      </p:sp>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34775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616118"/>
          </a:xfrm>
        </p:spPr>
        <p:txBody>
          <a:bodyPr/>
          <a:lstStyle/>
          <a:p>
            <a:r>
              <a:rPr lang="en-US" dirty="0" smtClean="0"/>
              <a:t>Sampling Distributions</a:t>
            </a:r>
            <a:endParaRPr lang="en-US" dirty="0"/>
          </a:p>
        </p:txBody>
      </p:sp>
      <p:sp>
        <p:nvSpPr>
          <p:cNvPr id="3" name="Content Placeholder 2"/>
          <p:cNvSpPr>
            <a:spLocks noGrp="1"/>
          </p:cNvSpPr>
          <p:nvPr>
            <p:ph idx="1"/>
          </p:nvPr>
        </p:nvSpPr>
        <p:spPr>
          <a:xfrm>
            <a:off x="0" y="616118"/>
            <a:ext cx="8577010" cy="5784682"/>
          </a:xfrm>
        </p:spPr>
        <p:txBody>
          <a:bodyPr>
            <a:normAutofit lnSpcReduction="10000"/>
          </a:bodyPr>
          <a:lstStyle/>
          <a:p>
            <a:r>
              <a:rPr lang="en-US" dirty="0" smtClean="0"/>
              <a:t>One of the areas that this course is heading in is towards statistical inference. In other words, estimating a population parameter (like the population mean) from a sample. In other words, we will be approximating μ using a sample mean (x-bar). </a:t>
            </a:r>
            <a:r>
              <a:rPr lang="en-US" i="1" dirty="0" smtClean="0"/>
              <a:t>(We will study sampling distributions in Chapter 9.)</a:t>
            </a:r>
          </a:p>
          <a:p>
            <a:endParaRPr lang="en-US" dirty="0"/>
          </a:p>
          <a:p>
            <a:r>
              <a:rPr lang="en-US" dirty="0" smtClean="0"/>
              <a:t>Say we wanted to find the mean height of all women in the US aged 18-24. We might take an SRS of women and use their sample mean to represent the true mean (μ) with a certain level of precision.</a:t>
            </a:r>
          </a:p>
          <a:p>
            <a:endParaRPr lang="en-US" dirty="0"/>
          </a:p>
          <a:p>
            <a:r>
              <a:rPr lang="en-US" dirty="0" smtClean="0"/>
              <a:t>The </a:t>
            </a:r>
            <a:r>
              <a:rPr lang="en-US" b="1" u="sng" dirty="0" smtClean="0"/>
              <a:t>LAW of LARGE NUMBERS</a:t>
            </a:r>
            <a:r>
              <a:rPr lang="en-US" dirty="0" smtClean="0"/>
              <a:t> the mean of the sample will approach the mean of the population (μ) as you increase the number of people sampled!</a:t>
            </a:r>
          </a:p>
          <a:p>
            <a:endParaRPr lang="en-US" b="1" u="sng" dirty="0"/>
          </a:p>
          <a:p>
            <a:pPr marL="114300" indent="0">
              <a:buNone/>
            </a:pPr>
            <a:r>
              <a:rPr lang="en-US" dirty="0"/>
              <a:t>	</a:t>
            </a:r>
            <a:r>
              <a:rPr lang="en-US" dirty="0" smtClean="0"/>
              <a:t>** this holds for ANY population (not just normal 			distributions)</a:t>
            </a:r>
            <a:endParaRPr lang="en-US" dirty="0"/>
          </a:p>
        </p:txBody>
      </p:sp>
    </p:spTree>
    <p:extLst>
      <p:ext uri="{BB962C8B-B14F-4D97-AF65-F5344CB8AC3E}">
        <p14:creationId xmlns:p14="http://schemas.microsoft.com/office/powerpoint/2010/main" val="206923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357" y="0"/>
            <a:ext cx="5226631" cy="6858000"/>
          </a:xfrm>
          <a:prstGeom prst="rect">
            <a:avLst/>
          </a:prstGeom>
        </p:spPr>
      </p:pic>
      <p:sp>
        <p:nvSpPr>
          <p:cNvPr id="6" name="TextBox 5"/>
          <p:cNvSpPr txBox="1"/>
          <p:nvPr/>
        </p:nvSpPr>
        <p:spPr>
          <a:xfrm>
            <a:off x="5772988" y="2721756"/>
            <a:ext cx="2622585" cy="1754327"/>
          </a:xfrm>
          <a:prstGeom prst="rect">
            <a:avLst/>
          </a:prstGeom>
          <a:noFill/>
        </p:spPr>
        <p:txBody>
          <a:bodyPr wrap="square" rtlCol="0">
            <a:spAutoFit/>
          </a:bodyPr>
          <a:lstStyle/>
          <a:p>
            <a:r>
              <a:rPr lang="en-US" dirty="0" smtClean="0"/>
              <a:t>Think flipping quarters.</a:t>
            </a:r>
          </a:p>
          <a:p>
            <a:endParaRPr lang="en-US" dirty="0"/>
          </a:p>
          <a:p>
            <a:r>
              <a:rPr lang="en-US" dirty="0" smtClean="0"/>
              <a:t>Or how casinos make money in the long run even though they might</a:t>
            </a:r>
          </a:p>
          <a:p>
            <a:r>
              <a:rPr lang="en-US" dirty="0" smtClean="0"/>
              <a:t>have a “bad” night.</a:t>
            </a:r>
            <a:endParaRPr lang="en-US" dirty="0"/>
          </a:p>
        </p:txBody>
      </p:sp>
    </p:spTree>
    <p:extLst>
      <p:ext uri="{BB962C8B-B14F-4D97-AF65-F5344CB8AC3E}">
        <p14:creationId xmlns:p14="http://schemas.microsoft.com/office/powerpoint/2010/main" val="313834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Psychological Shortcoming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Most people believe that short sequences of random events will show the same type of average behavior that we will only see in the long run. Casinos thrive off of this as it keeps gamblers gambling.</a:t>
            </a:r>
          </a:p>
          <a:p>
            <a:endParaRPr lang="en-US" dirty="0"/>
          </a:p>
          <a:p>
            <a:r>
              <a:rPr lang="en-US" dirty="0" smtClean="0"/>
              <a:t>In other words, people falsely believe in a </a:t>
            </a:r>
            <a:r>
              <a:rPr lang="en-US" b="1" u="sng" dirty="0" smtClean="0"/>
              <a:t>LAW OF SMALL NUMBERS</a:t>
            </a:r>
            <a:r>
              <a:rPr lang="en-US" dirty="0" smtClean="0"/>
              <a:t> which does not exist.</a:t>
            </a:r>
          </a:p>
          <a:p>
            <a:endParaRPr lang="en-US" dirty="0"/>
          </a:p>
          <a:p>
            <a:r>
              <a:rPr lang="en-US" dirty="0" smtClean="0"/>
              <a:t>This has to do with the fallacy of the </a:t>
            </a:r>
            <a:r>
              <a:rPr lang="en-US" b="1" u="sng" dirty="0" smtClean="0"/>
              <a:t>“hot hand” </a:t>
            </a:r>
            <a:r>
              <a:rPr lang="en-US" dirty="0" smtClean="0"/>
              <a:t>which I think we discussed….</a:t>
            </a:r>
          </a:p>
          <a:p>
            <a:endParaRPr lang="en-US" dirty="0"/>
          </a:p>
          <a:p>
            <a:pPr marL="114300" indent="0">
              <a:buNone/>
            </a:pPr>
            <a:r>
              <a:rPr lang="en-US" dirty="0" smtClean="0"/>
              <a:t>What does “random” look like? </a:t>
            </a:r>
          </a:p>
          <a:p>
            <a:pPr marL="114300" indent="0">
              <a:buNone/>
            </a:pPr>
            <a:endParaRPr lang="en-US" dirty="0"/>
          </a:p>
          <a:p>
            <a:pPr marL="114300" indent="0">
              <a:buNone/>
            </a:pPr>
            <a:r>
              <a:rPr lang="en-US" dirty="0" smtClean="0"/>
              <a:t>This is the same idea as the GAMBLER’S FALLACY – i.e. people thinking that after 10 heads, a tail is more likely to “make-up for all the heads” and get the average back to 50%. The key is the long run. </a:t>
            </a:r>
          </a:p>
          <a:p>
            <a:pPr marL="114300" indent="0">
              <a:buNone/>
            </a:pPr>
            <a:endParaRPr lang="en-US" dirty="0"/>
          </a:p>
          <a:p>
            <a:pPr marL="114300" indent="0">
              <a:buNone/>
            </a:pPr>
            <a:r>
              <a:rPr lang="en-US" dirty="0" smtClean="0"/>
              <a:t>Remember the random events that are INDEPENDENT have no memory!</a:t>
            </a:r>
            <a:endParaRPr lang="en-US" dirty="0"/>
          </a:p>
        </p:txBody>
      </p:sp>
    </p:spTree>
    <p:extLst>
      <p:ext uri="{BB962C8B-B14F-4D97-AF65-F5344CB8AC3E}">
        <p14:creationId xmlns:p14="http://schemas.microsoft.com/office/powerpoint/2010/main" val="403787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large is a large number?</a:t>
            </a:r>
            <a:endParaRPr lang="en-US" dirty="0"/>
          </a:p>
        </p:txBody>
      </p:sp>
      <p:sp>
        <p:nvSpPr>
          <p:cNvPr id="3" name="Content Placeholder 2"/>
          <p:cNvSpPr>
            <a:spLocks noGrp="1"/>
          </p:cNvSpPr>
          <p:nvPr>
            <p:ph idx="1"/>
          </p:nvPr>
        </p:nvSpPr>
        <p:spPr/>
        <p:txBody>
          <a:bodyPr/>
          <a:lstStyle/>
          <a:p>
            <a:r>
              <a:rPr lang="en-US" dirty="0" smtClean="0"/>
              <a:t>It depends. Particularly on the variability of the outcome. </a:t>
            </a:r>
          </a:p>
          <a:p>
            <a:endParaRPr lang="en-US" dirty="0"/>
          </a:p>
          <a:p>
            <a:r>
              <a:rPr lang="en-US" dirty="0" smtClean="0"/>
              <a:t>The more variable the outcome, the more trials are needed for the sample mean to approach the actual mean. </a:t>
            </a:r>
            <a:endParaRPr lang="en-US" dirty="0"/>
          </a:p>
        </p:txBody>
      </p:sp>
    </p:spTree>
    <p:extLst>
      <p:ext uri="{BB962C8B-B14F-4D97-AF65-F5344CB8AC3E}">
        <p14:creationId xmlns:p14="http://schemas.microsoft.com/office/powerpoint/2010/main" val="763768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a:t>
            </a:r>
            <a:endParaRPr lang="en-US" dirty="0"/>
          </a:p>
        </p:txBody>
      </p:sp>
      <p:sp>
        <p:nvSpPr>
          <p:cNvPr id="3" name="Content Placeholder 2"/>
          <p:cNvSpPr>
            <a:spLocks noGrp="1"/>
          </p:cNvSpPr>
          <p:nvPr>
            <p:ph idx="1"/>
          </p:nvPr>
        </p:nvSpPr>
        <p:spPr/>
        <p:txBody>
          <a:bodyPr/>
          <a:lstStyle/>
          <a:p>
            <a:r>
              <a:rPr lang="en-US" dirty="0" smtClean="0"/>
              <a:t>7.24, 7.27, 7.28, 7.32, 7.34</a:t>
            </a:r>
          </a:p>
          <a:p>
            <a:endParaRPr lang="en-US" dirty="0"/>
          </a:p>
          <a:p>
            <a:r>
              <a:rPr lang="en-US" dirty="0" smtClean="0"/>
              <a:t>Read the article if the idea interests you.</a:t>
            </a:r>
          </a:p>
          <a:p>
            <a:endParaRPr lang="en-US" dirty="0"/>
          </a:p>
          <a:p>
            <a:r>
              <a:rPr lang="en-US" dirty="0" err="1" smtClean="0"/>
              <a:t>www.rawbw.com</a:t>
            </a:r>
            <a:r>
              <a:rPr lang="en-US" dirty="0" smtClean="0"/>
              <a:t>/~</a:t>
            </a:r>
            <a:r>
              <a:rPr lang="en-US" dirty="0" err="1" smtClean="0"/>
              <a:t>deano</a:t>
            </a:r>
            <a:r>
              <a:rPr lang="en-US" dirty="0" smtClean="0"/>
              <a:t>/articles/aa121896.htm</a:t>
            </a:r>
            <a:endParaRPr lang="en-US" dirty="0"/>
          </a:p>
        </p:txBody>
      </p:sp>
    </p:spTree>
    <p:extLst>
      <p:ext uri="{BB962C8B-B14F-4D97-AF65-F5344CB8AC3E}">
        <p14:creationId xmlns:p14="http://schemas.microsoft.com/office/powerpoint/2010/main" val="593249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notes from the project</a:t>
            </a:r>
            <a:endParaRPr lang="en-US" dirty="0"/>
          </a:p>
        </p:txBody>
      </p:sp>
      <p:sp>
        <p:nvSpPr>
          <p:cNvPr id="3" name="Content Placeholder 2"/>
          <p:cNvSpPr>
            <a:spLocks noGrp="1"/>
          </p:cNvSpPr>
          <p:nvPr>
            <p:ph idx="1"/>
          </p:nvPr>
        </p:nvSpPr>
        <p:spPr/>
        <p:txBody>
          <a:bodyPr/>
          <a:lstStyle/>
          <a:p>
            <a:r>
              <a:rPr lang="en-US" dirty="0" smtClean="0"/>
              <a:t>Very nicely done and some creative project ideas as well.</a:t>
            </a:r>
          </a:p>
          <a:p>
            <a:r>
              <a:rPr lang="en-US" dirty="0" smtClean="0"/>
              <a:t>Make sure that you are explicit in how you conduct the experiment. Again someone should be able to read the study and replicate it.</a:t>
            </a:r>
          </a:p>
          <a:p>
            <a:r>
              <a:rPr lang="en-US" dirty="0" smtClean="0"/>
              <a:t>No calculator speak.</a:t>
            </a:r>
          </a:p>
          <a:p>
            <a:r>
              <a:rPr lang="en-US" dirty="0" smtClean="0"/>
              <a:t>Make sure that there is something quantitative that you are measuring in order to determine whether your results were significant.</a:t>
            </a:r>
          </a:p>
          <a:p>
            <a:endParaRPr lang="en-US" dirty="0" smtClean="0"/>
          </a:p>
          <a:p>
            <a:endParaRPr lang="en-US" dirty="0"/>
          </a:p>
        </p:txBody>
      </p:sp>
    </p:spTree>
    <p:extLst>
      <p:ext uri="{BB962C8B-B14F-4D97-AF65-F5344CB8AC3E}">
        <p14:creationId xmlns:p14="http://schemas.microsoft.com/office/powerpoint/2010/main" val="286873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We will be covering 7.2 today and tomorrow.</a:t>
            </a:r>
          </a:p>
          <a:p>
            <a:r>
              <a:rPr lang="en-US" dirty="0" smtClean="0"/>
              <a:t>We will review on Wednesday for the Chapter 6/7 Test. </a:t>
            </a:r>
          </a:p>
          <a:p>
            <a:r>
              <a:rPr lang="en-US" dirty="0" smtClean="0"/>
              <a:t>It will be half multiple choice and half free response.</a:t>
            </a:r>
          </a:p>
          <a:p>
            <a:endParaRPr lang="en-US" dirty="0"/>
          </a:p>
          <a:p>
            <a:r>
              <a:rPr lang="en-US" dirty="0" smtClean="0"/>
              <a:t>I will be putting up a lesson from an AP book online. It’s a good idea to read this as it is a summary of Chapter 6 and 7 (but more condensed and with some examples).</a:t>
            </a:r>
          </a:p>
          <a:p>
            <a:pPr marL="114300" indent="0">
              <a:buNone/>
            </a:pPr>
            <a:endParaRPr lang="en-US" dirty="0"/>
          </a:p>
        </p:txBody>
      </p:sp>
    </p:spTree>
    <p:extLst>
      <p:ext uri="{BB962C8B-B14F-4D97-AF65-F5344CB8AC3E}">
        <p14:creationId xmlns:p14="http://schemas.microsoft.com/office/powerpoint/2010/main" val="784281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the Day!</a:t>
            </a:r>
            <a:br>
              <a:rPr lang="en-US" dirty="0" smtClean="0"/>
            </a:br>
            <a:r>
              <a:rPr lang="en-US" dirty="0" smtClean="0"/>
              <a:t>How to Lie with Statistics?</a:t>
            </a:r>
            <a:endParaRPr lang="en-US" dirty="0"/>
          </a:p>
        </p:txBody>
      </p:sp>
      <p:pic>
        <p:nvPicPr>
          <p:cNvPr id="4" name="Picture 3"/>
          <p:cNvPicPr>
            <a:picLocks noChangeAspect="1"/>
          </p:cNvPicPr>
          <p:nvPr/>
        </p:nvPicPr>
        <p:blipFill>
          <a:blip r:embed="rId2"/>
          <a:stretch>
            <a:fillRect/>
          </a:stretch>
        </p:blipFill>
        <p:spPr>
          <a:xfrm>
            <a:off x="234184" y="1582593"/>
            <a:ext cx="4010509" cy="2640252"/>
          </a:xfrm>
          <a:prstGeom prst="rect">
            <a:avLst/>
          </a:prstGeom>
        </p:spPr>
      </p:pic>
      <p:sp>
        <p:nvSpPr>
          <p:cNvPr id="5" name="Rectangle 4"/>
          <p:cNvSpPr/>
          <p:nvPr/>
        </p:nvSpPr>
        <p:spPr>
          <a:xfrm>
            <a:off x="3325138" y="4606925"/>
            <a:ext cx="4572000" cy="646331"/>
          </a:xfrm>
          <a:prstGeom prst="rect">
            <a:avLst/>
          </a:prstGeom>
        </p:spPr>
        <p:txBody>
          <a:bodyPr>
            <a:spAutoFit/>
          </a:bodyPr>
          <a:lstStyle/>
          <a:p>
            <a:r>
              <a:rPr lang="en-US" dirty="0"/>
              <a:t>http://</a:t>
            </a:r>
            <a:r>
              <a:rPr lang="en-US" dirty="0" err="1"/>
              <a:t>www.ispot.tv</a:t>
            </a:r>
            <a:r>
              <a:rPr lang="en-US" dirty="0"/>
              <a:t>/ad/75Zn/</a:t>
            </a:r>
            <a:r>
              <a:rPr lang="en-US" dirty="0" err="1"/>
              <a:t>verizon</a:t>
            </a:r>
            <a:r>
              <a:rPr lang="en-US" dirty="0"/>
              <a:t>-map-gallery</a:t>
            </a:r>
          </a:p>
        </p:txBody>
      </p:sp>
    </p:spTree>
    <p:extLst>
      <p:ext uri="{BB962C8B-B14F-4D97-AF65-F5344CB8AC3E}">
        <p14:creationId xmlns:p14="http://schemas.microsoft.com/office/powerpoint/2010/main" val="238408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reminders….</a:t>
            </a:r>
            <a:endParaRPr lang="en-US" dirty="0"/>
          </a:p>
        </p:txBody>
      </p:sp>
      <p:sp>
        <p:nvSpPr>
          <p:cNvPr id="3" name="Content Placeholder 2"/>
          <p:cNvSpPr>
            <a:spLocks noGrp="1"/>
          </p:cNvSpPr>
          <p:nvPr>
            <p:ph idx="1"/>
          </p:nvPr>
        </p:nvSpPr>
        <p:spPr/>
        <p:txBody>
          <a:bodyPr/>
          <a:lstStyle/>
          <a:p>
            <a:r>
              <a:rPr lang="en-US" dirty="0" smtClean="0"/>
              <a:t>P(X&gt;1)</a:t>
            </a:r>
          </a:p>
          <a:p>
            <a:r>
              <a:rPr lang="en-US" dirty="0" smtClean="0"/>
              <a:t>P(1&lt;X&lt;3)</a:t>
            </a:r>
          </a:p>
          <a:p>
            <a:r>
              <a:rPr lang="en-US" dirty="0" smtClean="0"/>
              <a:t>P(X ≠2)</a:t>
            </a:r>
          </a:p>
          <a:p>
            <a:endParaRPr lang="en-US" dirty="0"/>
          </a:p>
          <a:p>
            <a:endParaRPr lang="en-US" dirty="0" smtClean="0"/>
          </a:p>
          <a:p>
            <a:r>
              <a:rPr lang="en-US" dirty="0" smtClean="0"/>
              <a:t>What does the area under the density curve always equal?</a:t>
            </a:r>
          </a:p>
          <a:p>
            <a:endParaRPr lang="en-US" dirty="0"/>
          </a:p>
          <a:p>
            <a:r>
              <a:rPr lang="en-US" dirty="0" smtClean="0"/>
              <a:t>Mean is the balance point.</a:t>
            </a:r>
          </a:p>
          <a:p>
            <a:r>
              <a:rPr lang="en-US" dirty="0" smtClean="0"/>
              <a:t>Median is the equal areas point</a:t>
            </a:r>
            <a:endParaRPr lang="en-US" dirty="0"/>
          </a:p>
        </p:txBody>
      </p:sp>
    </p:spTree>
    <p:extLst>
      <p:ext uri="{BB962C8B-B14F-4D97-AF65-F5344CB8AC3E}">
        <p14:creationId xmlns:p14="http://schemas.microsoft.com/office/powerpoint/2010/main" val="342179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 normal distribution</a:t>
            </a:r>
            <a:endParaRPr lang="en-US" dirty="0"/>
          </a:p>
        </p:txBody>
      </p:sp>
      <p:pic>
        <p:nvPicPr>
          <p:cNvPr id="5" name="Picture 4"/>
          <p:cNvPicPr>
            <a:picLocks noChangeAspect="1"/>
          </p:cNvPicPr>
          <p:nvPr/>
        </p:nvPicPr>
        <p:blipFill>
          <a:blip r:embed="rId2"/>
          <a:stretch>
            <a:fillRect/>
          </a:stretch>
        </p:blipFill>
        <p:spPr>
          <a:xfrm>
            <a:off x="0" y="1835150"/>
            <a:ext cx="8597900" cy="1587500"/>
          </a:xfrm>
          <a:prstGeom prst="rect">
            <a:avLst/>
          </a:prstGeom>
        </p:spPr>
      </p:pic>
      <p:pic>
        <p:nvPicPr>
          <p:cNvPr id="7" name="Picture 6"/>
          <p:cNvPicPr>
            <a:picLocks noChangeAspect="1"/>
          </p:cNvPicPr>
          <p:nvPr/>
        </p:nvPicPr>
        <p:blipFill>
          <a:blip r:embed="rId3"/>
          <a:stretch>
            <a:fillRect/>
          </a:stretch>
        </p:blipFill>
        <p:spPr>
          <a:xfrm>
            <a:off x="196442" y="3781538"/>
            <a:ext cx="1612900" cy="469900"/>
          </a:xfrm>
          <a:prstGeom prst="rect">
            <a:avLst/>
          </a:prstGeom>
        </p:spPr>
      </p:pic>
      <p:pic>
        <p:nvPicPr>
          <p:cNvPr id="8" name="Picture 7"/>
          <p:cNvPicPr>
            <a:picLocks noChangeAspect="1"/>
          </p:cNvPicPr>
          <p:nvPr/>
        </p:nvPicPr>
        <p:blipFill>
          <a:blip r:embed="rId4"/>
          <a:stretch>
            <a:fillRect/>
          </a:stretch>
        </p:blipFill>
        <p:spPr>
          <a:xfrm>
            <a:off x="196442" y="4943813"/>
            <a:ext cx="2108200" cy="520700"/>
          </a:xfrm>
          <a:prstGeom prst="rect">
            <a:avLst/>
          </a:prstGeom>
        </p:spPr>
      </p:pic>
      <p:pic>
        <p:nvPicPr>
          <p:cNvPr id="10" name="Picture 9"/>
          <p:cNvPicPr>
            <a:picLocks noChangeAspect="1"/>
          </p:cNvPicPr>
          <p:nvPr/>
        </p:nvPicPr>
        <p:blipFill>
          <a:blip r:embed="rId5"/>
          <a:stretch>
            <a:fillRect/>
          </a:stretch>
        </p:blipFill>
        <p:spPr>
          <a:xfrm>
            <a:off x="4565650" y="3276600"/>
            <a:ext cx="3492500" cy="292100"/>
          </a:xfrm>
          <a:prstGeom prst="rect">
            <a:avLst/>
          </a:prstGeom>
        </p:spPr>
      </p:pic>
    </p:spTree>
    <p:extLst>
      <p:ext uri="{BB962C8B-B14F-4D97-AF65-F5344CB8AC3E}">
        <p14:creationId xmlns:p14="http://schemas.microsoft.com/office/powerpoint/2010/main" val="403654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965"/>
            <a:ext cx="8077200" cy="1143000"/>
          </a:xfrm>
        </p:spPr>
        <p:txBody>
          <a:bodyPr/>
          <a:lstStyle/>
          <a:p>
            <a:r>
              <a:rPr lang="en-US" dirty="0" smtClean="0"/>
              <a:t>The mean of a random variable.</a:t>
            </a:r>
            <a:endParaRPr lang="en-US" dirty="0"/>
          </a:p>
        </p:txBody>
      </p:sp>
      <p:sp>
        <p:nvSpPr>
          <p:cNvPr id="3" name="Content Placeholder 2"/>
          <p:cNvSpPr>
            <a:spLocks noGrp="1"/>
          </p:cNvSpPr>
          <p:nvPr>
            <p:ph idx="1"/>
          </p:nvPr>
        </p:nvSpPr>
        <p:spPr/>
        <p:txBody>
          <a:bodyPr/>
          <a:lstStyle/>
          <a:p>
            <a:r>
              <a:rPr lang="en-US" dirty="0" smtClean="0"/>
              <a:t>The mean of a random variable (X) is a mean that is weighted by the probability of each event occurring. It is a weighted average.</a:t>
            </a:r>
          </a:p>
          <a:p>
            <a:endParaRPr lang="en-US" dirty="0"/>
          </a:p>
          <a:p>
            <a:r>
              <a:rPr lang="en-US" dirty="0" smtClean="0"/>
              <a:t>The mean of a probability distribution is denoted as mu-x.</a:t>
            </a:r>
          </a:p>
          <a:p>
            <a:endParaRPr lang="en-US" dirty="0"/>
          </a:p>
          <a:p>
            <a:r>
              <a:rPr lang="en-US" dirty="0" smtClean="0"/>
              <a:t>We oftentimes call this the </a:t>
            </a:r>
            <a:r>
              <a:rPr lang="en-US" b="1" u="sng" dirty="0" smtClean="0"/>
              <a:t>EXPECTED VALUE</a:t>
            </a:r>
            <a:r>
              <a:rPr lang="en-US" dirty="0" smtClean="0"/>
              <a:t>. The amount that we can expect to gain/lose </a:t>
            </a:r>
            <a:r>
              <a:rPr lang="en-US" u="sng" dirty="0" smtClean="0"/>
              <a:t>ON AVERAGE </a:t>
            </a:r>
            <a:r>
              <a:rPr lang="en-US" dirty="0" smtClean="0"/>
              <a:t>in the long run, on each “play” of the game. Originally developed for the use of gambling (used frequently for things like insurance).</a:t>
            </a:r>
          </a:p>
          <a:p>
            <a:endParaRPr lang="en-US" dirty="0"/>
          </a:p>
          <a:p>
            <a:r>
              <a:rPr lang="en-US" dirty="0" smtClean="0"/>
              <a:t>It is the sum of x</a:t>
            </a:r>
            <a:endParaRPr lang="en-US" dirty="0"/>
          </a:p>
        </p:txBody>
      </p:sp>
      <p:pic>
        <p:nvPicPr>
          <p:cNvPr id="5" name="Picture 4"/>
          <p:cNvPicPr>
            <a:picLocks noChangeAspect="1"/>
          </p:cNvPicPr>
          <p:nvPr/>
        </p:nvPicPr>
        <p:blipFill>
          <a:blip r:embed="rId2"/>
          <a:stretch>
            <a:fillRect/>
          </a:stretch>
        </p:blipFill>
        <p:spPr>
          <a:xfrm>
            <a:off x="3200715" y="5261023"/>
            <a:ext cx="2070100" cy="558800"/>
          </a:xfrm>
          <a:prstGeom prst="rect">
            <a:avLst/>
          </a:prstGeom>
        </p:spPr>
      </p:pic>
    </p:spTree>
    <p:extLst>
      <p:ext uri="{BB962C8B-B14F-4D97-AF65-F5344CB8AC3E}">
        <p14:creationId xmlns:p14="http://schemas.microsoft.com/office/powerpoint/2010/main" val="365406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Lottery Example</a:t>
            </a:r>
            <a:endParaRPr lang="en-US" dirty="0"/>
          </a:p>
        </p:txBody>
      </p:sp>
      <p:sp>
        <p:nvSpPr>
          <p:cNvPr id="3" name="Content Placeholder 2"/>
          <p:cNvSpPr>
            <a:spLocks noGrp="1"/>
          </p:cNvSpPr>
          <p:nvPr>
            <p:ph idx="1"/>
          </p:nvPr>
        </p:nvSpPr>
        <p:spPr/>
        <p:txBody>
          <a:bodyPr/>
          <a:lstStyle/>
          <a:p>
            <a:r>
              <a:rPr lang="en-US" dirty="0" smtClean="0"/>
              <a:t>Imagine the probability of winning the lotto is 1/1,000,000.</a:t>
            </a:r>
          </a:p>
          <a:p>
            <a:endParaRPr lang="en-US" dirty="0"/>
          </a:p>
          <a:p>
            <a:r>
              <a:rPr lang="en-US" dirty="0" smtClean="0"/>
              <a:t>The payout if you win is $800,000. Lottery tickets cost a $1. What is the expected value of a lottery ticket?</a:t>
            </a:r>
            <a:endParaRPr lang="en-US" dirty="0"/>
          </a:p>
        </p:txBody>
      </p:sp>
    </p:spTree>
    <p:extLst>
      <p:ext uri="{BB962C8B-B14F-4D97-AF65-F5344CB8AC3E}">
        <p14:creationId xmlns:p14="http://schemas.microsoft.com/office/powerpoint/2010/main" val="258836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698596"/>
          </a:xfrm>
        </p:spPr>
        <p:txBody>
          <a:bodyPr/>
          <a:lstStyle/>
          <a:p>
            <a:r>
              <a:rPr lang="en-US" dirty="0" smtClean="0"/>
              <a:t>Expected Value</a:t>
            </a:r>
            <a:endParaRPr lang="en-US" dirty="0"/>
          </a:p>
        </p:txBody>
      </p:sp>
      <p:pic>
        <p:nvPicPr>
          <p:cNvPr id="4" name="Picture 3"/>
          <p:cNvPicPr>
            <a:picLocks noChangeAspect="1"/>
          </p:cNvPicPr>
          <p:nvPr/>
        </p:nvPicPr>
        <p:blipFill>
          <a:blip r:embed="rId2"/>
          <a:stretch>
            <a:fillRect/>
          </a:stretch>
        </p:blipFill>
        <p:spPr>
          <a:xfrm>
            <a:off x="1006148" y="901496"/>
            <a:ext cx="8137851" cy="5750619"/>
          </a:xfrm>
          <a:prstGeom prst="rect">
            <a:avLst/>
          </a:prstGeom>
        </p:spPr>
      </p:pic>
    </p:spTree>
    <p:extLst>
      <p:ext uri="{BB962C8B-B14F-4D97-AF65-F5344CB8AC3E}">
        <p14:creationId xmlns:p14="http://schemas.microsoft.com/office/powerpoint/2010/main" val="22377632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307</TotalTime>
  <Words>795</Words>
  <Application>Microsoft Macintosh PowerPoint</Application>
  <PresentationFormat>On-screen Show (4:3)</PresentationFormat>
  <Paragraphs>77</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Adjacency</vt:lpstr>
      <vt:lpstr>AP STATS: </vt:lpstr>
      <vt:lpstr>Some notes from the project</vt:lpstr>
      <vt:lpstr>Agenda</vt:lpstr>
      <vt:lpstr>Video of the Day! How to Lie with Statistics?</vt:lpstr>
      <vt:lpstr>A few reminders….</vt:lpstr>
      <vt:lpstr>Reminders normal distribution</vt:lpstr>
      <vt:lpstr>The mean of a random variable.</vt:lpstr>
      <vt:lpstr>Lottery Example</vt:lpstr>
      <vt:lpstr>Expected Value</vt:lpstr>
      <vt:lpstr>Variance of a discrete random variable</vt:lpstr>
      <vt:lpstr>Example</vt:lpstr>
      <vt:lpstr>Sampling Distributions</vt:lpstr>
      <vt:lpstr>PowerPoint Presentation</vt:lpstr>
      <vt:lpstr>A Psychological Shortcoming</vt:lpstr>
      <vt:lpstr>How large is a large number?</vt:lpstr>
      <vt:lpstr>HW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dc:title>
  <dc:creator>Ben Young</dc:creator>
  <cp:lastModifiedBy>Ben Young</cp:lastModifiedBy>
  <cp:revision>13</cp:revision>
  <dcterms:created xsi:type="dcterms:W3CDTF">2013-12-15T22:49:27Z</dcterms:created>
  <dcterms:modified xsi:type="dcterms:W3CDTF">2013-12-16T04:02:54Z</dcterms:modified>
</cp:coreProperties>
</file>